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webextensions/webextension2.xml" ContentType="application/vnd.ms-office.webextension+xml"/>
  <Override PartName="/ppt/webextensions/webextension3.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7" r:id="rId1"/>
  </p:sldMasterIdLst>
  <p:sldIdLst>
    <p:sldId id="256" r:id="rId2"/>
    <p:sldId id="265" r:id="rId3"/>
    <p:sldId id="257" r:id="rId4"/>
    <p:sldId id="258" r:id="rId5"/>
    <p:sldId id="272" r:id="rId6"/>
    <p:sldId id="259" r:id="rId7"/>
    <p:sldId id="260" r:id="rId8"/>
    <p:sldId id="270" r:id="rId9"/>
    <p:sldId id="273" r:id="rId10"/>
    <p:sldId id="263" r:id="rId11"/>
    <p:sldId id="274" r:id="rId12"/>
    <p:sldId id="267" r:id="rId13"/>
    <p:sldId id="266" r:id="rId14"/>
    <p:sldId id="280" r:id="rId15"/>
    <p:sldId id="277" r:id="rId16"/>
    <p:sldId id="278" r:id="rId17"/>
    <p:sldId id="281" r:id="rId18"/>
    <p:sldId id="279" r:id="rId19"/>
    <p:sldId id="283" r:id="rId20"/>
    <p:sldId id="28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50504"/>
    <a:srgbClr val="068B3F"/>
    <a:srgbClr val="F9A8A8"/>
    <a:srgbClr val="C22DA6"/>
    <a:srgbClr val="FF40FF"/>
    <a:srgbClr val="F852C5"/>
    <a:srgbClr val="942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0"/>
    <p:restoredTop sz="94671"/>
  </p:normalViewPr>
  <p:slideViewPr>
    <p:cSldViewPr snapToGrid="0" snapToObjects="1">
      <p:cViewPr varScale="1">
        <p:scale>
          <a:sx n="114" d="100"/>
          <a:sy n="114" d="100"/>
        </p:scale>
        <p:origin x="7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557" name="Group 1556"/>
          <p:cNvGrpSpPr/>
          <p:nvPr/>
        </p:nvGrpSpPr>
        <p:grpSpPr>
          <a:xfrm>
            <a:off x="0" y="420256"/>
            <a:ext cx="12188952" cy="3795497"/>
            <a:chOff x="0" y="420256"/>
            <a:chExt cx="12188952" cy="3795497"/>
          </a:xfrm>
        </p:grpSpPr>
        <p:cxnSp>
          <p:nvCxnSpPr>
            <p:cNvPr id="1558" name="Straight Connector 1557"/>
            <p:cNvCxnSpPr/>
            <p:nvPr/>
          </p:nvCxnSpPr>
          <p:spPr>
            <a:xfrm>
              <a:off x="0" y="4215753"/>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59" name="Straight Connector 1558"/>
            <p:cNvCxnSpPr/>
            <p:nvPr/>
          </p:nvCxnSpPr>
          <p:spPr>
            <a:xfrm>
              <a:off x="0" y="379403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0" name="Straight Connector 1559"/>
            <p:cNvCxnSpPr/>
            <p:nvPr/>
          </p:nvCxnSpPr>
          <p:spPr>
            <a:xfrm>
              <a:off x="0" y="337231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1" name="Straight Connector 1560"/>
            <p:cNvCxnSpPr/>
            <p:nvPr/>
          </p:nvCxnSpPr>
          <p:spPr>
            <a:xfrm>
              <a:off x="0" y="295058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2" name="Straight Connector 1561"/>
            <p:cNvCxnSpPr/>
            <p:nvPr/>
          </p:nvCxnSpPr>
          <p:spPr>
            <a:xfrm>
              <a:off x="0" y="252886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3" name="Straight Connector 1562"/>
            <p:cNvCxnSpPr/>
            <p:nvPr/>
          </p:nvCxnSpPr>
          <p:spPr>
            <a:xfrm>
              <a:off x="0" y="2107144"/>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4" name="Straight Connector 1563"/>
            <p:cNvCxnSpPr/>
            <p:nvPr/>
          </p:nvCxnSpPr>
          <p:spPr>
            <a:xfrm>
              <a:off x="0" y="168542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5" name="Straight Connector 1564"/>
            <p:cNvCxnSpPr/>
            <p:nvPr/>
          </p:nvCxnSpPr>
          <p:spPr>
            <a:xfrm>
              <a:off x="0" y="126370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6" name="Straight Connector 1565"/>
            <p:cNvCxnSpPr/>
            <p:nvPr/>
          </p:nvCxnSpPr>
          <p:spPr>
            <a:xfrm>
              <a:off x="0" y="84197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7" name="Straight Connector 1566"/>
            <p:cNvCxnSpPr/>
            <p:nvPr/>
          </p:nvCxnSpPr>
          <p:spPr>
            <a:xfrm>
              <a:off x="0" y="42025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568"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69"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0"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1"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2"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3"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4"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5"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6"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7"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8"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9"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0"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1"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2"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3"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4"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5"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6"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7"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8"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9"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0"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1"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2"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3"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4"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5"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6"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7"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8"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9"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0"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1"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2"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3"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4"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5"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6"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7"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8"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9" name="Oval 1608"/>
          <p:cNvSpPr/>
          <p:nvPr/>
        </p:nvSpPr>
        <p:spPr>
          <a:xfrm>
            <a:off x="71204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0"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1" name="Oval 1610"/>
          <p:cNvSpPr/>
          <p:nvPr/>
        </p:nvSpPr>
        <p:spPr>
          <a:xfrm>
            <a:off x="3774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2"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3"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4"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5"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6"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7"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8" name="Oval 1617"/>
          <p:cNvSpPr/>
          <p:nvPr/>
        </p:nvSpPr>
        <p:spPr>
          <a:xfrm>
            <a:off x="12203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9" name="Oval 1618"/>
          <p:cNvSpPr/>
          <p:nvPr/>
        </p:nvSpPr>
        <p:spPr>
          <a:xfrm>
            <a:off x="20632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0" name="Oval 1619"/>
          <p:cNvSpPr/>
          <p:nvPr/>
        </p:nvSpPr>
        <p:spPr>
          <a:xfrm>
            <a:off x="29060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1" name="Oval 1620"/>
          <p:cNvSpPr/>
          <p:nvPr/>
        </p:nvSpPr>
        <p:spPr>
          <a:xfrm>
            <a:off x="37489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2" name="Oval 1621"/>
          <p:cNvSpPr/>
          <p:nvPr/>
        </p:nvSpPr>
        <p:spPr>
          <a:xfrm>
            <a:off x="45918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3" name="Oval 1622"/>
          <p:cNvSpPr/>
          <p:nvPr/>
        </p:nvSpPr>
        <p:spPr>
          <a:xfrm>
            <a:off x="54347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4" name="Oval 1623"/>
          <p:cNvSpPr/>
          <p:nvPr/>
        </p:nvSpPr>
        <p:spPr>
          <a:xfrm>
            <a:off x="62776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6" name="Oval 1625"/>
          <p:cNvSpPr/>
          <p:nvPr/>
        </p:nvSpPr>
        <p:spPr>
          <a:xfrm>
            <a:off x="88062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7"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8" name="Oval 1627"/>
          <p:cNvSpPr/>
          <p:nvPr/>
        </p:nvSpPr>
        <p:spPr>
          <a:xfrm>
            <a:off x="79633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9"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0" name="Oval 1629"/>
          <p:cNvSpPr/>
          <p:nvPr/>
        </p:nvSpPr>
        <p:spPr>
          <a:xfrm>
            <a:off x="104920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1"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2" name="Oval 1631"/>
          <p:cNvSpPr/>
          <p:nvPr/>
        </p:nvSpPr>
        <p:spPr>
          <a:xfrm>
            <a:off x="96491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3"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4"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5" name="Oval 1634"/>
          <p:cNvSpPr/>
          <p:nvPr/>
        </p:nvSpPr>
        <p:spPr>
          <a:xfrm>
            <a:off x="113348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6"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7" name="Oval 1636"/>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8"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9" name="Oval 1638"/>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0" name="Oval 1639"/>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1" name="Oval 1640"/>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2" name="Oval 1641"/>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3" name="Oval 1642"/>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4" name="Oval 1643"/>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5" name="Oval 1644"/>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6" name="Oval 1645"/>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7" name="Oval 1646"/>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8" name="Oval 1647"/>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9" name="Oval 1648"/>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0" name="Oval 1649"/>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1" name="Oval 1650"/>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2"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3"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4"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5"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6"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7"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8"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9"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0"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1"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2"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3"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4"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5"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6"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7" name="Oval 1666"/>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8" name="Oval 1667"/>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9" name="Oval 1668"/>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0" name="Oval 1669"/>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1" name="Oval 1670"/>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2" name="Oval 1671"/>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3" name="Oval 1672"/>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4" name="Oval 1673"/>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5" name="Oval 1674"/>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6" name="Oval 1675"/>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7" name="Oval 1676"/>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8" name="Oval 1677"/>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9" name="Oval 1678"/>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0"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1" name="Oval 1680"/>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2"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3"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4"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5"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6"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7"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8"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9"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0"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1"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2"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3"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4"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5"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6"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7"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8"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9"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0"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1" name="Oval 1700"/>
          <p:cNvSpPr/>
          <p:nvPr/>
        </p:nvSpPr>
        <p:spPr>
          <a:xfrm>
            <a:off x="71204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2"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3" name="Oval 1702"/>
          <p:cNvSpPr/>
          <p:nvPr/>
        </p:nvSpPr>
        <p:spPr>
          <a:xfrm>
            <a:off x="3774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4"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5"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6"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7"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8"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9"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0" name="Oval 1709"/>
          <p:cNvSpPr/>
          <p:nvPr/>
        </p:nvSpPr>
        <p:spPr>
          <a:xfrm>
            <a:off x="12203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1" name="Oval 1710"/>
          <p:cNvSpPr/>
          <p:nvPr/>
        </p:nvSpPr>
        <p:spPr>
          <a:xfrm>
            <a:off x="20632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2" name="Oval 1711"/>
          <p:cNvSpPr/>
          <p:nvPr/>
        </p:nvSpPr>
        <p:spPr>
          <a:xfrm>
            <a:off x="29060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3" name="Oval 1712"/>
          <p:cNvSpPr/>
          <p:nvPr/>
        </p:nvSpPr>
        <p:spPr>
          <a:xfrm>
            <a:off x="37489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4" name="Oval 1713"/>
          <p:cNvSpPr/>
          <p:nvPr/>
        </p:nvSpPr>
        <p:spPr>
          <a:xfrm>
            <a:off x="45918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5" name="Oval 1714"/>
          <p:cNvSpPr/>
          <p:nvPr/>
        </p:nvSpPr>
        <p:spPr>
          <a:xfrm>
            <a:off x="54347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6" name="Oval 1715"/>
          <p:cNvSpPr/>
          <p:nvPr/>
        </p:nvSpPr>
        <p:spPr>
          <a:xfrm>
            <a:off x="62776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7"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8" name="Oval 1717"/>
          <p:cNvSpPr/>
          <p:nvPr/>
        </p:nvSpPr>
        <p:spPr>
          <a:xfrm>
            <a:off x="88062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9"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0" name="Oval 1719"/>
          <p:cNvSpPr/>
          <p:nvPr/>
        </p:nvSpPr>
        <p:spPr>
          <a:xfrm>
            <a:off x="79633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1"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2" name="Oval 1721"/>
          <p:cNvSpPr/>
          <p:nvPr/>
        </p:nvSpPr>
        <p:spPr>
          <a:xfrm>
            <a:off x="104920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3"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4" name="Oval 1723"/>
          <p:cNvSpPr/>
          <p:nvPr/>
        </p:nvSpPr>
        <p:spPr>
          <a:xfrm>
            <a:off x="96491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5"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6"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7" name="Oval 1726"/>
          <p:cNvSpPr/>
          <p:nvPr/>
        </p:nvSpPr>
        <p:spPr>
          <a:xfrm>
            <a:off x="113348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8"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9" name="Oval 1728"/>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0" name="Oval 1729"/>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1" name="Oval 1730"/>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2" name="Oval 1731"/>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3" name="Oval 1732"/>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4" name="Oval 1733"/>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5" name="Oval 1734"/>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6" name="Oval 1735"/>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7" name="Oval 1736"/>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8" name="Oval 1737"/>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9" name="Oval 1738"/>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0" name="Oval 1739"/>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1" name="Oval 1740"/>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2" name="Oval 1741"/>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3"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4"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5"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6"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7"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8"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9"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0"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1"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2"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3"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4"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5"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6"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7"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8" name="Oval 1757"/>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9" name="Oval 1758"/>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0" name="Oval 1759"/>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1" name="Oval 1760"/>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2" name="Oval 1761"/>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3" name="Oval 1762"/>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4" name="Oval 1763"/>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5" name="Oval 1764"/>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6" name="Oval 1765"/>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7" name="Oval 1766"/>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8" name="Oval 1767"/>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9" name="Oval 1768"/>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0" name="Oval 1769"/>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1" name="Oval 1770"/>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2"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3" name="Oval 1772"/>
          <p:cNvSpPr/>
          <p:nvPr/>
        </p:nvSpPr>
        <p:spPr>
          <a:xfrm>
            <a:off x="71204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5" name="Oval 1774"/>
          <p:cNvSpPr/>
          <p:nvPr/>
        </p:nvSpPr>
        <p:spPr>
          <a:xfrm>
            <a:off x="3774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6"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7"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8"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9"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0"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1"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2" name="Oval 1781"/>
          <p:cNvSpPr/>
          <p:nvPr/>
        </p:nvSpPr>
        <p:spPr>
          <a:xfrm>
            <a:off x="12203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3" name="Oval 1782"/>
          <p:cNvSpPr/>
          <p:nvPr/>
        </p:nvSpPr>
        <p:spPr>
          <a:xfrm>
            <a:off x="20632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4" name="Oval 1783"/>
          <p:cNvSpPr/>
          <p:nvPr/>
        </p:nvSpPr>
        <p:spPr>
          <a:xfrm>
            <a:off x="29060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5" name="Oval 1784"/>
          <p:cNvSpPr/>
          <p:nvPr/>
        </p:nvSpPr>
        <p:spPr>
          <a:xfrm>
            <a:off x="37489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6" name="Oval 1785"/>
          <p:cNvSpPr/>
          <p:nvPr/>
        </p:nvSpPr>
        <p:spPr>
          <a:xfrm>
            <a:off x="45918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7" name="Oval 1786"/>
          <p:cNvSpPr/>
          <p:nvPr/>
        </p:nvSpPr>
        <p:spPr>
          <a:xfrm>
            <a:off x="54347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8" name="Oval 1787"/>
          <p:cNvSpPr/>
          <p:nvPr/>
        </p:nvSpPr>
        <p:spPr>
          <a:xfrm>
            <a:off x="62776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9"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0" name="Oval 1789"/>
          <p:cNvSpPr/>
          <p:nvPr/>
        </p:nvSpPr>
        <p:spPr>
          <a:xfrm>
            <a:off x="88062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1"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2" name="Oval 1791"/>
          <p:cNvSpPr/>
          <p:nvPr/>
        </p:nvSpPr>
        <p:spPr>
          <a:xfrm>
            <a:off x="79633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4" name="Oval 1793"/>
          <p:cNvSpPr/>
          <p:nvPr/>
        </p:nvSpPr>
        <p:spPr>
          <a:xfrm>
            <a:off x="104920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5"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6" name="Oval 1795"/>
          <p:cNvSpPr/>
          <p:nvPr/>
        </p:nvSpPr>
        <p:spPr>
          <a:xfrm>
            <a:off x="96491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7"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8"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9" name="Oval 1798"/>
          <p:cNvSpPr/>
          <p:nvPr/>
        </p:nvSpPr>
        <p:spPr>
          <a:xfrm>
            <a:off x="113348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00"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1" name="Oval 1800"/>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2" name="Oval 1801"/>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3" name="Oval 1802"/>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4" name="Oval 1803"/>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5" name="Oval 1804"/>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6" name="Oval 1805"/>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7" name="Oval 1806"/>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8" name="Oval 1807"/>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9" name="Oval 1808"/>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0" name="Oval 1809"/>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1" name="Oval 1810"/>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2" name="Oval 1811"/>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3" name="Oval 1812"/>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4" name="Oval 1813"/>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5"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6"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7"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8"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9"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0"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1"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2"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3"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4"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5"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6"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7"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8"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9"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0" name="Oval 1829"/>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1" name="Oval 1830"/>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2" name="Oval 1831"/>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3" name="Oval 1832"/>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4" name="Oval 1833"/>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5" name="Oval 1834"/>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6" name="Oval 1835"/>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7" name="Oval 1836"/>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8" name="Oval 1837"/>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9" name="Oval 1838"/>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0" name="Oval 1839"/>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1" name="Oval 1840"/>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2" name="Oval 1841"/>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3" name="Oval 1842"/>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4"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5" name="Oval 1844"/>
          <p:cNvSpPr/>
          <p:nvPr/>
        </p:nvSpPr>
        <p:spPr>
          <a:xfrm>
            <a:off x="71204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6"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7" name="Oval 1846"/>
          <p:cNvSpPr/>
          <p:nvPr/>
        </p:nvSpPr>
        <p:spPr>
          <a:xfrm>
            <a:off x="3774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8"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9"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0"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1"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2"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3"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4" name="Oval 1853"/>
          <p:cNvSpPr/>
          <p:nvPr/>
        </p:nvSpPr>
        <p:spPr>
          <a:xfrm>
            <a:off x="12203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5" name="Oval 1854"/>
          <p:cNvSpPr/>
          <p:nvPr/>
        </p:nvSpPr>
        <p:spPr>
          <a:xfrm>
            <a:off x="20632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6" name="Oval 1855"/>
          <p:cNvSpPr/>
          <p:nvPr/>
        </p:nvSpPr>
        <p:spPr>
          <a:xfrm>
            <a:off x="29060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7" name="Oval 1856"/>
          <p:cNvSpPr/>
          <p:nvPr/>
        </p:nvSpPr>
        <p:spPr>
          <a:xfrm>
            <a:off x="37489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8" name="Oval 1857"/>
          <p:cNvSpPr/>
          <p:nvPr/>
        </p:nvSpPr>
        <p:spPr>
          <a:xfrm>
            <a:off x="45918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9" name="Oval 1858"/>
          <p:cNvSpPr/>
          <p:nvPr/>
        </p:nvSpPr>
        <p:spPr>
          <a:xfrm>
            <a:off x="54347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0" name="Oval 1859"/>
          <p:cNvSpPr/>
          <p:nvPr/>
        </p:nvSpPr>
        <p:spPr>
          <a:xfrm>
            <a:off x="62776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1"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2" name="Oval 1861"/>
          <p:cNvSpPr/>
          <p:nvPr/>
        </p:nvSpPr>
        <p:spPr>
          <a:xfrm>
            <a:off x="88062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3"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4" name="Oval 1863"/>
          <p:cNvSpPr/>
          <p:nvPr/>
        </p:nvSpPr>
        <p:spPr>
          <a:xfrm>
            <a:off x="79633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5"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6" name="Oval 1865"/>
          <p:cNvSpPr/>
          <p:nvPr/>
        </p:nvSpPr>
        <p:spPr>
          <a:xfrm>
            <a:off x="104920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7"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8" name="Oval 1867"/>
          <p:cNvSpPr/>
          <p:nvPr/>
        </p:nvSpPr>
        <p:spPr>
          <a:xfrm>
            <a:off x="96491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9"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0"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1" name="Oval 1870"/>
          <p:cNvSpPr/>
          <p:nvPr/>
        </p:nvSpPr>
        <p:spPr>
          <a:xfrm>
            <a:off x="113348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72"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3" name="Oval 1872"/>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4" name="Oval 1873"/>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5" name="Oval 1874"/>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6" name="Oval 1875"/>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7" name="Oval 1876"/>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8" name="Oval 1877"/>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9" name="Oval 1878"/>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0" name="Oval 1879"/>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1" name="Oval 1880"/>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2" name="Oval 1881"/>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3" name="Oval 1882"/>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4" name="Oval 1883"/>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5" name="Oval 1884"/>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6" name="Oval 1885"/>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7"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8"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9"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0"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1"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2"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3"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4"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5"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6"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7"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8"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9"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0"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1"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2" name="Oval 1901"/>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3" name="Oval 1902"/>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4" name="Oval 1903"/>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5" name="Oval 1904"/>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6" name="Oval 1905"/>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7" name="Oval 1906"/>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8" name="Oval 1907"/>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9" name="Oval 1908"/>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0" name="Oval 1909"/>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1" name="Oval 1910"/>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2" name="Oval 1911"/>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3" name="Oval 1912"/>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4" name="Oval 1913"/>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5" name="Oval 1914"/>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6"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7" name="Oval 1916"/>
          <p:cNvSpPr/>
          <p:nvPr/>
        </p:nvSpPr>
        <p:spPr>
          <a:xfrm>
            <a:off x="71204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18"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9" name="Oval 1918"/>
          <p:cNvSpPr/>
          <p:nvPr/>
        </p:nvSpPr>
        <p:spPr>
          <a:xfrm>
            <a:off x="3774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0"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1"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2"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3"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4"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5"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6" name="Oval 1925"/>
          <p:cNvSpPr/>
          <p:nvPr/>
        </p:nvSpPr>
        <p:spPr>
          <a:xfrm>
            <a:off x="12203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7" name="Oval 1926"/>
          <p:cNvSpPr/>
          <p:nvPr/>
        </p:nvSpPr>
        <p:spPr>
          <a:xfrm>
            <a:off x="20632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8" name="Oval 1927"/>
          <p:cNvSpPr/>
          <p:nvPr/>
        </p:nvSpPr>
        <p:spPr>
          <a:xfrm>
            <a:off x="29060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9" name="Oval 1928"/>
          <p:cNvSpPr/>
          <p:nvPr/>
        </p:nvSpPr>
        <p:spPr>
          <a:xfrm>
            <a:off x="37489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0" name="Oval 1929"/>
          <p:cNvSpPr/>
          <p:nvPr/>
        </p:nvSpPr>
        <p:spPr>
          <a:xfrm>
            <a:off x="45918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1" name="Oval 1930"/>
          <p:cNvSpPr/>
          <p:nvPr/>
        </p:nvSpPr>
        <p:spPr>
          <a:xfrm>
            <a:off x="54347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2" name="Oval 1931"/>
          <p:cNvSpPr/>
          <p:nvPr/>
        </p:nvSpPr>
        <p:spPr>
          <a:xfrm>
            <a:off x="62776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3"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4" name="Oval 1933"/>
          <p:cNvSpPr/>
          <p:nvPr/>
        </p:nvSpPr>
        <p:spPr>
          <a:xfrm>
            <a:off x="88062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5"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6" name="Oval 1935"/>
          <p:cNvSpPr/>
          <p:nvPr/>
        </p:nvSpPr>
        <p:spPr>
          <a:xfrm>
            <a:off x="79633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7"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8" name="Oval 1937"/>
          <p:cNvSpPr/>
          <p:nvPr/>
        </p:nvSpPr>
        <p:spPr>
          <a:xfrm>
            <a:off x="104920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9"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0" name="Oval 1939"/>
          <p:cNvSpPr/>
          <p:nvPr/>
        </p:nvSpPr>
        <p:spPr>
          <a:xfrm>
            <a:off x="96491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3" name="Oval 1942"/>
          <p:cNvSpPr/>
          <p:nvPr/>
        </p:nvSpPr>
        <p:spPr>
          <a:xfrm>
            <a:off x="113348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4"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5" name="Oval 1944"/>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6" name="Oval 1945"/>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7" name="Oval 1946"/>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8" name="Oval 1947"/>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9" name="Oval 1948"/>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0" name="Oval 1949"/>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1" name="Oval 1950"/>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2" name="Oval 1951"/>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3" name="Oval 1952"/>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4" name="Oval 1953"/>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5" name="Oval 1954"/>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6" name="Oval 1955"/>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7" name="Oval 1956"/>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8" name="Oval 1957"/>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9"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0"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1"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2"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3"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4"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5"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6"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7"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8"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9"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0"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1"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2"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3"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4" name="Oval 1973"/>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5" name="Oval 1974"/>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6" name="Oval 1975"/>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7" name="Oval 1976"/>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8" name="Oval 1977"/>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9" name="Oval 1978"/>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0" name="Oval 1979"/>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1" name="Oval 1980"/>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2" name="Oval 1981"/>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3" name="Oval 1982"/>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4" name="Oval 1983"/>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5" name="Oval 1984"/>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6" name="Oval 1985"/>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7" name="Oval 1986"/>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8"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9"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0"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1"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2"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3"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4"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5"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6"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7"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8"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9"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0"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1"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2"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3"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9/27/2019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5220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9/27/2019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52146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9/27/2019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3369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9/27/2019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89144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526" name="Group 525"/>
          <p:cNvGrpSpPr/>
          <p:nvPr/>
        </p:nvGrpSpPr>
        <p:grpSpPr>
          <a:xfrm>
            <a:off x="0" y="420256"/>
            <a:ext cx="12188952" cy="3795497"/>
            <a:chOff x="0" y="420256"/>
            <a:chExt cx="12188952" cy="3795497"/>
          </a:xfrm>
        </p:grpSpPr>
        <p:cxnSp>
          <p:nvCxnSpPr>
            <p:cNvPr id="527" name="Straight Connector 526"/>
            <p:cNvCxnSpPr/>
            <p:nvPr/>
          </p:nvCxnSpPr>
          <p:spPr>
            <a:xfrm>
              <a:off x="0" y="4215753"/>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8" name="Straight Connector 527"/>
            <p:cNvCxnSpPr/>
            <p:nvPr/>
          </p:nvCxnSpPr>
          <p:spPr>
            <a:xfrm>
              <a:off x="0" y="379403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9" name="Straight Connector 528"/>
            <p:cNvCxnSpPr/>
            <p:nvPr/>
          </p:nvCxnSpPr>
          <p:spPr>
            <a:xfrm>
              <a:off x="0" y="337231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0" name="Straight Connector 529"/>
            <p:cNvCxnSpPr/>
            <p:nvPr/>
          </p:nvCxnSpPr>
          <p:spPr>
            <a:xfrm>
              <a:off x="0" y="295058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1" name="Straight Connector 530"/>
            <p:cNvCxnSpPr/>
            <p:nvPr/>
          </p:nvCxnSpPr>
          <p:spPr>
            <a:xfrm>
              <a:off x="0" y="252886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2" name="Straight Connector 531"/>
            <p:cNvCxnSpPr/>
            <p:nvPr/>
          </p:nvCxnSpPr>
          <p:spPr>
            <a:xfrm>
              <a:off x="0" y="2107144"/>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3" name="Straight Connector 532"/>
            <p:cNvCxnSpPr/>
            <p:nvPr/>
          </p:nvCxnSpPr>
          <p:spPr>
            <a:xfrm>
              <a:off x="0" y="168542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4" name="Straight Connector 533"/>
            <p:cNvCxnSpPr/>
            <p:nvPr/>
          </p:nvCxnSpPr>
          <p:spPr>
            <a:xfrm>
              <a:off x="0" y="126370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5" name="Straight Connector 534"/>
            <p:cNvCxnSpPr/>
            <p:nvPr/>
          </p:nvCxnSpPr>
          <p:spPr>
            <a:xfrm>
              <a:off x="0" y="84197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6" name="Straight Connector 535"/>
            <p:cNvCxnSpPr/>
            <p:nvPr/>
          </p:nvCxnSpPr>
          <p:spPr>
            <a:xfrm>
              <a:off x="0" y="42025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537"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8"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9"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0"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1"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2"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3"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4"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5"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6"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7"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8"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9"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0"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1"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2"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3"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4"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5"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6"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7"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8"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9"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0"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1"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2"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3"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4"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5"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6"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7"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8"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9"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0"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1"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2"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3"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4"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5"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6"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7"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8"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9"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0"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1"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2"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3"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4"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6"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7"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8"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9"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0"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1"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2" name="Oval 591"/>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3"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4" name="Oval 593"/>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5" name="Oval 594"/>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6" name="Oval 595"/>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7" name="Oval 596"/>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8" name="Oval 597"/>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9" name="Oval 598"/>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0" name="Oval 599"/>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1" name="Oval 600"/>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2" name="Oval 601"/>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3" name="Oval 602"/>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4" name="Oval 603"/>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5" name="Oval 604"/>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6" name="Oval 605"/>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7"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8"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9"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0"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1"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2"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3"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4"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5"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6"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7"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8"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9"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0"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1"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2" name="Oval 621"/>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3" name="Oval 622"/>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4" name="Oval 623"/>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5" name="Oval 624"/>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6" name="Oval 625"/>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7" name="Oval 626"/>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8" name="Oval 627"/>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9" name="Oval 628"/>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0" name="Oval 629"/>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1" name="Oval 630"/>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2" name="Oval 631"/>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3" name="Oval 632"/>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4" name="Oval 633"/>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5"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6" name="Oval 635"/>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7"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8"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9"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0"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1"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2"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3"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4"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5"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6"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7"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8"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9"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0"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1"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2"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3"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4"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5"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6"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7"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8"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9"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0"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1"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2"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3"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4"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5"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6"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7"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8"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9"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0" name="Oval 669"/>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1" name="Oval 670"/>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2" name="Oval 671"/>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3" name="Oval 672"/>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4" name="Oval 673"/>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5" name="Oval 674"/>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6" name="Oval 675"/>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7" name="Oval 676"/>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8" name="Oval 677"/>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9" name="Oval 678"/>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0" name="Oval 679"/>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1" name="Oval 680"/>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2" name="Oval 681"/>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3" name="Oval 682"/>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4"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5"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6"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7"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8"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9"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0"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1"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2"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3"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4"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5"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6"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7"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8"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9" name="Oval 698"/>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0" name="Oval 699"/>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1" name="Oval 700"/>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2" name="Oval 701"/>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3" name="Oval 702"/>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4" name="Oval 703"/>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5" name="Oval 704"/>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6" name="Oval 705"/>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7" name="Oval 706"/>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8" name="Oval 707"/>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9" name="Oval 708"/>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0" name="Oval 709"/>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1" name="Oval 710"/>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2" name="Oval 711"/>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3"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5"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6"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7"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8"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9"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0"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1"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2"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4"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5"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6"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7"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8" name="Oval 727"/>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9" name="Oval 728"/>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0" name="Oval 729"/>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1" name="Oval 730"/>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2" name="Oval 731"/>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3" name="Oval 732"/>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4" name="Oval 733"/>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5" name="Oval 734"/>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6" name="Oval 735"/>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7" name="Oval 736"/>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8" name="Oval 737"/>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9" name="Oval 738"/>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0" name="Oval 739"/>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1" name="Oval 740"/>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2"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3"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4"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5"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6"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7"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8"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9"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0"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1"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2"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3"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4"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5"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6"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7" name="Oval 756"/>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8" name="Oval 757"/>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9" name="Oval 758"/>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0" name="Oval 759"/>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1" name="Oval 760"/>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2" name="Oval 761"/>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3" name="Oval 762"/>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4" name="Oval 763"/>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5" name="Oval 764"/>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6" name="Oval 765"/>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7" name="Oval 766"/>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8" name="Oval 767"/>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9" name="Oval 768"/>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0" name="Oval 769"/>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1"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2"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4"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5"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6"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7"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8"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9"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0"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1"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2"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3"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4"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5"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6" name="Oval 785"/>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7" name="Oval 786"/>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8" name="Oval 787"/>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9" name="Oval 788"/>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0" name="Oval 789"/>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1" name="Oval 790"/>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2" name="Oval 791"/>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3" name="Oval 792"/>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4" name="Oval 793"/>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5" name="Oval 794"/>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6" name="Oval 795"/>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7" name="Oval 796"/>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8" name="Oval 797"/>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9" name="Oval 798"/>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0"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1"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2"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3"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4"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5"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6"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7"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8"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9"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0"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1"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2"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3"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4"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5" name="Oval 814"/>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6" name="Oval 815"/>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7" name="Oval 816"/>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8" name="Oval 817"/>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9" name="Oval 818"/>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0" name="Oval 819"/>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1" name="Oval 820"/>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2" name="Oval 821"/>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3" name="Oval 822"/>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4" name="Oval 823"/>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5" name="Oval 824"/>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6" name="Oval 825"/>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7" name="Oval 826"/>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8" name="Oval 827"/>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9"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0"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1"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2"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3"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4"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5"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6"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7"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8"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9"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0"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3"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4" name="Oval 843"/>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5" name="Oval 844"/>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6" name="Oval 845"/>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7" name="Oval 846"/>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8" name="Oval 847"/>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9" name="Oval 848"/>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 name="Oval 849"/>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1" name="Oval 850"/>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2" name="Oval 851"/>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3" name="Oval 852"/>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4" name="Oval 853"/>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5" name="Oval 854"/>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6" name="Oval 855"/>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7" name="Oval 856"/>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8"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9"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0"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1"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2"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3"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4"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5"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6"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7"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8"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9"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0"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1"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2"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3" name="Oval 872"/>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4" name="Oval 873"/>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5" name="Oval 874"/>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6" name="Oval 875"/>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7" name="Oval 876"/>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8" name="Oval 877"/>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9" name="Oval 878"/>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0" name="Oval 879"/>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1" name="Oval 880"/>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2" name="Oval 881"/>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3" name="Oval 882"/>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4" name="Oval 883"/>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5" name="Oval 884"/>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6" name="Oval 885"/>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7"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8"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9"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0"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1"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2"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3"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4"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5"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6"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7"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8"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9"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0"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1"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2"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3" name="Oval 902"/>
          <p:cNvSpPr/>
          <p:nvPr/>
        </p:nvSpPr>
        <p:spPr>
          <a:xfrm>
            <a:off x="71204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4" name="Oval 903"/>
          <p:cNvSpPr/>
          <p:nvPr/>
        </p:nvSpPr>
        <p:spPr>
          <a:xfrm>
            <a:off x="3774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5" name="Oval 904"/>
          <p:cNvSpPr/>
          <p:nvPr/>
        </p:nvSpPr>
        <p:spPr>
          <a:xfrm>
            <a:off x="12203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6" name="Oval 905"/>
          <p:cNvSpPr/>
          <p:nvPr/>
        </p:nvSpPr>
        <p:spPr>
          <a:xfrm>
            <a:off x="20632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7" name="Oval 906"/>
          <p:cNvSpPr/>
          <p:nvPr/>
        </p:nvSpPr>
        <p:spPr>
          <a:xfrm>
            <a:off x="29060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8" name="Oval 907"/>
          <p:cNvSpPr/>
          <p:nvPr/>
        </p:nvSpPr>
        <p:spPr>
          <a:xfrm>
            <a:off x="37489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9" name="Oval 908"/>
          <p:cNvSpPr/>
          <p:nvPr/>
        </p:nvSpPr>
        <p:spPr>
          <a:xfrm>
            <a:off x="45918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0" name="Oval 909"/>
          <p:cNvSpPr/>
          <p:nvPr/>
        </p:nvSpPr>
        <p:spPr>
          <a:xfrm>
            <a:off x="54347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1" name="Oval 910"/>
          <p:cNvSpPr/>
          <p:nvPr/>
        </p:nvSpPr>
        <p:spPr>
          <a:xfrm>
            <a:off x="62776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2" name="Oval 911"/>
          <p:cNvSpPr/>
          <p:nvPr/>
        </p:nvSpPr>
        <p:spPr>
          <a:xfrm>
            <a:off x="88062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3" name="Oval 912"/>
          <p:cNvSpPr/>
          <p:nvPr/>
        </p:nvSpPr>
        <p:spPr>
          <a:xfrm>
            <a:off x="79633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4" name="Oval 913"/>
          <p:cNvSpPr/>
          <p:nvPr/>
        </p:nvSpPr>
        <p:spPr>
          <a:xfrm>
            <a:off x="104920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5" name="Oval 914"/>
          <p:cNvSpPr/>
          <p:nvPr/>
        </p:nvSpPr>
        <p:spPr>
          <a:xfrm>
            <a:off x="96491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6" name="Oval 915"/>
          <p:cNvSpPr/>
          <p:nvPr/>
        </p:nvSpPr>
        <p:spPr>
          <a:xfrm>
            <a:off x="113348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7" name="Oval 916"/>
          <p:cNvSpPr/>
          <p:nvPr/>
        </p:nvSpPr>
        <p:spPr>
          <a:xfrm>
            <a:off x="71204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8" name="Oval 917"/>
          <p:cNvSpPr/>
          <p:nvPr/>
        </p:nvSpPr>
        <p:spPr>
          <a:xfrm>
            <a:off x="3774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9" name="Oval 918"/>
          <p:cNvSpPr/>
          <p:nvPr/>
        </p:nvSpPr>
        <p:spPr>
          <a:xfrm>
            <a:off x="12203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0" name="Oval 919"/>
          <p:cNvSpPr/>
          <p:nvPr/>
        </p:nvSpPr>
        <p:spPr>
          <a:xfrm>
            <a:off x="20632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1" name="Oval 920"/>
          <p:cNvSpPr/>
          <p:nvPr/>
        </p:nvSpPr>
        <p:spPr>
          <a:xfrm>
            <a:off x="29060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2" name="Oval 921"/>
          <p:cNvSpPr/>
          <p:nvPr/>
        </p:nvSpPr>
        <p:spPr>
          <a:xfrm>
            <a:off x="37489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3" name="Oval 922"/>
          <p:cNvSpPr/>
          <p:nvPr/>
        </p:nvSpPr>
        <p:spPr>
          <a:xfrm>
            <a:off x="45918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4" name="Oval 923"/>
          <p:cNvSpPr/>
          <p:nvPr/>
        </p:nvSpPr>
        <p:spPr>
          <a:xfrm>
            <a:off x="54347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5" name="Oval 924"/>
          <p:cNvSpPr/>
          <p:nvPr/>
        </p:nvSpPr>
        <p:spPr>
          <a:xfrm>
            <a:off x="62776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6" name="Oval 925"/>
          <p:cNvSpPr/>
          <p:nvPr/>
        </p:nvSpPr>
        <p:spPr>
          <a:xfrm>
            <a:off x="88062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7" name="Oval 926"/>
          <p:cNvSpPr/>
          <p:nvPr/>
        </p:nvSpPr>
        <p:spPr>
          <a:xfrm>
            <a:off x="79633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8" name="Oval 927"/>
          <p:cNvSpPr/>
          <p:nvPr/>
        </p:nvSpPr>
        <p:spPr>
          <a:xfrm>
            <a:off x="104920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9" name="Oval 928"/>
          <p:cNvSpPr/>
          <p:nvPr/>
        </p:nvSpPr>
        <p:spPr>
          <a:xfrm>
            <a:off x="96491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0" name="Oval 929"/>
          <p:cNvSpPr/>
          <p:nvPr/>
        </p:nvSpPr>
        <p:spPr>
          <a:xfrm>
            <a:off x="113348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1" name="Oval 930"/>
          <p:cNvSpPr/>
          <p:nvPr/>
        </p:nvSpPr>
        <p:spPr>
          <a:xfrm>
            <a:off x="71204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2" name="Oval 931"/>
          <p:cNvSpPr/>
          <p:nvPr/>
        </p:nvSpPr>
        <p:spPr>
          <a:xfrm>
            <a:off x="3774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3" name="Oval 932"/>
          <p:cNvSpPr/>
          <p:nvPr/>
        </p:nvSpPr>
        <p:spPr>
          <a:xfrm>
            <a:off x="12203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4" name="Oval 933"/>
          <p:cNvSpPr/>
          <p:nvPr/>
        </p:nvSpPr>
        <p:spPr>
          <a:xfrm>
            <a:off x="20632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5" name="Oval 934"/>
          <p:cNvSpPr/>
          <p:nvPr/>
        </p:nvSpPr>
        <p:spPr>
          <a:xfrm>
            <a:off x="29060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6" name="Oval 935"/>
          <p:cNvSpPr/>
          <p:nvPr/>
        </p:nvSpPr>
        <p:spPr>
          <a:xfrm>
            <a:off x="37489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7" name="Oval 936"/>
          <p:cNvSpPr/>
          <p:nvPr/>
        </p:nvSpPr>
        <p:spPr>
          <a:xfrm>
            <a:off x="45918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8" name="Oval 937"/>
          <p:cNvSpPr/>
          <p:nvPr/>
        </p:nvSpPr>
        <p:spPr>
          <a:xfrm>
            <a:off x="54347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9" name="Oval 938"/>
          <p:cNvSpPr/>
          <p:nvPr/>
        </p:nvSpPr>
        <p:spPr>
          <a:xfrm>
            <a:off x="62776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0" name="Oval 939"/>
          <p:cNvSpPr/>
          <p:nvPr/>
        </p:nvSpPr>
        <p:spPr>
          <a:xfrm>
            <a:off x="88062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1" name="Oval 940"/>
          <p:cNvSpPr/>
          <p:nvPr/>
        </p:nvSpPr>
        <p:spPr>
          <a:xfrm>
            <a:off x="79633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2" name="Oval 941"/>
          <p:cNvSpPr/>
          <p:nvPr/>
        </p:nvSpPr>
        <p:spPr>
          <a:xfrm>
            <a:off x="104920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3" name="Oval 942"/>
          <p:cNvSpPr/>
          <p:nvPr/>
        </p:nvSpPr>
        <p:spPr>
          <a:xfrm>
            <a:off x="96491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4" name="Oval 943"/>
          <p:cNvSpPr/>
          <p:nvPr/>
        </p:nvSpPr>
        <p:spPr>
          <a:xfrm>
            <a:off x="113348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5" name="Oval 944"/>
          <p:cNvSpPr/>
          <p:nvPr/>
        </p:nvSpPr>
        <p:spPr>
          <a:xfrm>
            <a:off x="71204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6" name="Oval 945"/>
          <p:cNvSpPr/>
          <p:nvPr/>
        </p:nvSpPr>
        <p:spPr>
          <a:xfrm>
            <a:off x="3774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7" name="Oval 946"/>
          <p:cNvSpPr/>
          <p:nvPr/>
        </p:nvSpPr>
        <p:spPr>
          <a:xfrm>
            <a:off x="12203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8" name="Oval 947"/>
          <p:cNvSpPr/>
          <p:nvPr/>
        </p:nvSpPr>
        <p:spPr>
          <a:xfrm>
            <a:off x="20632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9" name="Oval 948"/>
          <p:cNvSpPr/>
          <p:nvPr/>
        </p:nvSpPr>
        <p:spPr>
          <a:xfrm>
            <a:off x="29060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0" name="Oval 949"/>
          <p:cNvSpPr/>
          <p:nvPr/>
        </p:nvSpPr>
        <p:spPr>
          <a:xfrm>
            <a:off x="37489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1" name="Oval 950"/>
          <p:cNvSpPr/>
          <p:nvPr/>
        </p:nvSpPr>
        <p:spPr>
          <a:xfrm>
            <a:off x="45918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2" name="Oval 951"/>
          <p:cNvSpPr/>
          <p:nvPr/>
        </p:nvSpPr>
        <p:spPr>
          <a:xfrm>
            <a:off x="54347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3" name="Oval 952"/>
          <p:cNvSpPr/>
          <p:nvPr/>
        </p:nvSpPr>
        <p:spPr>
          <a:xfrm>
            <a:off x="62776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4" name="Oval 953"/>
          <p:cNvSpPr/>
          <p:nvPr/>
        </p:nvSpPr>
        <p:spPr>
          <a:xfrm>
            <a:off x="88062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5" name="Oval 954"/>
          <p:cNvSpPr/>
          <p:nvPr/>
        </p:nvSpPr>
        <p:spPr>
          <a:xfrm>
            <a:off x="79633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6" name="Oval 955"/>
          <p:cNvSpPr/>
          <p:nvPr/>
        </p:nvSpPr>
        <p:spPr>
          <a:xfrm>
            <a:off x="104920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7" name="Oval 956"/>
          <p:cNvSpPr/>
          <p:nvPr/>
        </p:nvSpPr>
        <p:spPr>
          <a:xfrm>
            <a:off x="96491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8" name="Oval 957"/>
          <p:cNvSpPr/>
          <p:nvPr/>
        </p:nvSpPr>
        <p:spPr>
          <a:xfrm>
            <a:off x="113348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9" name="Oval 958"/>
          <p:cNvSpPr/>
          <p:nvPr/>
        </p:nvSpPr>
        <p:spPr>
          <a:xfrm>
            <a:off x="71204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0" name="Oval 959"/>
          <p:cNvSpPr/>
          <p:nvPr/>
        </p:nvSpPr>
        <p:spPr>
          <a:xfrm>
            <a:off x="3774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1" name="Oval 960"/>
          <p:cNvSpPr/>
          <p:nvPr/>
        </p:nvSpPr>
        <p:spPr>
          <a:xfrm>
            <a:off x="12203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2" name="Oval 961"/>
          <p:cNvSpPr/>
          <p:nvPr/>
        </p:nvSpPr>
        <p:spPr>
          <a:xfrm>
            <a:off x="20632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3" name="Oval 962"/>
          <p:cNvSpPr/>
          <p:nvPr/>
        </p:nvSpPr>
        <p:spPr>
          <a:xfrm>
            <a:off x="29060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4" name="Oval 963"/>
          <p:cNvSpPr/>
          <p:nvPr/>
        </p:nvSpPr>
        <p:spPr>
          <a:xfrm>
            <a:off x="37489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5" name="Oval 964"/>
          <p:cNvSpPr/>
          <p:nvPr/>
        </p:nvSpPr>
        <p:spPr>
          <a:xfrm>
            <a:off x="45918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6" name="Oval 965"/>
          <p:cNvSpPr/>
          <p:nvPr/>
        </p:nvSpPr>
        <p:spPr>
          <a:xfrm>
            <a:off x="54347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7" name="Oval 966"/>
          <p:cNvSpPr/>
          <p:nvPr/>
        </p:nvSpPr>
        <p:spPr>
          <a:xfrm>
            <a:off x="62776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8" name="Oval 967"/>
          <p:cNvSpPr/>
          <p:nvPr/>
        </p:nvSpPr>
        <p:spPr>
          <a:xfrm>
            <a:off x="88062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9" name="Oval 968"/>
          <p:cNvSpPr/>
          <p:nvPr/>
        </p:nvSpPr>
        <p:spPr>
          <a:xfrm>
            <a:off x="79633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0" name="Oval 969"/>
          <p:cNvSpPr/>
          <p:nvPr/>
        </p:nvSpPr>
        <p:spPr>
          <a:xfrm>
            <a:off x="104920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1" name="Oval 970"/>
          <p:cNvSpPr/>
          <p:nvPr/>
        </p:nvSpPr>
        <p:spPr>
          <a:xfrm>
            <a:off x="96491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2" name="Oval 971"/>
          <p:cNvSpPr/>
          <p:nvPr/>
        </p:nvSpPr>
        <p:spPr>
          <a:xfrm>
            <a:off x="113348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tIns="45720" rIns="91440" bIns="4572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9/27/2019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8212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9/27/2019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6480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3"/>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89320"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9/27/2019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58132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9/27/2019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67022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9/27/2019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81657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9/27/2019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08785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3">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9/27/2019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cxnSp>
        <p:nvCxnSpPr>
          <p:cNvPr id="9" name="Straight Connector 8"/>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1954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pPr/>
              <a:t>9/27/2019</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819282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hyperlink" Target="https://commons.wikimedia.org/wiki/File:Copyright.svg" TargetMode="External"/><Relationship Id="rId5" Type="http://schemas.openxmlformats.org/officeDocument/2006/relationships/image" Target="../media/image4.png"/><Relationship Id="rId4" Type="http://schemas.openxmlformats.org/officeDocument/2006/relationships/hyperlink" Target="http://www.pngall.com/home-pn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hyperlink" Target="https://commons.wikimedia.org/wiki/File:Copyright.svg" TargetMode="External"/><Relationship Id="rId5" Type="http://schemas.openxmlformats.org/officeDocument/2006/relationships/image" Target="../media/image4.png"/><Relationship Id="rId4" Type="http://schemas.openxmlformats.org/officeDocument/2006/relationships/hyperlink" Target="http://www.pngall.com/home-pn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hyperlink" Target="https://commons.wikimedia.org/wiki/File:Copyright.svg" TargetMode="External"/><Relationship Id="rId5" Type="http://schemas.openxmlformats.org/officeDocument/2006/relationships/image" Target="../media/image4.png"/><Relationship Id="rId4" Type="http://schemas.openxmlformats.org/officeDocument/2006/relationships/hyperlink" Target="http://www.pngall.com/home-pn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hyperlink" Target="https://commons.wikimedia.org/wiki/File:Copyright.svg" TargetMode="External"/><Relationship Id="rId5" Type="http://schemas.openxmlformats.org/officeDocument/2006/relationships/image" Target="../media/image4.png"/><Relationship Id="rId4" Type="http://schemas.openxmlformats.org/officeDocument/2006/relationships/hyperlink" Target="http://www.pngall.com/home-pn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hyperlink" Target="https://commons.wikimedia.org/wiki/File:Copyright.svg" TargetMode="External"/><Relationship Id="rId5" Type="http://schemas.openxmlformats.org/officeDocument/2006/relationships/image" Target="../media/image4.png"/><Relationship Id="rId4" Type="http://schemas.openxmlformats.org/officeDocument/2006/relationships/hyperlink" Target="http://www.pngall.com/home-png"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hyperlink" Target="https://commons.wikimedia.org/wiki/File:Copyright.svg" TargetMode="External"/><Relationship Id="rId5" Type="http://schemas.openxmlformats.org/officeDocument/2006/relationships/image" Target="../media/image4.png"/><Relationship Id="rId4" Type="http://schemas.openxmlformats.org/officeDocument/2006/relationships/hyperlink" Target="http://www.pngall.com/home-png"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hyperlink" Target="https://commons.wikimedia.org/wiki/File:Copyright.svg" TargetMode="External"/><Relationship Id="rId5" Type="http://schemas.openxmlformats.org/officeDocument/2006/relationships/image" Target="../media/image4.png"/><Relationship Id="rId4" Type="http://schemas.openxmlformats.org/officeDocument/2006/relationships/hyperlink" Target="http://www.pngall.com/home-png"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hyperlink" Target="https://commons.wikimedia.org/wiki/File:Copyright.svg" TargetMode="External"/><Relationship Id="rId5" Type="http://schemas.openxmlformats.org/officeDocument/2006/relationships/image" Target="../media/image4.png"/><Relationship Id="rId4" Type="http://schemas.openxmlformats.org/officeDocument/2006/relationships/hyperlink" Target="http://www.pngall.com/home-png"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hyperlink" Target="https://commons.wikimedia.org/wiki/File:Copyright.svg" TargetMode="External"/><Relationship Id="rId5" Type="http://schemas.openxmlformats.org/officeDocument/2006/relationships/image" Target="../media/image4.png"/><Relationship Id="rId4" Type="http://schemas.openxmlformats.org/officeDocument/2006/relationships/hyperlink" Target="http://www.pngall.com/home-png"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hyperlink" Target="https://commons.wikimedia.org/wiki/File:Copyright.svg" TargetMode="External"/><Relationship Id="rId5" Type="http://schemas.openxmlformats.org/officeDocument/2006/relationships/image" Target="../media/image4.png"/><Relationship Id="rId4" Type="http://schemas.openxmlformats.org/officeDocument/2006/relationships/hyperlink" Target="http://www.pngall.com/home-png"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hyperlink" Target="https://commons.wikimedia.org/wiki/File:Copyright.svg" TargetMode="External"/><Relationship Id="rId5" Type="http://schemas.openxmlformats.org/officeDocument/2006/relationships/image" Target="../media/image4.png"/><Relationship Id="rId4" Type="http://schemas.openxmlformats.org/officeDocument/2006/relationships/hyperlink" Target="http://www.pngall.com/home-png" TargetMode="Externa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2.xml"/><Relationship Id="rId18" Type="http://schemas.openxmlformats.org/officeDocument/2006/relationships/slide" Target="slide17.xml"/><Relationship Id="rId3" Type="http://schemas.openxmlformats.org/officeDocument/2006/relationships/slide" Target="slide4.xml"/><Relationship Id="rId21" Type="http://schemas.openxmlformats.org/officeDocument/2006/relationships/slide" Target="slide20.xml"/><Relationship Id="rId7" Type="http://schemas.openxmlformats.org/officeDocument/2006/relationships/slide" Target="slide8.xml"/><Relationship Id="rId12" Type="http://schemas.openxmlformats.org/officeDocument/2006/relationships/slide" Target="slide11.xml"/><Relationship Id="rId17" Type="http://schemas.openxmlformats.org/officeDocument/2006/relationships/slide" Target="slide16.xml"/><Relationship Id="rId2" Type="http://schemas.openxmlformats.org/officeDocument/2006/relationships/slide" Target="slide3.xml"/><Relationship Id="rId16" Type="http://schemas.openxmlformats.org/officeDocument/2006/relationships/slide" Target="slide15.xml"/><Relationship Id="rId20" Type="http://schemas.openxmlformats.org/officeDocument/2006/relationships/slide" Target="slide19.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10.xml"/><Relationship Id="rId5" Type="http://schemas.openxmlformats.org/officeDocument/2006/relationships/slide" Target="slide6.xml"/><Relationship Id="rId15" Type="http://schemas.openxmlformats.org/officeDocument/2006/relationships/slide" Target="slide14.xml"/><Relationship Id="rId10" Type="http://schemas.openxmlformats.org/officeDocument/2006/relationships/hyperlink" Target="https://commons.wikimedia.org/wiki/File:Copyright.svg" TargetMode="External"/><Relationship Id="rId19" Type="http://schemas.openxmlformats.org/officeDocument/2006/relationships/slide" Target="slide18.xml"/><Relationship Id="rId4" Type="http://schemas.openxmlformats.org/officeDocument/2006/relationships/slide" Target="slide5.xml"/><Relationship Id="rId9" Type="http://schemas.openxmlformats.org/officeDocument/2006/relationships/image" Target="../media/image4.png"/><Relationship Id="rId14" Type="http://schemas.openxmlformats.org/officeDocument/2006/relationships/slide" Target="slide13.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hyperlink" Target="https://commons.wikimedia.org/wiki/File:Copyright.svg" TargetMode="External"/><Relationship Id="rId5" Type="http://schemas.openxmlformats.org/officeDocument/2006/relationships/image" Target="../media/image4.png"/><Relationship Id="rId4" Type="http://schemas.openxmlformats.org/officeDocument/2006/relationships/hyperlink" Target="http://www.pngall.com/home-pn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hyperlink" Target="https://commons.wikimedia.org/wiki/File:Copyright.svg" TargetMode="External"/><Relationship Id="rId5" Type="http://schemas.openxmlformats.org/officeDocument/2006/relationships/image" Target="../media/image4.png"/><Relationship Id="rId4" Type="http://schemas.openxmlformats.org/officeDocument/2006/relationships/hyperlink" Target="http://www.pngall.com/home-pn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hyperlink" Target="https://commons.wikimedia.org/wiki/File:Copyright.svg" TargetMode="External"/><Relationship Id="rId5" Type="http://schemas.openxmlformats.org/officeDocument/2006/relationships/image" Target="../media/image4.png"/><Relationship Id="rId4" Type="http://schemas.openxmlformats.org/officeDocument/2006/relationships/hyperlink" Target="http://www.pngall.com/home-pn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hyperlink" Target="https://commons.wikimedia.org/wiki/File:Copyright.svg" TargetMode="External"/><Relationship Id="rId5" Type="http://schemas.openxmlformats.org/officeDocument/2006/relationships/image" Target="../media/image4.png"/><Relationship Id="rId4" Type="http://schemas.openxmlformats.org/officeDocument/2006/relationships/hyperlink" Target="http://www.pngall.com/home-pn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hyperlink" Target="https://commons.wikimedia.org/wiki/File:Copyright.svg" TargetMode="External"/><Relationship Id="rId5" Type="http://schemas.openxmlformats.org/officeDocument/2006/relationships/image" Target="../media/image4.png"/><Relationship Id="rId4" Type="http://schemas.openxmlformats.org/officeDocument/2006/relationships/hyperlink" Target="http://www.pngall.com/home-pn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hyperlink" Target="https://commons.wikimedia.org/wiki/File:Copyright.svg" TargetMode="External"/><Relationship Id="rId5" Type="http://schemas.openxmlformats.org/officeDocument/2006/relationships/image" Target="../media/image4.png"/><Relationship Id="rId4" Type="http://schemas.openxmlformats.org/officeDocument/2006/relationships/hyperlink" Target="http://www.pngall.com/home-pn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hyperlink" Target="https://commons.wikimedia.org/wiki/File:Copyright.svg" TargetMode="External"/><Relationship Id="rId5" Type="http://schemas.openxmlformats.org/officeDocument/2006/relationships/image" Target="../media/image4.png"/><Relationship Id="rId4" Type="http://schemas.openxmlformats.org/officeDocument/2006/relationships/hyperlink" Target="http://www.pngall.com/home-pn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hyperlink" Target="https://commons.wikimedia.org/wiki/File:Copyright.svg" TargetMode="External"/><Relationship Id="rId5" Type="http://schemas.openxmlformats.org/officeDocument/2006/relationships/image" Target="../media/image4.png"/><Relationship Id="rId4" Type="http://schemas.openxmlformats.org/officeDocument/2006/relationships/hyperlink" Target="http://www.pngall.com/home-p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L-Shape 3">
            <a:extLst>
              <a:ext uri="{FF2B5EF4-FFF2-40B4-BE49-F238E27FC236}">
                <a16:creationId xmlns:a16="http://schemas.microsoft.com/office/drawing/2014/main" id="{A563CE97-0D52-C740-8ADD-1BEA0D5A5B70}"/>
              </a:ext>
            </a:extLst>
          </p:cNvPr>
          <p:cNvSpPr/>
          <p:nvPr/>
        </p:nvSpPr>
        <p:spPr>
          <a:xfrm rot="10800000" flipH="1">
            <a:off x="-19166" y="-30190"/>
            <a:ext cx="3580092" cy="2016677"/>
          </a:xfrm>
          <a:custGeom>
            <a:avLst/>
            <a:gdLst>
              <a:gd name="connsiteX0" fmla="*/ 0 w 3180522"/>
              <a:gd name="connsiteY0" fmla="*/ 0 h 1886048"/>
              <a:gd name="connsiteX1" fmla="*/ 262915 w 3180522"/>
              <a:gd name="connsiteY1" fmla="*/ 0 h 1886048"/>
              <a:gd name="connsiteX2" fmla="*/ 262915 w 3180522"/>
              <a:gd name="connsiteY2" fmla="*/ 1439206 h 1886048"/>
              <a:gd name="connsiteX3" fmla="*/ 3180522 w 3180522"/>
              <a:gd name="connsiteY3" fmla="*/ 1439206 h 1886048"/>
              <a:gd name="connsiteX4" fmla="*/ 3180522 w 3180522"/>
              <a:gd name="connsiteY4" fmla="*/ 1886048 h 1886048"/>
              <a:gd name="connsiteX5" fmla="*/ 0 w 3180522"/>
              <a:gd name="connsiteY5" fmla="*/ 1886048 h 1886048"/>
              <a:gd name="connsiteX6" fmla="*/ 0 w 318052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3180522 w 3580092"/>
              <a:gd name="connsiteY3" fmla="*/ 1439206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2016677"/>
              <a:gd name="connsiteX1" fmla="*/ 262915 w 3580092"/>
              <a:gd name="connsiteY1" fmla="*/ 130629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80092" h="2016677">
                <a:moveTo>
                  <a:pt x="0" y="0"/>
                </a:moveTo>
                <a:cubicBezTo>
                  <a:pt x="87638" y="64034"/>
                  <a:pt x="175277" y="35858"/>
                  <a:pt x="262915" y="192101"/>
                </a:cubicBezTo>
                <a:lnTo>
                  <a:pt x="262915" y="1569835"/>
                </a:lnTo>
                <a:lnTo>
                  <a:pt x="2796320" y="1585203"/>
                </a:lnTo>
                <a:cubicBezTo>
                  <a:pt x="3288098" y="1741834"/>
                  <a:pt x="3318835" y="1867730"/>
                  <a:pt x="3580092" y="2008993"/>
                </a:cubicBezTo>
                <a:lnTo>
                  <a:pt x="0" y="2016677"/>
                </a:lnTo>
                <a:lnTo>
                  <a:pt x="0" y="0"/>
                </a:lnTo>
                <a:close/>
              </a:path>
            </a:pathLst>
          </a:cu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4EB26E-F691-AC4B-8302-DB143F0D0B39}"/>
              </a:ext>
            </a:extLst>
          </p:cNvPr>
          <p:cNvSpPr>
            <a:spLocks noGrp="1"/>
          </p:cNvSpPr>
          <p:nvPr>
            <p:ph type="ctrTitle"/>
          </p:nvPr>
        </p:nvSpPr>
        <p:spPr/>
        <p:txBody>
          <a:bodyPr>
            <a:noAutofit/>
          </a:bodyPr>
          <a:lstStyle/>
          <a:p>
            <a:pPr>
              <a:lnSpc>
                <a:spcPct val="150000"/>
              </a:lnSpc>
            </a:pPr>
            <a:r>
              <a:rPr lang="en-US" sz="4800" b="1" i="1" dirty="0">
                <a:latin typeface="Papyrus" panose="020B0602040200020303" pitchFamily="34" charset="77"/>
              </a:rPr>
              <a:t>Simple Grammar &amp; Basic rules</a:t>
            </a:r>
          </a:p>
        </p:txBody>
      </p:sp>
      <p:sp>
        <p:nvSpPr>
          <p:cNvPr id="3" name="Subtitle 2">
            <a:extLst>
              <a:ext uri="{FF2B5EF4-FFF2-40B4-BE49-F238E27FC236}">
                <a16:creationId xmlns:a16="http://schemas.microsoft.com/office/drawing/2014/main" id="{E4C33ED6-B85B-474E-B0BD-0E8F3C5E514F}"/>
              </a:ext>
            </a:extLst>
          </p:cNvPr>
          <p:cNvSpPr>
            <a:spLocks noGrp="1"/>
          </p:cNvSpPr>
          <p:nvPr>
            <p:ph type="subTitle" idx="1"/>
          </p:nvPr>
        </p:nvSpPr>
        <p:spPr/>
        <p:txBody>
          <a:bodyPr/>
          <a:lstStyle/>
          <a:p>
            <a:endParaRPr lang="en-US"/>
          </a:p>
        </p:txBody>
      </p:sp>
      <p:sp>
        <p:nvSpPr>
          <p:cNvPr id="5" name="Snip Single Corner Rectangle 4">
            <a:hlinkClick r:id="" action="ppaction://hlinkshowjump?jump=nextslide"/>
            <a:extLst>
              <a:ext uri="{FF2B5EF4-FFF2-40B4-BE49-F238E27FC236}">
                <a16:creationId xmlns:a16="http://schemas.microsoft.com/office/drawing/2014/main" id="{AD8D42E7-0BDB-994C-A2B2-A95B61A3EDB6}"/>
              </a:ext>
            </a:extLst>
          </p:cNvPr>
          <p:cNvSpPr/>
          <p:nvPr/>
        </p:nvSpPr>
        <p:spPr>
          <a:xfrm>
            <a:off x="11516139" y="6347790"/>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ectangle 5">
            <a:hlinkClick r:id="rId2" action="ppaction://hlinksldjump"/>
            <a:extLst>
              <a:ext uri="{FF2B5EF4-FFF2-40B4-BE49-F238E27FC236}">
                <a16:creationId xmlns:a16="http://schemas.microsoft.com/office/drawing/2014/main" id="{EB0282A5-D43B-074D-A7D0-8E63A8611472}"/>
              </a:ext>
            </a:extLst>
          </p:cNvPr>
          <p:cNvSpPr/>
          <p:nvPr/>
        </p:nvSpPr>
        <p:spPr>
          <a:xfrm>
            <a:off x="10793896" y="6347791"/>
            <a:ext cx="636104" cy="510210"/>
          </a:xfrm>
          <a:prstGeom prst="rect">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ight Arrow 7">
            <a:hlinkClick r:id="" action="ppaction://hlinkshowjump?jump=nextslide"/>
            <a:extLst>
              <a:ext uri="{FF2B5EF4-FFF2-40B4-BE49-F238E27FC236}">
                <a16:creationId xmlns:a16="http://schemas.microsoft.com/office/drawing/2014/main" id="{2ADACD7B-9766-9F41-B931-AA1B85A0F75F}"/>
              </a:ext>
            </a:extLst>
          </p:cNvPr>
          <p:cNvSpPr/>
          <p:nvPr/>
        </p:nvSpPr>
        <p:spPr>
          <a:xfrm>
            <a:off x="116387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pic>
        <p:nvPicPr>
          <p:cNvPr id="10" name="Picture 9" descr="Home PNG Transparent Images | PNG All">
            <a:hlinkClick r:id="rId2" action="ppaction://hlinksldjump"/>
            <a:extLst>
              <a:ext uri="{FF2B5EF4-FFF2-40B4-BE49-F238E27FC236}">
                <a16:creationId xmlns:a16="http://schemas.microsoft.com/office/drawing/2014/main" id="{406482BD-615E-9941-865C-32B887F0AB9A}"/>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0891078" y="6382023"/>
            <a:ext cx="441739" cy="441739"/>
          </a:xfrm>
          <a:prstGeom prst="rect">
            <a:avLst/>
          </a:prstGeom>
        </p:spPr>
      </p:pic>
      <p:sp>
        <p:nvSpPr>
          <p:cNvPr id="11" name="TextBox 10">
            <a:extLst>
              <a:ext uri="{FF2B5EF4-FFF2-40B4-BE49-F238E27FC236}">
                <a16:creationId xmlns:a16="http://schemas.microsoft.com/office/drawing/2014/main" id="{836C032C-E155-294D-B4F8-96BF36A173CB}"/>
              </a:ext>
            </a:extLst>
          </p:cNvPr>
          <p:cNvSpPr txBox="1"/>
          <p:nvPr/>
        </p:nvSpPr>
        <p:spPr>
          <a:xfrm>
            <a:off x="16879" y="0"/>
            <a:ext cx="3226051" cy="400110"/>
          </a:xfrm>
          <a:prstGeom prst="rect">
            <a:avLst/>
          </a:prstGeom>
          <a:noFill/>
        </p:spPr>
        <p:txBody>
          <a:bodyPr wrap="square" rtlCol="0">
            <a:spAutoFit/>
          </a:bodyPr>
          <a:lstStyle/>
          <a:p>
            <a:r>
              <a:rPr lang="en-US" sz="2000" b="1" dirty="0">
                <a:latin typeface="Papyrus" panose="020B0602040200020303" pitchFamily="34" charset="77"/>
              </a:rPr>
              <a:t>GCSE SPANISH</a:t>
            </a:r>
          </a:p>
        </p:txBody>
      </p:sp>
      <p:sp>
        <p:nvSpPr>
          <p:cNvPr id="12" name="TextBox 11">
            <a:extLst>
              <a:ext uri="{FF2B5EF4-FFF2-40B4-BE49-F238E27FC236}">
                <a16:creationId xmlns:a16="http://schemas.microsoft.com/office/drawing/2014/main" id="{81227BB3-1A06-ED45-BF12-5D0AC53E3486}"/>
              </a:ext>
            </a:extLst>
          </p:cNvPr>
          <p:cNvSpPr txBox="1"/>
          <p:nvPr/>
        </p:nvSpPr>
        <p:spPr>
          <a:xfrm rot="16200000">
            <a:off x="-661899" y="850816"/>
            <a:ext cx="1577009" cy="338554"/>
          </a:xfrm>
          <a:prstGeom prst="rect">
            <a:avLst/>
          </a:prstGeom>
          <a:noFill/>
        </p:spPr>
        <p:txBody>
          <a:bodyPr wrap="square" rtlCol="0">
            <a:spAutoFit/>
          </a:bodyPr>
          <a:lstStyle/>
          <a:p>
            <a:r>
              <a:rPr lang="en-US" sz="1600" dirty="0"/>
              <a:t>Brannel MFL</a:t>
            </a:r>
          </a:p>
        </p:txBody>
      </p:sp>
      <p:pic>
        <p:nvPicPr>
          <p:cNvPr id="13" name="Picture 12" descr="File:Copyright.svg - Wikimedia Commons">
            <a:extLst>
              <a:ext uri="{FF2B5EF4-FFF2-40B4-BE49-F238E27FC236}">
                <a16:creationId xmlns:a16="http://schemas.microsoft.com/office/drawing/2014/main" id="{F7C50FFF-7791-5949-87DB-FC33DE76A4A1}"/>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rot="16200000">
            <a:off x="16879" y="622612"/>
            <a:ext cx="91703" cy="91703"/>
          </a:xfrm>
          <a:prstGeom prst="rect">
            <a:avLst/>
          </a:prstGeom>
        </p:spPr>
      </p:pic>
    </p:spTree>
    <p:extLst>
      <p:ext uri="{BB962C8B-B14F-4D97-AF65-F5344CB8AC3E}">
        <p14:creationId xmlns:p14="http://schemas.microsoft.com/office/powerpoint/2010/main" val="759797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Shape 3">
            <a:extLst>
              <a:ext uri="{FF2B5EF4-FFF2-40B4-BE49-F238E27FC236}">
                <a16:creationId xmlns:a16="http://schemas.microsoft.com/office/drawing/2014/main" id="{07D55683-B704-124E-8477-D9F16D9EF33E}"/>
              </a:ext>
            </a:extLst>
          </p:cNvPr>
          <p:cNvSpPr/>
          <p:nvPr/>
        </p:nvSpPr>
        <p:spPr>
          <a:xfrm rot="10800000" flipH="1">
            <a:off x="-19166" y="-30190"/>
            <a:ext cx="3580092" cy="2016677"/>
          </a:xfrm>
          <a:custGeom>
            <a:avLst/>
            <a:gdLst>
              <a:gd name="connsiteX0" fmla="*/ 0 w 3180522"/>
              <a:gd name="connsiteY0" fmla="*/ 0 h 1886048"/>
              <a:gd name="connsiteX1" fmla="*/ 262915 w 3180522"/>
              <a:gd name="connsiteY1" fmla="*/ 0 h 1886048"/>
              <a:gd name="connsiteX2" fmla="*/ 262915 w 3180522"/>
              <a:gd name="connsiteY2" fmla="*/ 1439206 h 1886048"/>
              <a:gd name="connsiteX3" fmla="*/ 3180522 w 3180522"/>
              <a:gd name="connsiteY3" fmla="*/ 1439206 h 1886048"/>
              <a:gd name="connsiteX4" fmla="*/ 3180522 w 3180522"/>
              <a:gd name="connsiteY4" fmla="*/ 1886048 h 1886048"/>
              <a:gd name="connsiteX5" fmla="*/ 0 w 3180522"/>
              <a:gd name="connsiteY5" fmla="*/ 1886048 h 1886048"/>
              <a:gd name="connsiteX6" fmla="*/ 0 w 318052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3180522 w 3580092"/>
              <a:gd name="connsiteY3" fmla="*/ 1439206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2016677"/>
              <a:gd name="connsiteX1" fmla="*/ 262915 w 3580092"/>
              <a:gd name="connsiteY1" fmla="*/ 130629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80092" h="2016677">
                <a:moveTo>
                  <a:pt x="0" y="0"/>
                </a:moveTo>
                <a:cubicBezTo>
                  <a:pt x="87638" y="64034"/>
                  <a:pt x="175277" y="35858"/>
                  <a:pt x="262915" y="192101"/>
                </a:cubicBezTo>
                <a:lnTo>
                  <a:pt x="262915" y="1569835"/>
                </a:lnTo>
                <a:lnTo>
                  <a:pt x="2796320" y="1585203"/>
                </a:lnTo>
                <a:cubicBezTo>
                  <a:pt x="3288098" y="1741834"/>
                  <a:pt x="3318835" y="1867730"/>
                  <a:pt x="3580092" y="2008993"/>
                </a:cubicBezTo>
                <a:lnTo>
                  <a:pt x="0" y="2016677"/>
                </a:lnTo>
                <a:lnTo>
                  <a:pt x="0" y="0"/>
                </a:lnTo>
                <a:close/>
              </a:path>
            </a:pathLst>
          </a:cu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76D5DB9-6AFE-3349-A6B2-4749ACD8F62D}"/>
              </a:ext>
            </a:extLst>
          </p:cNvPr>
          <p:cNvSpPr>
            <a:spLocks noGrp="1"/>
          </p:cNvSpPr>
          <p:nvPr>
            <p:ph type="title"/>
          </p:nvPr>
        </p:nvSpPr>
        <p:spPr>
          <a:xfrm>
            <a:off x="868414" y="430301"/>
            <a:ext cx="9720072" cy="1499616"/>
          </a:xfrm>
        </p:spPr>
        <p:txBody>
          <a:bodyPr>
            <a:normAutofit/>
          </a:bodyPr>
          <a:lstStyle/>
          <a:p>
            <a:r>
              <a:rPr lang="en-US" sz="4000" b="1" i="1" dirty="0">
                <a:latin typeface="Papyrus" panose="020B0602040200020303" pitchFamily="34" charset="77"/>
              </a:rPr>
              <a:t>Por and para</a:t>
            </a:r>
          </a:p>
        </p:txBody>
      </p:sp>
      <p:sp>
        <p:nvSpPr>
          <p:cNvPr id="3" name="Content Placeholder 2">
            <a:extLst>
              <a:ext uri="{FF2B5EF4-FFF2-40B4-BE49-F238E27FC236}">
                <a16:creationId xmlns:a16="http://schemas.microsoft.com/office/drawing/2014/main" id="{85CCCFB3-3924-AE48-9D84-2B4B658D24A0}"/>
              </a:ext>
            </a:extLst>
          </p:cNvPr>
          <p:cNvSpPr>
            <a:spLocks noGrp="1"/>
          </p:cNvSpPr>
          <p:nvPr>
            <p:ph idx="1"/>
          </p:nvPr>
        </p:nvSpPr>
        <p:spPr>
          <a:xfrm>
            <a:off x="782566" y="2647569"/>
            <a:ext cx="10813086" cy="4176193"/>
          </a:xfrm>
        </p:spPr>
        <p:txBody>
          <a:bodyPr numCol="2">
            <a:normAutofit fontScale="92500" lnSpcReduction="20000"/>
          </a:bodyPr>
          <a:lstStyle/>
          <a:p>
            <a:r>
              <a:rPr lang="en-US" b="1" dirty="0"/>
              <a:t>Using </a:t>
            </a:r>
            <a:r>
              <a:rPr lang="en-US" b="1" dirty="0">
                <a:solidFill>
                  <a:srgbClr val="00B050"/>
                </a:solidFill>
              </a:rPr>
              <a:t>por</a:t>
            </a:r>
          </a:p>
          <a:p>
            <a:r>
              <a:rPr lang="en-US" sz="1900" dirty="0"/>
              <a:t>These are the things we use </a:t>
            </a:r>
            <a:r>
              <a:rPr lang="en-US" sz="1900" dirty="0">
                <a:solidFill>
                  <a:srgbClr val="00B050"/>
                </a:solidFill>
              </a:rPr>
              <a:t>por</a:t>
            </a:r>
            <a:r>
              <a:rPr lang="en-US" sz="1900" dirty="0"/>
              <a:t> for:</a:t>
            </a:r>
          </a:p>
          <a:p>
            <a:pPr>
              <a:lnSpc>
                <a:spcPct val="100000"/>
              </a:lnSpc>
              <a:spcBef>
                <a:spcPts val="0"/>
              </a:spcBef>
              <a:buFont typeface="Wingdings" panose="05000000000000000000" pitchFamily="2" charset="2"/>
              <a:buChar char="ü"/>
            </a:pPr>
            <a:r>
              <a:rPr lang="en-US" sz="1900" u="sng" dirty="0"/>
              <a:t>Cause</a:t>
            </a:r>
          </a:p>
          <a:p>
            <a:pPr marL="0" indent="0">
              <a:lnSpc>
                <a:spcPct val="100000"/>
              </a:lnSpc>
              <a:spcBef>
                <a:spcPts val="600"/>
              </a:spcBef>
              <a:buNone/>
            </a:pPr>
            <a:r>
              <a:rPr lang="en-US" sz="1900" i="1" dirty="0" err="1"/>
              <a:t>Pagué</a:t>
            </a:r>
            <a:r>
              <a:rPr lang="en-US" sz="1900" i="1" dirty="0"/>
              <a:t> </a:t>
            </a:r>
            <a:r>
              <a:rPr lang="en-US" sz="1900" i="1" dirty="0" err="1"/>
              <a:t>cien</a:t>
            </a:r>
            <a:r>
              <a:rPr lang="en-US" sz="1900" i="1" dirty="0"/>
              <a:t> euros </a:t>
            </a:r>
            <a:r>
              <a:rPr lang="en-US" sz="1900" i="1" dirty="0">
                <a:solidFill>
                  <a:srgbClr val="00B050"/>
                </a:solidFill>
              </a:rPr>
              <a:t>por</a:t>
            </a:r>
            <a:r>
              <a:rPr lang="en-US" sz="1900" i="1" dirty="0"/>
              <a:t> el </a:t>
            </a:r>
            <a:r>
              <a:rPr lang="en-US" sz="1900" i="1" dirty="0" err="1"/>
              <a:t>vuelo</a:t>
            </a:r>
            <a:r>
              <a:rPr lang="en-US" sz="1900" i="1" dirty="0"/>
              <a:t>. – I paid €100 for the flight.</a:t>
            </a:r>
          </a:p>
          <a:p>
            <a:pPr>
              <a:lnSpc>
                <a:spcPct val="100000"/>
              </a:lnSpc>
              <a:spcBef>
                <a:spcPts val="600"/>
              </a:spcBef>
              <a:buFont typeface="Wingdings" panose="05000000000000000000" pitchFamily="2" charset="2"/>
              <a:buChar char="ü"/>
            </a:pPr>
            <a:r>
              <a:rPr lang="en-US" sz="1900" u="sng" dirty="0"/>
              <a:t>Rates</a:t>
            </a:r>
          </a:p>
          <a:p>
            <a:pPr marL="0" indent="0">
              <a:lnSpc>
                <a:spcPct val="100000"/>
              </a:lnSpc>
              <a:spcBef>
                <a:spcPts val="600"/>
              </a:spcBef>
              <a:buNone/>
            </a:pPr>
            <a:r>
              <a:rPr lang="en-US" sz="1900" i="1" dirty="0" err="1"/>
              <a:t>Gano</a:t>
            </a:r>
            <a:r>
              <a:rPr lang="en-US" sz="1900" i="1" dirty="0"/>
              <a:t> seis euros </a:t>
            </a:r>
            <a:r>
              <a:rPr lang="en-US" sz="1900" i="1" dirty="0" err="1">
                <a:solidFill>
                  <a:srgbClr val="00B050"/>
                </a:solidFill>
              </a:rPr>
              <a:t>por</a:t>
            </a:r>
            <a:r>
              <a:rPr lang="en-US" sz="1900" i="1" dirty="0"/>
              <a:t> hora. – I earn €6 per hour.</a:t>
            </a:r>
          </a:p>
          <a:p>
            <a:pPr>
              <a:lnSpc>
                <a:spcPct val="100000"/>
              </a:lnSpc>
              <a:spcBef>
                <a:spcPts val="600"/>
              </a:spcBef>
              <a:buFont typeface="Wingdings" panose="05000000000000000000" pitchFamily="2" charset="2"/>
              <a:buChar char="ü"/>
            </a:pPr>
            <a:r>
              <a:rPr lang="en-US" sz="1900" dirty="0"/>
              <a:t>Means of </a:t>
            </a:r>
            <a:r>
              <a:rPr lang="en-US" sz="1900" u="sng" dirty="0"/>
              <a:t>communication</a:t>
            </a:r>
          </a:p>
          <a:p>
            <a:pPr marL="0" indent="0">
              <a:lnSpc>
                <a:spcPct val="100000"/>
              </a:lnSpc>
              <a:spcBef>
                <a:spcPts val="600"/>
              </a:spcBef>
              <a:buNone/>
            </a:pPr>
            <a:r>
              <a:rPr lang="en-US" sz="1900" i="1" dirty="0"/>
              <a:t>Me </a:t>
            </a:r>
            <a:r>
              <a:rPr lang="en-US" sz="1900" i="1" dirty="0" err="1"/>
              <a:t>llamó</a:t>
            </a:r>
            <a:r>
              <a:rPr lang="en-US" sz="1900" i="1" dirty="0"/>
              <a:t> </a:t>
            </a:r>
            <a:r>
              <a:rPr lang="en-US" sz="1900" i="1" dirty="0" err="1">
                <a:solidFill>
                  <a:srgbClr val="00B050"/>
                </a:solidFill>
              </a:rPr>
              <a:t>por</a:t>
            </a:r>
            <a:r>
              <a:rPr lang="en-US" sz="1900" i="1" dirty="0"/>
              <a:t> </a:t>
            </a:r>
            <a:r>
              <a:rPr lang="en-US" sz="1900" i="1" dirty="0" err="1"/>
              <a:t>teléfono</a:t>
            </a:r>
            <a:r>
              <a:rPr lang="en-US" sz="1900" i="1" dirty="0"/>
              <a:t>. – he called me on the phone.</a:t>
            </a:r>
          </a:p>
          <a:p>
            <a:pPr>
              <a:spcBef>
                <a:spcPts val="600"/>
              </a:spcBef>
              <a:buFont typeface="Wingdings" panose="05000000000000000000" pitchFamily="2" charset="2"/>
              <a:buChar char="ü"/>
            </a:pPr>
            <a:r>
              <a:rPr lang="en-US" sz="1900" dirty="0"/>
              <a:t>Unspecified periods of </a:t>
            </a:r>
            <a:r>
              <a:rPr lang="en-US" sz="1900" u="sng" dirty="0"/>
              <a:t>time</a:t>
            </a:r>
          </a:p>
          <a:p>
            <a:pPr marL="0" indent="0">
              <a:spcBef>
                <a:spcPts val="600"/>
              </a:spcBef>
              <a:buNone/>
            </a:pPr>
            <a:r>
              <a:rPr lang="en-US" sz="1900" i="1" dirty="0"/>
              <a:t>Me </a:t>
            </a:r>
            <a:r>
              <a:rPr lang="en-US" sz="1900" i="1" dirty="0" err="1"/>
              <a:t>quedaré</a:t>
            </a:r>
            <a:r>
              <a:rPr lang="en-US" sz="1900" i="1" dirty="0"/>
              <a:t> </a:t>
            </a:r>
            <a:r>
              <a:rPr lang="en-US" sz="1900" i="1" dirty="0" err="1"/>
              <a:t>en</a:t>
            </a:r>
            <a:r>
              <a:rPr lang="en-US" sz="1900" i="1" dirty="0"/>
              <a:t> Barcelona </a:t>
            </a:r>
            <a:r>
              <a:rPr lang="en-US" sz="1900" i="1" dirty="0" err="1">
                <a:solidFill>
                  <a:srgbClr val="00B050"/>
                </a:solidFill>
              </a:rPr>
              <a:t>por</a:t>
            </a:r>
            <a:r>
              <a:rPr lang="en-US" sz="1900" i="1" dirty="0"/>
              <a:t> </a:t>
            </a:r>
            <a:r>
              <a:rPr lang="en-US" sz="1900" i="1" dirty="0" err="1"/>
              <a:t>poco</a:t>
            </a:r>
            <a:r>
              <a:rPr lang="en-US" sz="1900" i="1" dirty="0"/>
              <a:t>. – I will stay in Barcelona for a short time.</a:t>
            </a:r>
          </a:p>
          <a:p>
            <a:pPr marL="0" indent="0">
              <a:spcBef>
                <a:spcPts val="0"/>
              </a:spcBef>
              <a:buNone/>
            </a:pPr>
            <a:endParaRPr lang="en-US" sz="1900" b="1" dirty="0"/>
          </a:p>
          <a:p>
            <a:pPr marL="0" indent="0">
              <a:spcBef>
                <a:spcPts val="0"/>
              </a:spcBef>
              <a:buNone/>
            </a:pPr>
            <a:endParaRPr lang="en-US" sz="1900" b="1" dirty="0"/>
          </a:p>
          <a:p>
            <a:pPr marL="0" indent="0">
              <a:spcBef>
                <a:spcPts val="0"/>
              </a:spcBef>
              <a:buNone/>
            </a:pPr>
            <a:endParaRPr lang="en-US" sz="1900" b="1" dirty="0"/>
          </a:p>
          <a:p>
            <a:pPr marL="0" indent="0">
              <a:spcBef>
                <a:spcPts val="0"/>
              </a:spcBef>
              <a:buNone/>
            </a:pPr>
            <a:r>
              <a:rPr lang="en-US" b="1" dirty="0"/>
              <a:t>Using </a:t>
            </a:r>
            <a:r>
              <a:rPr lang="en-US" b="1" dirty="0">
                <a:solidFill>
                  <a:srgbClr val="FF0000"/>
                </a:solidFill>
              </a:rPr>
              <a:t>para</a:t>
            </a:r>
          </a:p>
          <a:p>
            <a:pPr marL="0" indent="0">
              <a:lnSpc>
                <a:spcPct val="100000"/>
              </a:lnSpc>
              <a:spcBef>
                <a:spcPts val="600"/>
              </a:spcBef>
              <a:buNone/>
            </a:pPr>
            <a:r>
              <a:rPr lang="en-US" sz="1900" dirty="0"/>
              <a:t>These are the things we use </a:t>
            </a:r>
            <a:r>
              <a:rPr lang="en-US" sz="1900" dirty="0">
                <a:solidFill>
                  <a:srgbClr val="FF0000"/>
                </a:solidFill>
              </a:rPr>
              <a:t>para</a:t>
            </a:r>
            <a:r>
              <a:rPr lang="en-US" sz="1900" dirty="0"/>
              <a:t> for:</a:t>
            </a:r>
          </a:p>
          <a:p>
            <a:pPr>
              <a:lnSpc>
                <a:spcPct val="100000"/>
              </a:lnSpc>
              <a:spcBef>
                <a:spcPts val="600"/>
              </a:spcBef>
              <a:buFont typeface="Wingdings" panose="05000000000000000000" pitchFamily="2" charset="2"/>
              <a:buChar char="ü"/>
            </a:pPr>
            <a:r>
              <a:rPr lang="en-US" sz="1900" u="sng" dirty="0"/>
              <a:t>Purpose (‘in order to’)</a:t>
            </a:r>
          </a:p>
          <a:p>
            <a:pPr marL="0" indent="0">
              <a:lnSpc>
                <a:spcPct val="100000"/>
              </a:lnSpc>
              <a:spcBef>
                <a:spcPts val="600"/>
              </a:spcBef>
              <a:buNone/>
            </a:pPr>
            <a:r>
              <a:rPr lang="en-US" sz="1900" i="1" dirty="0" err="1"/>
              <a:t>Voy</a:t>
            </a:r>
            <a:r>
              <a:rPr lang="en-US" sz="1900" i="1" dirty="0"/>
              <a:t> a utilizer mi </a:t>
            </a:r>
            <a:r>
              <a:rPr lang="en-US" sz="1900" i="1" dirty="0" err="1"/>
              <a:t>tarjeta</a:t>
            </a:r>
            <a:r>
              <a:rPr lang="en-US" sz="1900" i="1" dirty="0"/>
              <a:t> de </a:t>
            </a:r>
            <a:r>
              <a:rPr lang="en-US" sz="1900" i="1" dirty="0" err="1"/>
              <a:t>crédito</a:t>
            </a:r>
            <a:r>
              <a:rPr lang="en-US" sz="1900" i="1" dirty="0"/>
              <a:t> </a:t>
            </a:r>
            <a:r>
              <a:rPr lang="en-US" sz="1900" i="1" dirty="0">
                <a:solidFill>
                  <a:srgbClr val="FF0000"/>
                </a:solidFill>
              </a:rPr>
              <a:t>para</a:t>
            </a:r>
            <a:r>
              <a:rPr lang="en-US" sz="1900" i="1" dirty="0"/>
              <a:t> </a:t>
            </a:r>
            <a:r>
              <a:rPr lang="en-US" sz="1900" i="1" dirty="0" err="1"/>
              <a:t>pagar</a:t>
            </a:r>
            <a:r>
              <a:rPr lang="en-US" sz="1900" i="1" dirty="0"/>
              <a:t> el hotel. – </a:t>
            </a:r>
            <a:r>
              <a:rPr lang="en-US" sz="1900" i="1" dirty="0" err="1"/>
              <a:t>im</a:t>
            </a:r>
            <a:r>
              <a:rPr lang="en-US" sz="1900" i="1" dirty="0"/>
              <a:t> going to use my credit card to pay for the hotel.</a:t>
            </a:r>
          </a:p>
          <a:p>
            <a:pPr marL="0" indent="0">
              <a:lnSpc>
                <a:spcPct val="100000"/>
              </a:lnSpc>
              <a:spcBef>
                <a:spcPts val="600"/>
              </a:spcBef>
              <a:buNone/>
            </a:pPr>
            <a:r>
              <a:rPr lang="en-US" sz="1900" i="1" dirty="0" err="1"/>
              <a:t>Voy</a:t>
            </a:r>
            <a:r>
              <a:rPr lang="en-US" sz="1900" i="1" dirty="0"/>
              <a:t> a </a:t>
            </a:r>
            <a:r>
              <a:rPr lang="en-US" sz="1900" i="1" dirty="0" err="1"/>
              <a:t>comprar</a:t>
            </a:r>
            <a:r>
              <a:rPr lang="en-US" sz="1900" i="1" dirty="0"/>
              <a:t> </a:t>
            </a:r>
            <a:r>
              <a:rPr lang="en-US" sz="1900" i="1" dirty="0" err="1"/>
              <a:t>unos</a:t>
            </a:r>
            <a:r>
              <a:rPr lang="en-US" sz="1900" i="1" dirty="0"/>
              <a:t> regalos </a:t>
            </a:r>
            <a:r>
              <a:rPr lang="en-US" sz="1900" i="1" dirty="0">
                <a:solidFill>
                  <a:srgbClr val="FF0000"/>
                </a:solidFill>
              </a:rPr>
              <a:t>para</a:t>
            </a:r>
            <a:r>
              <a:rPr lang="en-US" sz="1900" i="1" dirty="0"/>
              <a:t> mi </a:t>
            </a:r>
            <a:r>
              <a:rPr lang="en-US" sz="1900" i="1" dirty="0" err="1"/>
              <a:t>familia</a:t>
            </a:r>
            <a:r>
              <a:rPr lang="en-US" sz="1900" i="1" dirty="0"/>
              <a:t>. – </a:t>
            </a:r>
            <a:r>
              <a:rPr lang="en-US" sz="1900" i="1" dirty="0" err="1"/>
              <a:t>im</a:t>
            </a:r>
            <a:r>
              <a:rPr lang="en-US" sz="1900" i="1" dirty="0"/>
              <a:t> going to buy some presents for my family.</a:t>
            </a:r>
          </a:p>
          <a:p>
            <a:pPr>
              <a:lnSpc>
                <a:spcPct val="100000"/>
              </a:lnSpc>
              <a:spcBef>
                <a:spcPts val="600"/>
              </a:spcBef>
              <a:buFont typeface="Wingdings" panose="05000000000000000000" pitchFamily="2" charset="2"/>
              <a:buChar char="ü"/>
            </a:pPr>
            <a:r>
              <a:rPr lang="en-US" sz="1900" u="sng" dirty="0"/>
              <a:t>Destination</a:t>
            </a:r>
          </a:p>
          <a:p>
            <a:pPr marL="0" indent="0">
              <a:lnSpc>
                <a:spcPct val="100000"/>
              </a:lnSpc>
              <a:spcBef>
                <a:spcPts val="600"/>
              </a:spcBef>
              <a:buNone/>
            </a:pPr>
            <a:r>
              <a:rPr lang="en-US" sz="1900" i="1" dirty="0"/>
              <a:t>Ha </a:t>
            </a:r>
            <a:r>
              <a:rPr lang="en-US" sz="1900" i="1" dirty="0" err="1"/>
              <a:t>salido</a:t>
            </a:r>
            <a:r>
              <a:rPr lang="en-US" sz="1900" i="1" dirty="0"/>
              <a:t> </a:t>
            </a:r>
            <a:r>
              <a:rPr lang="en-US" sz="1900" i="1" dirty="0">
                <a:solidFill>
                  <a:srgbClr val="FF0000"/>
                </a:solidFill>
              </a:rPr>
              <a:t>para</a:t>
            </a:r>
            <a:r>
              <a:rPr lang="en-US" sz="1900" i="1" dirty="0"/>
              <a:t> </a:t>
            </a:r>
            <a:r>
              <a:rPr lang="en-US" sz="1900" i="1" dirty="0" err="1"/>
              <a:t>bilbao</a:t>
            </a:r>
            <a:r>
              <a:rPr lang="en-US" sz="1900" i="1" dirty="0"/>
              <a:t>. – she has left for </a:t>
            </a:r>
            <a:r>
              <a:rPr lang="en-US" sz="1900" i="1" dirty="0" err="1"/>
              <a:t>bilboa</a:t>
            </a:r>
            <a:r>
              <a:rPr lang="en-US" sz="1900" i="1" dirty="0"/>
              <a:t>.</a:t>
            </a:r>
          </a:p>
          <a:p>
            <a:pPr>
              <a:lnSpc>
                <a:spcPct val="100000"/>
              </a:lnSpc>
              <a:spcBef>
                <a:spcPts val="600"/>
              </a:spcBef>
              <a:buFont typeface="Wingdings" pitchFamily="2" charset="2"/>
              <a:buChar char="ü"/>
            </a:pPr>
            <a:r>
              <a:rPr lang="en-US" sz="1900" u="sng" dirty="0"/>
              <a:t>Specific time periods</a:t>
            </a:r>
          </a:p>
          <a:p>
            <a:pPr marL="0" indent="0">
              <a:lnSpc>
                <a:spcPct val="100000"/>
              </a:lnSpc>
              <a:spcBef>
                <a:spcPts val="600"/>
              </a:spcBef>
              <a:buNone/>
            </a:pPr>
            <a:r>
              <a:rPr lang="en-US" sz="1900" i="1" dirty="0"/>
              <a:t>Quisiera una </a:t>
            </a:r>
            <a:r>
              <a:rPr lang="en-US" sz="1900" i="1" dirty="0" err="1"/>
              <a:t>habitación</a:t>
            </a:r>
            <a:r>
              <a:rPr lang="en-US" sz="1900" i="1" dirty="0"/>
              <a:t> </a:t>
            </a:r>
            <a:r>
              <a:rPr lang="en-US" sz="1900" i="1" dirty="0">
                <a:solidFill>
                  <a:srgbClr val="FF0000"/>
                </a:solidFill>
              </a:rPr>
              <a:t>para</a:t>
            </a:r>
            <a:r>
              <a:rPr lang="en-US" sz="1900" i="1" dirty="0"/>
              <a:t> quince </a:t>
            </a:r>
            <a:r>
              <a:rPr lang="en-US" sz="1900" i="1" dirty="0" err="1"/>
              <a:t>días</a:t>
            </a:r>
            <a:r>
              <a:rPr lang="en-US" sz="1900" i="1" dirty="0"/>
              <a:t>. – I would like a room for a fortnight. </a:t>
            </a:r>
          </a:p>
          <a:p>
            <a:pPr marL="0" indent="0">
              <a:spcBef>
                <a:spcPts val="0"/>
              </a:spcBef>
              <a:buNone/>
            </a:pPr>
            <a:endParaRPr lang="en-US" b="1" dirty="0"/>
          </a:p>
        </p:txBody>
      </p:sp>
      <p:sp>
        <p:nvSpPr>
          <p:cNvPr id="5" name="Snip Single Corner Rectangle 4">
            <a:hlinkClick r:id="" action="ppaction://hlinkshowjump?jump=nextslide"/>
            <a:extLst>
              <a:ext uri="{FF2B5EF4-FFF2-40B4-BE49-F238E27FC236}">
                <a16:creationId xmlns:a16="http://schemas.microsoft.com/office/drawing/2014/main" id="{28016428-DAD2-4545-B657-F279F95DD4FF}"/>
              </a:ext>
            </a:extLst>
          </p:cNvPr>
          <p:cNvSpPr/>
          <p:nvPr/>
        </p:nvSpPr>
        <p:spPr>
          <a:xfrm>
            <a:off x="11516139" y="6347790"/>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ectangle 5">
            <a:hlinkClick r:id="rId2" action="ppaction://hlinksldjump"/>
            <a:extLst>
              <a:ext uri="{FF2B5EF4-FFF2-40B4-BE49-F238E27FC236}">
                <a16:creationId xmlns:a16="http://schemas.microsoft.com/office/drawing/2014/main" id="{A9DF0B71-D760-434A-8DB3-46475D7C7063}"/>
              </a:ext>
            </a:extLst>
          </p:cNvPr>
          <p:cNvSpPr/>
          <p:nvPr/>
        </p:nvSpPr>
        <p:spPr>
          <a:xfrm>
            <a:off x="10793896" y="6347791"/>
            <a:ext cx="636104" cy="510210"/>
          </a:xfrm>
          <a:prstGeom prst="rect">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Snip Single Corner Rectangle 6">
            <a:hlinkClick r:id="" action="ppaction://hlinkshowjump?jump=previousslide"/>
            <a:extLst>
              <a:ext uri="{FF2B5EF4-FFF2-40B4-BE49-F238E27FC236}">
                <a16:creationId xmlns:a16="http://schemas.microsoft.com/office/drawing/2014/main" id="{4F9A0D6C-E3A6-7540-AAA3-61028E4AD1DC}"/>
              </a:ext>
            </a:extLst>
          </p:cNvPr>
          <p:cNvSpPr/>
          <p:nvPr/>
        </p:nvSpPr>
        <p:spPr>
          <a:xfrm flipH="1">
            <a:off x="10071652" y="6347789"/>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ight Arrow 7">
            <a:hlinkClick r:id="" action="ppaction://hlinkshowjump?jump=nextslide"/>
            <a:extLst>
              <a:ext uri="{FF2B5EF4-FFF2-40B4-BE49-F238E27FC236}">
                <a16:creationId xmlns:a16="http://schemas.microsoft.com/office/drawing/2014/main" id="{B4AB5CDF-743E-7D40-A07B-8E31D65C2461}"/>
              </a:ext>
            </a:extLst>
          </p:cNvPr>
          <p:cNvSpPr/>
          <p:nvPr/>
        </p:nvSpPr>
        <p:spPr>
          <a:xfrm>
            <a:off x="116387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sp>
        <p:nvSpPr>
          <p:cNvPr id="9" name="Right Arrow 8">
            <a:hlinkClick r:id="" action="ppaction://hlinkshowjump?jump=previousslide"/>
            <a:extLst>
              <a:ext uri="{FF2B5EF4-FFF2-40B4-BE49-F238E27FC236}">
                <a16:creationId xmlns:a16="http://schemas.microsoft.com/office/drawing/2014/main" id="{955C2FC6-D0E1-D742-869E-47AC12BECBA5}"/>
              </a:ext>
            </a:extLst>
          </p:cNvPr>
          <p:cNvSpPr/>
          <p:nvPr/>
        </p:nvSpPr>
        <p:spPr>
          <a:xfrm flipH="1">
            <a:off x="101909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pic>
        <p:nvPicPr>
          <p:cNvPr id="10" name="Picture 9" descr="Home PNG Transparent Images | PNG All">
            <a:hlinkClick r:id="rId2" action="ppaction://hlinksldjump"/>
            <a:extLst>
              <a:ext uri="{FF2B5EF4-FFF2-40B4-BE49-F238E27FC236}">
                <a16:creationId xmlns:a16="http://schemas.microsoft.com/office/drawing/2014/main" id="{4497D96B-D136-7F49-A414-CB479E842868}"/>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0891078" y="6382023"/>
            <a:ext cx="441739" cy="441739"/>
          </a:xfrm>
          <a:prstGeom prst="rect">
            <a:avLst/>
          </a:prstGeom>
        </p:spPr>
      </p:pic>
      <p:sp>
        <p:nvSpPr>
          <p:cNvPr id="12" name="TextBox 11">
            <a:extLst>
              <a:ext uri="{FF2B5EF4-FFF2-40B4-BE49-F238E27FC236}">
                <a16:creationId xmlns:a16="http://schemas.microsoft.com/office/drawing/2014/main" id="{11FED508-0E24-B348-BB32-153F82A67D3C}"/>
              </a:ext>
            </a:extLst>
          </p:cNvPr>
          <p:cNvSpPr txBox="1"/>
          <p:nvPr/>
        </p:nvSpPr>
        <p:spPr>
          <a:xfrm rot="16200000">
            <a:off x="-661899" y="850816"/>
            <a:ext cx="1577009" cy="338554"/>
          </a:xfrm>
          <a:prstGeom prst="rect">
            <a:avLst/>
          </a:prstGeom>
          <a:noFill/>
        </p:spPr>
        <p:txBody>
          <a:bodyPr wrap="square" rtlCol="0">
            <a:spAutoFit/>
          </a:bodyPr>
          <a:lstStyle/>
          <a:p>
            <a:r>
              <a:rPr lang="en-US" sz="1600" dirty="0"/>
              <a:t>Brannel MFL</a:t>
            </a:r>
          </a:p>
        </p:txBody>
      </p:sp>
      <p:pic>
        <p:nvPicPr>
          <p:cNvPr id="13" name="Picture 12" descr="File:Copyright.svg - Wikimedia Commons">
            <a:extLst>
              <a:ext uri="{FF2B5EF4-FFF2-40B4-BE49-F238E27FC236}">
                <a16:creationId xmlns:a16="http://schemas.microsoft.com/office/drawing/2014/main" id="{2A3F7A23-4F74-DA49-9C89-145A2A07E97D}"/>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rot="16200000">
            <a:off x="16879" y="622612"/>
            <a:ext cx="91703" cy="91703"/>
          </a:xfrm>
          <a:prstGeom prst="rect">
            <a:avLst/>
          </a:prstGeom>
        </p:spPr>
      </p:pic>
      <p:sp>
        <p:nvSpPr>
          <p:cNvPr id="15" name="TextBox 14">
            <a:extLst>
              <a:ext uri="{FF2B5EF4-FFF2-40B4-BE49-F238E27FC236}">
                <a16:creationId xmlns:a16="http://schemas.microsoft.com/office/drawing/2014/main" id="{7C55EFF7-BEB9-43BB-B131-D8C32E997039}"/>
              </a:ext>
            </a:extLst>
          </p:cNvPr>
          <p:cNvSpPr txBox="1"/>
          <p:nvPr/>
        </p:nvSpPr>
        <p:spPr>
          <a:xfrm>
            <a:off x="16879" y="0"/>
            <a:ext cx="3226051" cy="400110"/>
          </a:xfrm>
          <a:prstGeom prst="rect">
            <a:avLst/>
          </a:prstGeom>
          <a:noFill/>
        </p:spPr>
        <p:txBody>
          <a:bodyPr wrap="square" rtlCol="0">
            <a:spAutoFit/>
          </a:bodyPr>
          <a:lstStyle/>
          <a:p>
            <a:r>
              <a:rPr lang="en-US" sz="2000" b="1" dirty="0">
                <a:latin typeface="Papyrus" panose="020B0602040200020303" pitchFamily="34" charset="77"/>
              </a:rPr>
              <a:t>GCSE SPANISH</a:t>
            </a:r>
          </a:p>
        </p:txBody>
      </p:sp>
      <p:sp>
        <p:nvSpPr>
          <p:cNvPr id="4" name="TextBox 3">
            <a:extLst>
              <a:ext uri="{FF2B5EF4-FFF2-40B4-BE49-F238E27FC236}">
                <a16:creationId xmlns:a16="http://schemas.microsoft.com/office/drawing/2014/main" id="{CC3F3FB8-F188-3A43-83A7-3FF8EEEA6209}"/>
              </a:ext>
            </a:extLst>
          </p:cNvPr>
          <p:cNvSpPr txBox="1"/>
          <p:nvPr/>
        </p:nvSpPr>
        <p:spPr>
          <a:xfrm>
            <a:off x="1183464" y="1636942"/>
            <a:ext cx="8842342" cy="646331"/>
          </a:xfrm>
          <a:prstGeom prst="rect">
            <a:avLst/>
          </a:prstGeom>
          <a:noFill/>
        </p:spPr>
        <p:txBody>
          <a:bodyPr wrap="square" rtlCol="0">
            <a:spAutoFit/>
          </a:bodyPr>
          <a:lstStyle/>
          <a:p>
            <a:r>
              <a:rPr lang="en-US" b="1" dirty="0">
                <a:solidFill>
                  <a:srgbClr val="00B050"/>
                </a:solidFill>
              </a:rPr>
              <a:t>Por</a:t>
            </a:r>
            <a:r>
              <a:rPr lang="en-US" dirty="0"/>
              <a:t> and </a:t>
            </a:r>
            <a:r>
              <a:rPr lang="en-US" b="1" dirty="0">
                <a:solidFill>
                  <a:srgbClr val="FF0000"/>
                </a:solidFill>
              </a:rPr>
              <a:t>para</a:t>
            </a:r>
            <a:r>
              <a:rPr lang="en-US" dirty="0"/>
              <a:t> are both often translated by ‘for’ in English. Listed are some of the common different contexts in which they are used…</a:t>
            </a:r>
          </a:p>
        </p:txBody>
      </p:sp>
    </p:spTree>
    <p:extLst>
      <p:ext uri="{BB962C8B-B14F-4D97-AF65-F5344CB8AC3E}">
        <p14:creationId xmlns:p14="http://schemas.microsoft.com/office/powerpoint/2010/main" val="2917170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Shape 3">
            <a:extLst>
              <a:ext uri="{FF2B5EF4-FFF2-40B4-BE49-F238E27FC236}">
                <a16:creationId xmlns:a16="http://schemas.microsoft.com/office/drawing/2014/main" id="{BE103274-01C6-D541-A7F9-E4390AE2F9AB}"/>
              </a:ext>
            </a:extLst>
          </p:cNvPr>
          <p:cNvSpPr/>
          <p:nvPr/>
        </p:nvSpPr>
        <p:spPr>
          <a:xfrm rot="10800000" flipH="1">
            <a:off x="-19166" y="-30190"/>
            <a:ext cx="3580092" cy="2016677"/>
          </a:xfrm>
          <a:custGeom>
            <a:avLst/>
            <a:gdLst>
              <a:gd name="connsiteX0" fmla="*/ 0 w 3180522"/>
              <a:gd name="connsiteY0" fmla="*/ 0 h 1886048"/>
              <a:gd name="connsiteX1" fmla="*/ 262915 w 3180522"/>
              <a:gd name="connsiteY1" fmla="*/ 0 h 1886048"/>
              <a:gd name="connsiteX2" fmla="*/ 262915 w 3180522"/>
              <a:gd name="connsiteY2" fmla="*/ 1439206 h 1886048"/>
              <a:gd name="connsiteX3" fmla="*/ 3180522 w 3180522"/>
              <a:gd name="connsiteY3" fmla="*/ 1439206 h 1886048"/>
              <a:gd name="connsiteX4" fmla="*/ 3180522 w 3180522"/>
              <a:gd name="connsiteY4" fmla="*/ 1886048 h 1886048"/>
              <a:gd name="connsiteX5" fmla="*/ 0 w 3180522"/>
              <a:gd name="connsiteY5" fmla="*/ 1886048 h 1886048"/>
              <a:gd name="connsiteX6" fmla="*/ 0 w 318052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3180522 w 3580092"/>
              <a:gd name="connsiteY3" fmla="*/ 1439206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2016677"/>
              <a:gd name="connsiteX1" fmla="*/ 262915 w 3580092"/>
              <a:gd name="connsiteY1" fmla="*/ 130629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80092" h="2016677">
                <a:moveTo>
                  <a:pt x="0" y="0"/>
                </a:moveTo>
                <a:cubicBezTo>
                  <a:pt x="87638" y="64034"/>
                  <a:pt x="175277" y="35858"/>
                  <a:pt x="262915" y="192101"/>
                </a:cubicBezTo>
                <a:lnTo>
                  <a:pt x="262915" y="1569835"/>
                </a:lnTo>
                <a:lnTo>
                  <a:pt x="2796320" y="1585203"/>
                </a:lnTo>
                <a:cubicBezTo>
                  <a:pt x="3288098" y="1741834"/>
                  <a:pt x="3318835" y="1867730"/>
                  <a:pt x="3580092" y="2008993"/>
                </a:cubicBezTo>
                <a:lnTo>
                  <a:pt x="0" y="2016677"/>
                </a:lnTo>
                <a:lnTo>
                  <a:pt x="0" y="0"/>
                </a:lnTo>
                <a:close/>
              </a:path>
            </a:pathLst>
          </a:cu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04D29A-6F51-E048-94C3-25F83DEF39FC}"/>
              </a:ext>
            </a:extLst>
          </p:cNvPr>
          <p:cNvSpPr>
            <a:spLocks noGrp="1"/>
          </p:cNvSpPr>
          <p:nvPr>
            <p:ph type="title"/>
          </p:nvPr>
        </p:nvSpPr>
        <p:spPr>
          <a:xfrm>
            <a:off x="779221" y="239324"/>
            <a:ext cx="9720072" cy="1499616"/>
          </a:xfrm>
        </p:spPr>
        <p:txBody>
          <a:bodyPr/>
          <a:lstStyle/>
          <a:p>
            <a:r>
              <a:rPr lang="en-US" sz="4000" b="1" i="1" dirty="0">
                <a:latin typeface="Papyrus" panose="020B0602040200020303" pitchFamily="34" charset="77"/>
              </a:rPr>
              <a:t>negatives</a:t>
            </a:r>
            <a:endParaRPr lang="en-US" b="1" i="1" dirty="0">
              <a:latin typeface="Papyrus" panose="020B0602040200020303" pitchFamily="34" charset="77"/>
            </a:endParaRPr>
          </a:p>
        </p:txBody>
      </p:sp>
      <p:sp>
        <p:nvSpPr>
          <p:cNvPr id="3" name="Content Placeholder 2">
            <a:extLst>
              <a:ext uri="{FF2B5EF4-FFF2-40B4-BE49-F238E27FC236}">
                <a16:creationId xmlns:a16="http://schemas.microsoft.com/office/drawing/2014/main" id="{7F155616-8161-894C-9587-06BBCD0EA40A}"/>
              </a:ext>
            </a:extLst>
          </p:cNvPr>
          <p:cNvSpPr>
            <a:spLocks noGrp="1"/>
          </p:cNvSpPr>
          <p:nvPr>
            <p:ph idx="1"/>
          </p:nvPr>
        </p:nvSpPr>
        <p:spPr>
          <a:xfrm>
            <a:off x="822070" y="1148236"/>
            <a:ext cx="7906431" cy="3561399"/>
          </a:xfrm>
        </p:spPr>
        <p:txBody>
          <a:bodyPr>
            <a:normAutofit/>
          </a:bodyPr>
          <a:lstStyle/>
          <a:p>
            <a:pPr>
              <a:spcBef>
                <a:spcPts val="600"/>
              </a:spcBef>
            </a:pPr>
            <a:r>
              <a:rPr lang="en-US" sz="2000" dirty="0"/>
              <a:t>Using negatives in Spanish:</a:t>
            </a:r>
          </a:p>
          <a:p>
            <a:pPr>
              <a:spcBef>
                <a:spcPts val="600"/>
              </a:spcBef>
            </a:pPr>
            <a:r>
              <a:rPr lang="en-US" sz="2000" dirty="0"/>
              <a:t>The simplest way to make a sentence negative in Spanish is to use no. it comes before the verb.</a:t>
            </a:r>
          </a:p>
          <a:p>
            <a:pPr>
              <a:spcBef>
                <a:spcPts val="600"/>
              </a:spcBef>
            </a:pPr>
            <a:r>
              <a:rPr lang="en-US" sz="2000" dirty="0"/>
              <a:t>E.g. </a:t>
            </a:r>
            <a:r>
              <a:rPr lang="en-US" sz="2000" dirty="0">
                <a:solidFill>
                  <a:srgbClr val="00B050"/>
                </a:solidFill>
              </a:rPr>
              <a:t>no</a:t>
            </a:r>
            <a:r>
              <a:rPr lang="en-US" sz="2000" dirty="0"/>
              <a:t> </a:t>
            </a:r>
            <a:r>
              <a:rPr lang="en-US" sz="2000" dirty="0" err="1"/>
              <a:t>nade</a:t>
            </a:r>
            <a:r>
              <a:rPr lang="en-US" sz="2000" dirty="0"/>
              <a:t> </a:t>
            </a:r>
            <a:r>
              <a:rPr lang="en-US" sz="2000" dirty="0" err="1"/>
              <a:t>en</a:t>
            </a:r>
            <a:r>
              <a:rPr lang="en-US" sz="2000" dirty="0"/>
              <a:t> el mar. – I didn’t swim in the sea.</a:t>
            </a:r>
          </a:p>
          <a:p>
            <a:pPr>
              <a:spcBef>
                <a:spcPts val="600"/>
              </a:spcBef>
            </a:pPr>
            <a:r>
              <a:rPr lang="en-US" sz="2000" dirty="0"/>
              <a:t>Negative expressions with two parts sandwich the verb (they go around it).</a:t>
            </a:r>
          </a:p>
          <a:p>
            <a:pPr>
              <a:spcBef>
                <a:spcPts val="600"/>
              </a:spcBef>
            </a:pPr>
            <a:r>
              <a:rPr lang="en-US" sz="2000" dirty="0"/>
              <a:t>E.g. </a:t>
            </a:r>
            <a:r>
              <a:rPr lang="en-US" sz="2000" dirty="0" err="1"/>
              <a:t>dicen</a:t>
            </a:r>
            <a:r>
              <a:rPr lang="en-US" sz="2000" dirty="0"/>
              <a:t> que </a:t>
            </a:r>
            <a:r>
              <a:rPr lang="en-US" sz="2000" dirty="0">
                <a:solidFill>
                  <a:srgbClr val="00B050"/>
                </a:solidFill>
              </a:rPr>
              <a:t>no</a:t>
            </a:r>
            <a:r>
              <a:rPr lang="en-US" sz="2000" dirty="0"/>
              <a:t> </a:t>
            </a:r>
            <a:r>
              <a:rPr lang="en-US" sz="2000" dirty="0" err="1"/>
              <a:t>nieva</a:t>
            </a:r>
            <a:r>
              <a:rPr lang="en-US" sz="2000" dirty="0"/>
              <a:t> </a:t>
            </a:r>
            <a:r>
              <a:rPr lang="en-US" sz="2000" dirty="0" err="1">
                <a:solidFill>
                  <a:srgbClr val="00B050"/>
                </a:solidFill>
              </a:rPr>
              <a:t>nunca</a:t>
            </a:r>
            <a:r>
              <a:rPr lang="en-US" sz="2000" dirty="0"/>
              <a:t> </a:t>
            </a:r>
            <a:r>
              <a:rPr lang="en-US" sz="2000" dirty="0" err="1"/>
              <a:t>en</a:t>
            </a:r>
            <a:r>
              <a:rPr lang="en-US" sz="2000" dirty="0"/>
              <a:t> </a:t>
            </a:r>
            <a:r>
              <a:rPr lang="en-US" sz="2000" dirty="0" err="1"/>
              <a:t>málaga</a:t>
            </a:r>
            <a:r>
              <a:rPr lang="en-US" sz="2000" dirty="0"/>
              <a:t>. – they say that it never snows in </a:t>
            </a:r>
            <a:r>
              <a:rPr lang="en-US" sz="2000" dirty="0" err="1"/>
              <a:t>malaga</a:t>
            </a:r>
            <a:r>
              <a:rPr lang="en-US" sz="2000" dirty="0"/>
              <a:t>.</a:t>
            </a:r>
          </a:p>
          <a:p>
            <a:pPr>
              <a:spcBef>
                <a:spcPts val="600"/>
              </a:spcBef>
            </a:pPr>
            <a:r>
              <a:rPr lang="en-US" sz="2000" dirty="0"/>
              <a:t>Two-part negative expressions can be shortened and put before the verb for emphasis.</a:t>
            </a:r>
          </a:p>
          <a:p>
            <a:pPr>
              <a:spcBef>
                <a:spcPts val="600"/>
              </a:spcBef>
            </a:pPr>
            <a:r>
              <a:rPr lang="en-US" sz="2000" dirty="0"/>
              <a:t>E.g. </a:t>
            </a:r>
            <a:r>
              <a:rPr lang="en-US" sz="2000" dirty="0" err="1">
                <a:solidFill>
                  <a:srgbClr val="00B050"/>
                </a:solidFill>
              </a:rPr>
              <a:t>nadie</a:t>
            </a:r>
            <a:r>
              <a:rPr lang="en-US" sz="2000" dirty="0"/>
              <a:t> </a:t>
            </a:r>
            <a:r>
              <a:rPr lang="en-US" sz="2000" dirty="0" err="1"/>
              <a:t>está</a:t>
            </a:r>
            <a:r>
              <a:rPr lang="en-US" sz="2000" dirty="0"/>
              <a:t> </a:t>
            </a:r>
            <a:r>
              <a:rPr lang="en-US" sz="2000" dirty="0" err="1"/>
              <a:t>aquí</a:t>
            </a:r>
            <a:r>
              <a:rPr lang="en-US" sz="2000" dirty="0"/>
              <a:t>. – no one’s here. </a:t>
            </a:r>
          </a:p>
        </p:txBody>
      </p:sp>
      <p:sp>
        <p:nvSpPr>
          <p:cNvPr id="5" name="Snip Single Corner Rectangle 4">
            <a:hlinkClick r:id="" action="ppaction://hlinkshowjump?jump=nextslide"/>
            <a:extLst>
              <a:ext uri="{FF2B5EF4-FFF2-40B4-BE49-F238E27FC236}">
                <a16:creationId xmlns:a16="http://schemas.microsoft.com/office/drawing/2014/main" id="{8E07FB8C-2F57-3440-A63B-E1CA994DA5A5}"/>
              </a:ext>
            </a:extLst>
          </p:cNvPr>
          <p:cNvSpPr/>
          <p:nvPr/>
        </p:nvSpPr>
        <p:spPr>
          <a:xfrm>
            <a:off x="11516139" y="6347790"/>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ectangle 5">
            <a:hlinkClick r:id="rId2" action="ppaction://hlinksldjump"/>
            <a:extLst>
              <a:ext uri="{FF2B5EF4-FFF2-40B4-BE49-F238E27FC236}">
                <a16:creationId xmlns:a16="http://schemas.microsoft.com/office/drawing/2014/main" id="{D668E587-AE53-6649-A00C-BAF5EFB8D279}"/>
              </a:ext>
            </a:extLst>
          </p:cNvPr>
          <p:cNvSpPr/>
          <p:nvPr/>
        </p:nvSpPr>
        <p:spPr>
          <a:xfrm>
            <a:off x="10793896" y="6347791"/>
            <a:ext cx="636104" cy="510210"/>
          </a:xfrm>
          <a:prstGeom prst="rect">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Snip Single Corner Rectangle 6">
            <a:hlinkClick r:id="" action="ppaction://hlinkshowjump?jump=previousslide"/>
            <a:extLst>
              <a:ext uri="{FF2B5EF4-FFF2-40B4-BE49-F238E27FC236}">
                <a16:creationId xmlns:a16="http://schemas.microsoft.com/office/drawing/2014/main" id="{36513667-A132-C448-AD4D-49C41FCD3027}"/>
              </a:ext>
            </a:extLst>
          </p:cNvPr>
          <p:cNvSpPr/>
          <p:nvPr/>
        </p:nvSpPr>
        <p:spPr>
          <a:xfrm flipH="1">
            <a:off x="10071652" y="6347789"/>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ight Arrow 7">
            <a:hlinkClick r:id="" action="ppaction://hlinkshowjump?jump=nextslide"/>
            <a:extLst>
              <a:ext uri="{FF2B5EF4-FFF2-40B4-BE49-F238E27FC236}">
                <a16:creationId xmlns:a16="http://schemas.microsoft.com/office/drawing/2014/main" id="{E3D1F6BA-EE2E-D44A-8395-3B9E60928142}"/>
              </a:ext>
            </a:extLst>
          </p:cNvPr>
          <p:cNvSpPr/>
          <p:nvPr/>
        </p:nvSpPr>
        <p:spPr>
          <a:xfrm>
            <a:off x="116387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sp>
        <p:nvSpPr>
          <p:cNvPr id="9" name="Right Arrow 8">
            <a:hlinkClick r:id="" action="ppaction://hlinkshowjump?jump=previousslide"/>
            <a:extLst>
              <a:ext uri="{FF2B5EF4-FFF2-40B4-BE49-F238E27FC236}">
                <a16:creationId xmlns:a16="http://schemas.microsoft.com/office/drawing/2014/main" id="{C91E5B48-3F87-9A4F-9430-D0821C476BC8}"/>
              </a:ext>
            </a:extLst>
          </p:cNvPr>
          <p:cNvSpPr/>
          <p:nvPr/>
        </p:nvSpPr>
        <p:spPr>
          <a:xfrm flipH="1">
            <a:off x="101909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pic>
        <p:nvPicPr>
          <p:cNvPr id="10" name="Picture 9" descr="Home PNG Transparent Images | PNG All">
            <a:hlinkClick r:id="rId2" action="ppaction://hlinksldjump"/>
            <a:extLst>
              <a:ext uri="{FF2B5EF4-FFF2-40B4-BE49-F238E27FC236}">
                <a16:creationId xmlns:a16="http://schemas.microsoft.com/office/drawing/2014/main" id="{A1CF4063-4B49-924D-9645-0238A1B365DB}"/>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0891078" y="6382023"/>
            <a:ext cx="441739" cy="441739"/>
          </a:xfrm>
          <a:prstGeom prst="rect">
            <a:avLst/>
          </a:prstGeom>
        </p:spPr>
      </p:pic>
      <p:sp>
        <p:nvSpPr>
          <p:cNvPr id="12" name="TextBox 11">
            <a:extLst>
              <a:ext uri="{FF2B5EF4-FFF2-40B4-BE49-F238E27FC236}">
                <a16:creationId xmlns:a16="http://schemas.microsoft.com/office/drawing/2014/main" id="{A735D0CC-2041-7B44-9B8F-A1C96789C26D}"/>
              </a:ext>
            </a:extLst>
          </p:cNvPr>
          <p:cNvSpPr txBox="1"/>
          <p:nvPr/>
        </p:nvSpPr>
        <p:spPr>
          <a:xfrm rot="16200000">
            <a:off x="-661899" y="850816"/>
            <a:ext cx="1577009" cy="338554"/>
          </a:xfrm>
          <a:prstGeom prst="rect">
            <a:avLst/>
          </a:prstGeom>
          <a:noFill/>
        </p:spPr>
        <p:txBody>
          <a:bodyPr wrap="square" rtlCol="0">
            <a:spAutoFit/>
          </a:bodyPr>
          <a:lstStyle/>
          <a:p>
            <a:r>
              <a:rPr lang="en-US" sz="1600" dirty="0"/>
              <a:t>Brannel MFL</a:t>
            </a:r>
          </a:p>
        </p:txBody>
      </p:sp>
      <p:pic>
        <p:nvPicPr>
          <p:cNvPr id="13" name="Picture 12" descr="File:Copyright.svg - Wikimedia Commons">
            <a:extLst>
              <a:ext uri="{FF2B5EF4-FFF2-40B4-BE49-F238E27FC236}">
                <a16:creationId xmlns:a16="http://schemas.microsoft.com/office/drawing/2014/main" id="{60BCCD99-D7C5-5D4C-87BE-E1AC4BA9BF9C}"/>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rot="16200000">
            <a:off x="16879" y="622612"/>
            <a:ext cx="91703" cy="91703"/>
          </a:xfrm>
          <a:prstGeom prst="rect">
            <a:avLst/>
          </a:prstGeom>
        </p:spPr>
      </p:pic>
      <p:sp>
        <p:nvSpPr>
          <p:cNvPr id="15" name="TextBox 14">
            <a:extLst>
              <a:ext uri="{FF2B5EF4-FFF2-40B4-BE49-F238E27FC236}">
                <a16:creationId xmlns:a16="http://schemas.microsoft.com/office/drawing/2014/main" id="{55D26F52-06D3-4BBE-8337-00DDEE78521E}"/>
              </a:ext>
            </a:extLst>
          </p:cNvPr>
          <p:cNvSpPr txBox="1"/>
          <p:nvPr/>
        </p:nvSpPr>
        <p:spPr>
          <a:xfrm>
            <a:off x="16879" y="0"/>
            <a:ext cx="3226051" cy="400110"/>
          </a:xfrm>
          <a:prstGeom prst="rect">
            <a:avLst/>
          </a:prstGeom>
          <a:noFill/>
        </p:spPr>
        <p:txBody>
          <a:bodyPr wrap="square" rtlCol="0">
            <a:spAutoFit/>
          </a:bodyPr>
          <a:lstStyle/>
          <a:p>
            <a:r>
              <a:rPr lang="en-US" sz="2000" b="1" dirty="0">
                <a:latin typeface="Papyrus" panose="020B0602040200020303" pitchFamily="34" charset="77"/>
              </a:rPr>
              <a:t>GCSE SPANISH</a:t>
            </a:r>
          </a:p>
        </p:txBody>
      </p:sp>
      <p:graphicFrame>
        <p:nvGraphicFramePr>
          <p:cNvPr id="4" name="Table 3">
            <a:extLst>
              <a:ext uri="{FF2B5EF4-FFF2-40B4-BE49-F238E27FC236}">
                <a16:creationId xmlns:a16="http://schemas.microsoft.com/office/drawing/2014/main" id="{A953E7C2-0FFD-8343-8BC5-851CB96B1299}"/>
              </a:ext>
            </a:extLst>
          </p:cNvPr>
          <p:cNvGraphicFramePr>
            <a:graphicFrameLocks noGrp="1"/>
          </p:cNvGraphicFramePr>
          <p:nvPr>
            <p:extLst>
              <p:ext uri="{D42A27DB-BD31-4B8C-83A1-F6EECF244321}">
                <p14:modId xmlns:p14="http://schemas.microsoft.com/office/powerpoint/2010/main" val="634592691"/>
              </p:ext>
            </p:extLst>
          </p:nvPr>
        </p:nvGraphicFramePr>
        <p:xfrm>
          <a:off x="8869680" y="34238"/>
          <a:ext cx="3282563" cy="6178817"/>
        </p:xfrm>
        <a:graphic>
          <a:graphicData uri="http://schemas.openxmlformats.org/drawingml/2006/table">
            <a:tbl>
              <a:tblPr firstRow="1" bandRow="1">
                <a:tableStyleId>{638B1855-1B75-4FBE-930C-398BA8C253C6}</a:tableStyleId>
              </a:tblPr>
              <a:tblGrid>
                <a:gridCol w="1629613">
                  <a:extLst>
                    <a:ext uri="{9D8B030D-6E8A-4147-A177-3AD203B41FA5}">
                      <a16:colId xmlns:a16="http://schemas.microsoft.com/office/drawing/2014/main" val="2017198637"/>
                    </a:ext>
                  </a:extLst>
                </a:gridCol>
                <a:gridCol w="1652950">
                  <a:extLst>
                    <a:ext uri="{9D8B030D-6E8A-4147-A177-3AD203B41FA5}">
                      <a16:colId xmlns:a16="http://schemas.microsoft.com/office/drawing/2014/main" val="2849437245"/>
                    </a:ext>
                  </a:extLst>
                </a:gridCol>
              </a:tblGrid>
              <a:tr h="704569">
                <a:tc>
                  <a:txBody>
                    <a:bodyPr/>
                    <a:lstStyle/>
                    <a:p>
                      <a:r>
                        <a:rPr lang="en-US" sz="1600" b="1" dirty="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Not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62155502"/>
                  </a:ext>
                </a:extLst>
              </a:tr>
              <a:tr h="869223">
                <a:tc>
                  <a:txBody>
                    <a:bodyPr/>
                    <a:lstStyle/>
                    <a:p>
                      <a:r>
                        <a:rPr lang="en-US" sz="1600" b="1" dirty="0"/>
                        <a:t>No… nada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Nothing/not anything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3738650"/>
                  </a:ext>
                </a:extLst>
              </a:tr>
              <a:tr h="704569">
                <a:tc>
                  <a:txBody>
                    <a:bodyPr/>
                    <a:lstStyle/>
                    <a:p>
                      <a:r>
                        <a:rPr lang="en-US" sz="1600" b="1" dirty="0"/>
                        <a:t>No… </a:t>
                      </a:r>
                      <a:r>
                        <a:rPr lang="en-US" sz="1600" b="1" dirty="0" err="1"/>
                        <a:t>nunca</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never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007065"/>
                  </a:ext>
                </a:extLst>
              </a:tr>
              <a:tr h="704569">
                <a:tc>
                  <a:txBody>
                    <a:bodyPr/>
                    <a:lstStyle/>
                    <a:p>
                      <a:r>
                        <a:rPr lang="en-US" sz="1600" b="1" dirty="0"/>
                        <a:t>No… </a:t>
                      </a:r>
                      <a:r>
                        <a:rPr lang="en-US" sz="1600" b="1" dirty="0" err="1"/>
                        <a:t>jamás</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never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4352474"/>
                  </a:ext>
                </a:extLst>
              </a:tr>
              <a:tr h="869223">
                <a:tc>
                  <a:txBody>
                    <a:bodyPr/>
                    <a:lstStyle/>
                    <a:p>
                      <a:r>
                        <a:rPr lang="en-US" sz="1600" b="1" dirty="0"/>
                        <a:t>No… </a:t>
                      </a:r>
                      <a:r>
                        <a:rPr lang="en-US" sz="1600" b="1" dirty="0" err="1"/>
                        <a:t>ni</a:t>
                      </a:r>
                      <a:r>
                        <a:rPr lang="en-US" sz="1600" b="1" dirty="0"/>
                        <a:t>… </a:t>
                      </a:r>
                      <a:r>
                        <a:rPr lang="en-US" sz="1600" b="1" dirty="0" err="1"/>
                        <a:t>ni</a:t>
                      </a:r>
                      <a:r>
                        <a:rPr lang="en-US" sz="1600" b="1"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Not… (either)… 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2991348"/>
                  </a:ext>
                </a:extLst>
              </a:tr>
              <a:tr h="704569">
                <a:tc>
                  <a:txBody>
                    <a:bodyPr/>
                    <a:lstStyle/>
                    <a:p>
                      <a:r>
                        <a:rPr lang="en-US" sz="1600" b="1" dirty="0"/>
                        <a:t>No… </a:t>
                      </a:r>
                      <a:r>
                        <a:rPr lang="en-US" sz="1600" b="1" dirty="0" err="1"/>
                        <a:t>tampoco</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Not… either…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4966973"/>
                  </a:ext>
                </a:extLst>
              </a:tr>
              <a:tr h="917526">
                <a:tc>
                  <a:txBody>
                    <a:bodyPr/>
                    <a:lstStyle/>
                    <a:p>
                      <a:r>
                        <a:rPr lang="en-US" sz="1600" b="1" dirty="0"/>
                        <a:t>No… </a:t>
                      </a:r>
                      <a:r>
                        <a:rPr lang="en-US" sz="1600" b="1" dirty="0" err="1"/>
                        <a:t>ningún</a:t>
                      </a:r>
                      <a:r>
                        <a:rPr lang="en-US" sz="1600" b="1" dirty="0"/>
                        <a:t>/</a:t>
                      </a:r>
                      <a:r>
                        <a:rPr lang="en-US" sz="1600" b="1" dirty="0" err="1"/>
                        <a:t>ninguna</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No/not any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1745433"/>
                  </a:ext>
                </a:extLst>
              </a:tr>
              <a:tr h="704569">
                <a:tc>
                  <a:txBody>
                    <a:bodyPr/>
                    <a:lstStyle/>
                    <a:p>
                      <a:r>
                        <a:rPr lang="en-US" sz="1600" b="1" dirty="0"/>
                        <a:t>No… </a:t>
                      </a:r>
                      <a:r>
                        <a:rPr lang="en-US" sz="1600" b="1" dirty="0" err="1"/>
                        <a:t>nadie</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No 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2189484"/>
                  </a:ext>
                </a:extLst>
              </a:tr>
            </a:tbl>
          </a:graphicData>
        </a:graphic>
      </p:graphicFrame>
      <p:sp>
        <p:nvSpPr>
          <p:cNvPr id="11" name="Rectangle 10">
            <a:extLst>
              <a:ext uri="{FF2B5EF4-FFF2-40B4-BE49-F238E27FC236}">
                <a16:creationId xmlns:a16="http://schemas.microsoft.com/office/drawing/2014/main" id="{9D88905E-80BE-2E49-AFD9-D6965B67F659}"/>
              </a:ext>
            </a:extLst>
          </p:cNvPr>
          <p:cNvSpPr/>
          <p:nvPr/>
        </p:nvSpPr>
        <p:spPr>
          <a:xfrm>
            <a:off x="126605" y="4709635"/>
            <a:ext cx="5288077" cy="20099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rgbClr val="850504"/>
                </a:solidFill>
              </a:rPr>
              <a:t>More examples:</a:t>
            </a:r>
          </a:p>
          <a:p>
            <a:r>
              <a:rPr lang="en-US" dirty="0">
                <a:solidFill>
                  <a:srgbClr val="068B3F"/>
                </a:solidFill>
              </a:rPr>
              <a:t>No</a:t>
            </a:r>
            <a:r>
              <a:rPr lang="en-US" dirty="0">
                <a:solidFill>
                  <a:srgbClr val="850504"/>
                </a:solidFill>
              </a:rPr>
              <a:t> </a:t>
            </a:r>
            <a:r>
              <a:rPr lang="en-US" dirty="0" err="1">
                <a:solidFill>
                  <a:srgbClr val="850504"/>
                </a:solidFill>
              </a:rPr>
              <a:t>tengo</a:t>
            </a:r>
            <a:r>
              <a:rPr lang="en-US" dirty="0">
                <a:solidFill>
                  <a:srgbClr val="850504"/>
                </a:solidFill>
              </a:rPr>
              <a:t> </a:t>
            </a:r>
            <a:r>
              <a:rPr lang="en-US" dirty="0">
                <a:solidFill>
                  <a:srgbClr val="068B3F"/>
                </a:solidFill>
              </a:rPr>
              <a:t>nada</a:t>
            </a:r>
            <a:r>
              <a:rPr lang="en-US" dirty="0">
                <a:solidFill>
                  <a:srgbClr val="850504"/>
                </a:solidFill>
              </a:rPr>
              <a:t> que </a:t>
            </a:r>
            <a:r>
              <a:rPr lang="en-US" dirty="0" err="1">
                <a:solidFill>
                  <a:srgbClr val="850504"/>
                </a:solidFill>
              </a:rPr>
              <a:t>ponerme</a:t>
            </a:r>
            <a:r>
              <a:rPr lang="en-US" dirty="0">
                <a:solidFill>
                  <a:srgbClr val="850504"/>
                </a:solidFill>
              </a:rPr>
              <a:t>. – I don’t have anything to wear.</a:t>
            </a:r>
          </a:p>
          <a:p>
            <a:r>
              <a:rPr lang="en-US" dirty="0">
                <a:solidFill>
                  <a:srgbClr val="068B3F"/>
                </a:solidFill>
              </a:rPr>
              <a:t>No</a:t>
            </a:r>
            <a:r>
              <a:rPr lang="en-US" dirty="0">
                <a:solidFill>
                  <a:srgbClr val="850504"/>
                </a:solidFill>
              </a:rPr>
              <a:t> </a:t>
            </a:r>
            <a:r>
              <a:rPr lang="en-US" dirty="0" err="1">
                <a:solidFill>
                  <a:srgbClr val="850504"/>
                </a:solidFill>
              </a:rPr>
              <a:t>quiero</a:t>
            </a:r>
            <a:r>
              <a:rPr lang="en-US" dirty="0">
                <a:solidFill>
                  <a:srgbClr val="850504"/>
                </a:solidFill>
              </a:rPr>
              <a:t> </a:t>
            </a:r>
            <a:r>
              <a:rPr lang="en-US" dirty="0" err="1">
                <a:solidFill>
                  <a:srgbClr val="068B3F"/>
                </a:solidFill>
              </a:rPr>
              <a:t>ni</a:t>
            </a:r>
            <a:r>
              <a:rPr lang="en-US" dirty="0">
                <a:solidFill>
                  <a:srgbClr val="850504"/>
                </a:solidFill>
              </a:rPr>
              <a:t> </a:t>
            </a:r>
            <a:r>
              <a:rPr lang="en-US" dirty="0" err="1">
                <a:solidFill>
                  <a:srgbClr val="850504"/>
                </a:solidFill>
              </a:rPr>
              <a:t>nadar</a:t>
            </a:r>
            <a:r>
              <a:rPr lang="en-US" dirty="0">
                <a:solidFill>
                  <a:srgbClr val="850504"/>
                </a:solidFill>
              </a:rPr>
              <a:t> </a:t>
            </a:r>
            <a:r>
              <a:rPr lang="en-US" dirty="0" err="1">
                <a:solidFill>
                  <a:srgbClr val="068B3F"/>
                </a:solidFill>
              </a:rPr>
              <a:t>ni</a:t>
            </a:r>
            <a:r>
              <a:rPr lang="en-US" dirty="0">
                <a:solidFill>
                  <a:srgbClr val="850504"/>
                </a:solidFill>
              </a:rPr>
              <a:t> </a:t>
            </a:r>
            <a:r>
              <a:rPr lang="en-US" dirty="0" err="1">
                <a:solidFill>
                  <a:srgbClr val="850504"/>
                </a:solidFill>
              </a:rPr>
              <a:t>hacer</a:t>
            </a:r>
            <a:r>
              <a:rPr lang="en-US" dirty="0">
                <a:solidFill>
                  <a:srgbClr val="850504"/>
                </a:solidFill>
              </a:rPr>
              <a:t> yoga. – I don’t want to swim or do yoga.</a:t>
            </a:r>
          </a:p>
          <a:p>
            <a:r>
              <a:rPr lang="en-US" dirty="0">
                <a:solidFill>
                  <a:srgbClr val="068B3F"/>
                </a:solidFill>
              </a:rPr>
              <a:t>No</a:t>
            </a:r>
            <a:r>
              <a:rPr lang="en-US" dirty="0">
                <a:solidFill>
                  <a:srgbClr val="850504"/>
                </a:solidFill>
              </a:rPr>
              <a:t> me </a:t>
            </a:r>
            <a:r>
              <a:rPr lang="en-US" dirty="0" err="1">
                <a:solidFill>
                  <a:srgbClr val="850504"/>
                </a:solidFill>
              </a:rPr>
              <a:t>gustan</a:t>
            </a:r>
            <a:r>
              <a:rPr lang="en-US" dirty="0">
                <a:solidFill>
                  <a:srgbClr val="850504"/>
                </a:solidFill>
              </a:rPr>
              <a:t> </a:t>
            </a:r>
            <a:r>
              <a:rPr lang="en-US" dirty="0" err="1">
                <a:solidFill>
                  <a:srgbClr val="850504"/>
                </a:solidFill>
              </a:rPr>
              <a:t>los</a:t>
            </a:r>
            <a:r>
              <a:rPr lang="en-US" dirty="0">
                <a:solidFill>
                  <a:srgbClr val="850504"/>
                </a:solidFill>
              </a:rPr>
              <a:t> </a:t>
            </a:r>
            <a:r>
              <a:rPr lang="en-US" dirty="0" err="1">
                <a:solidFill>
                  <a:srgbClr val="850504"/>
                </a:solidFill>
              </a:rPr>
              <a:t>perros</a:t>
            </a:r>
            <a:r>
              <a:rPr lang="en-US" dirty="0">
                <a:solidFill>
                  <a:srgbClr val="850504"/>
                </a:solidFill>
              </a:rPr>
              <a:t> </a:t>
            </a:r>
            <a:r>
              <a:rPr lang="en-US" dirty="0" err="1">
                <a:solidFill>
                  <a:srgbClr val="068B3F"/>
                </a:solidFill>
              </a:rPr>
              <a:t>tampoco</a:t>
            </a:r>
            <a:r>
              <a:rPr lang="en-US" dirty="0">
                <a:solidFill>
                  <a:srgbClr val="850504"/>
                </a:solidFill>
              </a:rPr>
              <a:t>. - I don’t like dogs either.</a:t>
            </a:r>
          </a:p>
        </p:txBody>
      </p:sp>
      <p:sp>
        <p:nvSpPr>
          <p:cNvPr id="16" name="TextBox 15">
            <a:extLst>
              <a:ext uri="{FF2B5EF4-FFF2-40B4-BE49-F238E27FC236}">
                <a16:creationId xmlns:a16="http://schemas.microsoft.com/office/drawing/2014/main" id="{C6E337C4-19D2-064A-BE31-6EAA47A7404A}"/>
              </a:ext>
            </a:extLst>
          </p:cNvPr>
          <p:cNvSpPr txBox="1"/>
          <p:nvPr/>
        </p:nvSpPr>
        <p:spPr>
          <a:xfrm>
            <a:off x="5449143" y="4709635"/>
            <a:ext cx="3362739" cy="2031325"/>
          </a:xfrm>
          <a:prstGeom prst="rect">
            <a:avLst/>
          </a:prstGeom>
          <a:solidFill>
            <a:schemeClr val="accent4">
              <a:lumMod val="60000"/>
              <a:lumOff val="40000"/>
            </a:schemeClr>
          </a:solidFill>
          <a:ln>
            <a:solidFill>
              <a:srgbClr val="850504"/>
            </a:solidFill>
          </a:ln>
        </p:spPr>
        <p:txBody>
          <a:bodyPr wrap="square" rtlCol="0">
            <a:spAutoFit/>
          </a:bodyPr>
          <a:lstStyle/>
          <a:p>
            <a:r>
              <a:rPr lang="en-US" b="1" dirty="0"/>
              <a:t>Expressions to use with negatives:</a:t>
            </a:r>
          </a:p>
          <a:p>
            <a:r>
              <a:rPr lang="en-US" dirty="0" err="1"/>
              <a:t>Ya</a:t>
            </a:r>
            <a:r>
              <a:rPr lang="en-US" dirty="0"/>
              <a:t> </a:t>
            </a:r>
            <a:r>
              <a:rPr lang="en-US" dirty="0">
                <a:solidFill>
                  <a:srgbClr val="068B3F"/>
                </a:solidFill>
              </a:rPr>
              <a:t>no</a:t>
            </a:r>
            <a:r>
              <a:rPr lang="en-US" dirty="0"/>
              <a:t> </a:t>
            </a:r>
            <a:r>
              <a:rPr lang="en-US" dirty="0" err="1"/>
              <a:t>estudio</a:t>
            </a:r>
            <a:r>
              <a:rPr lang="en-US" dirty="0"/>
              <a:t> </a:t>
            </a:r>
            <a:r>
              <a:rPr lang="en-US" dirty="0" err="1"/>
              <a:t>alemán</a:t>
            </a:r>
            <a:r>
              <a:rPr lang="en-US" dirty="0"/>
              <a:t>. – I no longer study German.</a:t>
            </a:r>
          </a:p>
          <a:p>
            <a:r>
              <a:rPr lang="en-US" dirty="0" err="1"/>
              <a:t>Espero</a:t>
            </a:r>
            <a:r>
              <a:rPr lang="en-US" dirty="0"/>
              <a:t> que </a:t>
            </a:r>
            <a:r>
              <a:rPr lang="en-US" dirty="0">
                <a:solidFill>
                  <a:srgbClr val="068B3F"/>
                </a:solidFill>
              </a:rPr>
              <a:t>no</a:t>
            </a:r>
            <a:r>
              <a:rPr lang="en-US" dirty="0"/>
              <a:t>. – I hope not</a:t>
            </a:r>
          </a:p>
          <a:p>
            <a:r>
              <a:rPr lang="en-US" dirty="0" err="1"/>
              <a:t>Creo</a:t>
            </a:r>
            <a:r>
              <a:rPr lang="en-US" dirty="0"/>
              <a:t> que </a:t>
            </a:r>
            <a:r>
              <a:rPr lang="en-US" dirty="0">
                <a:solidFill>
                  <a:srgbClr val="068B3F"/>
                </a:solidFill>
              </a:rPr>
              <a:t>no</a:t>
            </a:r>
            <a:r>
              <a:rPr lang="en-US" dirty="0"/>
              <a:t>. – I don’t think so.</a:t>
            </a:r>
          </a:p>
          <a:p>
            <a:r>
              <a:rPr lang="en-US" dirty="0"/>
              <a:t>Claro que </a:t>
            </a:r>
            <a:r>
              <a:rPr lang="en-US" dirty="0">
                <a:solidFill>
                  <a:srgbClr val="068B3F"/>
                </a:solidFill>
              </a:rPr>
              <a:t>no</a:t>
            </a:r>
            <a:r>
              <a:rPr lang="en-US" dirty="0"/>
              <a:t>. – of course not.</a:t>
            </a:r>
          </a:p>
        </p:txBody>
      </p:sp>
    </p:spTree>
    <p:extLst>
      <p:ext uri="{BB962C8B-B14F-4D97-AF65-F5344CB8AC3E}">
        <p14:creationId xmlns:p14="http://schemas.microsoft.com/office/powerpoint/2010/main" val="804558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Shape 3">
            <a:extLst>
              <a:ext uri="{FF2B5EF4-FFF2-40B4-BE49-F238E27FC236}">
                <a16:creationId xmlns:a16="http://schemas.microsoft.com/office/drawing/2014/main" id="{E8023E79-A208-F542-A03D-B67068AD4CCE}"/>
              </a:ext>
            </a:extLst>
          </p:cNvPr>
          <p:cNvSpPr/>
          <p:nvPr/>
        </p:nvSpPr>
        <p:spPr>
          <a:xfrm rot="10800000" flipH="1">
            <a:off x="-19166" y="-30190"/>
            <a:ext cx="3580092" cy="2016677"/>
          </a:xfrm>
          <a:custGeom>
            <a:avLst/>
            <a:gdLst>
              <a:gd name="connsiteX0" fmla="*/ 0 w 3180522"/>
              <a:gd name="connsiteY0" fmla="*/ 0 h 1886048"/>
              <a:gd name="connsiteX1" fmla="*/ 262915 w 3180522"/>
              <a:gd name="connsiteY1" fmla="*/ 0 h 1886048"/>
              <a:gd name="connsiteX2" fmla="*/ 262915 w 3180522"/>
              <a:gd name="connsiteY2" fmla="*/ 1439206 h 1886048"/>
              <a:gd name="connsiteX3" fmla="*/ 3180522 w 3180522"/>
              <a:gd name="connsiteY3" fmla="*/ 1439206 h 1886048"/>
              <a:gd name="connsiteX4" fmla="*/ 3180522 w 3180522"/>
              <a:gd name="connsiteY4" fmla="*/ 1886048 h 1886048"/>
              <a:gd name="connsiteX5" fmla="*/ 0 w 3180522"/>
              <a:gd name="connsiteY5" fmla="*/ 1886048 h 1886048"/>
              <a:gd name="connsiteX6" fmla="*/ 0 w 318052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3180522 w 3580092"/>
              <a:gd name="connsiteY3" fmla="*/ 1439206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2016677"/>
              <a:gd name="connsiteX1" fmla="*/ 262915 w 3580092"/>
              <a:gd name="connsiteY1" fmla="*/ 130629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80092" h="2016677">
                <a:moveTo>
                  <a:pt x="0" y="0"/>
                </a:moveTo>
                <a:cubicBezTo>
                  <a:pt x="87638" y="64034"/>
                  <a:pt x="175277" y="35858"/>
                  <a:pt x="262915" y="192101"/>
                </a:cubicBezTo>
                <a:lnTo>
                  <a:pt x="262915" y="1569835"/>
                </a:lnTo>
                <a:lnTo>
                  <a:pt x="2796320" y="1585203"/>
                </a:lnTo>
                <a:cubicBezTo>
                  <a:pt x="3288098" y="1741834"/>
                  <a:pt x="3318835" y="1867730"/>
                  <a:pt x="3580092" y="2008993"/>
                </a:cubicBezTo>
                <a:lnTo>
                  <a:pt x="0" y="2016677"/>
                </a:lnTo>
                <a:lnTo>
                  <a:pt x="0" y="0"/>
                </a:lnTo>
                <a:close/>
              </a:path>
            </a:pathLst>
          </a:cu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491398-D00E-CF45-981B-CA4135B06222}"/>
              </a:ext>
            </a:extLst>
          </p:cNvPr>
          <p:cNvSpPr>
            <a:spLocks noGrp="1"/>
          </p:cNvSpPr>
          <p:nvPr>
            <p:ph type="title"/>
          </p:nvPr>
        </p:nvSpPr>
        <p:spPr>
          <a:xfrm>
            <a:off x="879087" y="569075"/>
            <a:ext cx="9720071" cy="1499616"/>
          </a:xfrm>
        </p:spPr>
        <p:txBody>
          <a:bodyPr>
            <a:normAutofit/>
          </a:bodyPr>
          <a:lstStyle/>
          <a:p>
            <a:r>
              <a:rPr lang="en-US" sz="3200" b="1" i="1" dirty="0">
                <a:latin typeface="Papyrus" panose="020B0602040200020303" pitchFamily="34" charset="77"/>
              </a:rPr>
              <a:t>Adverbs of frequency</a:t>
            </a:r>
            <a:endParaRPr lang="en-US" sz="4000" b="1" i="1" dirty="0">
              <a:latin typeface="Papyrus" panose="020B0602040200020303" pitchFamily="34" charset="77"/>
            </a:endParaRPr>
          </a:p>
        </p:txBody>
      </p:sp>
      <p:sp>
        <p:nvSpPr>
          <p:cNvPr id="3" name="Content Placeholder 2">
            <a:extLst>
              <a:ext uri="{FF2B5EF4-FFF2-40B4-BE49-F238E27FC236}">
                <a16:creationId xmlns:a16="http://schemas.microsoft.com/office/drawing/2014/main" id="{32066E97-3066-9942-8C8E-F526C9CA1CD3}"/>
              </a:ext>
            </a:extLst>
          </p:cNvPr>
          <p:cNvSpPr>
            <a:spLocks noGrp="1"/>
          </p:cNvSpPr>
          <p:nvPr>
            <p:ph idx="1"/>
          </p:nvPr>
        </p:nvSpPr>
        <p:spPr>
          <a:xfrm>
            <a:off x="457017" y="1986488"/>
            <a:ext cx="7682935" cy="4702544"/>
          </a:xfrm>
        </p:spPr>
        <p:txBody>
          <a:bodyPr>
            <a:normAutofit/>
          </a:bodyPr>
          <a:lstStyle/>
          <a:p>
            <a:r>
              <a:rPr lang="en-US" dirty="0"/>
              <a:t>Adverbs describe how an action is done, and they give you more detail about verbs.</a:t>
            </a:r>
          </a:p>
          <a:p>
            <a:r>
              <a:rPr lang="en-US" dirty="0"/>
              <a:t>Many adverbs are formed by adding ‘</a:t>
            </a:r>
            <a:r>
              <a:rPr lang="en-US" dirty="0" err="1">
                <a:solidFill>
                  <a:srgbClr val="068B3F"/>
                </a:solidFill>
              </a:rPr>
              <a:t>mente</a:t>
            </a:r>
            <a:r>
              <a:rPr lang="en-US" dirty="0"/>
              <a:t>’ to the feminine form of the adjective.</a:t>
            </a:r>
          </a:p>
          <a:p>
            <a:r>
              <a:rPr lang="en-US" dirty="0"/>
              <a:t>     E.g. </a:t>
            </a:r>
            <a:r>
              <a:rPr lang="en-US" dirty="0">
                <a:solidFill>
                  <a:srgbClr val="068B3F"/>
                </a:solidFill>
              </a:rPr>
              <a:t>lentamente</a:t>
            </a:r>
            <a:r>
              <a:rPr lang="en-US" dirty="0"/>
              <a:t> – slowly</a:t>
            </a:r>
          </a:p>
          <a:p>
            <a:r>
              <a:rPr lang="en-US" sz="3600" dirty="0">
                <a:solidFill>
                  <a:srgbClr val="068B3F"/>
                </a:solidFill>
              </a:rPr>
              <a:t>lento</a:t>
            </a:r>
            <a:r>
              <a:rPr lang="en-US" sz="3600" dirty="0"/>
              <a:t>         </a:t>
            </a:r>
            <a:r>
              <a:rPr lang="en-US" sz="3600" dirty="0" err="1">
                <a:solidFill>
                  <a:srgbClr val="068B3F"/>
                </a:solidFill>
              </a:rPr>
              <a:t>lenta</a:t>
            </a:r>
            <a:r>
              <a:rPr lang="en-US" sz="3600" dirty="0"/>
              <a:t>         </a:t>
            </a:r>
            <a:r>
              <a:rPr lang="en-US" sz="3600" dirty="0">
                <a:solidFill>
                  <a:srgbClr val="068B3F"/>
                </a:solidFill>
              </a:rPr>
              <a:t>lentamente</a:t>
            </a:r>
            <a:r>
              <a:rPr lang="en-US" sz="3600" dirty="0"/>
              <a:t>        </a:t>
            </a:r>
          </a:p>
          <a:p>
            <a:r>
              <a:rPr lang="en-US" dirty="0"/>
              <a:t>Adverbs usually come </a:t>
            </a:r>
            <a:r>
              <a:rPr lang="en-US" b="1" dirty="0"/>
              <a:t>after</a:t>
            </a:r>
            <a:r>
              <a:rPr lang="en-US" dirty="0"/>
              <a:t> the verb.</a:t>
            </a:r>
          </a:p>
          <a:p>
            <a:r>
              <a:rPr lang="en-US" dirty="0"/>
              <a:t>     E.g. </a:t>
            </a:r>
            <a:r>
              <a:rPr lang="en-US" dirty="0" err="1"/>
              <a:t>monta</a:t>
            </a:r>
            <a:r>
              <a:rPr lang="en-US" dirty="0"/>
              <a:t> a caballo </a:t>
            </a:r>
            <a:r>
              <a:rPr lang="en-US" dirty="0" err="1">
                <a:solidFill>
                  <a:srgbClr val="068B3F"/>
                </a:solidFill>
              </a:rPr>
              <a:t>frecuentemente</a:t>
            </a:r>
            <a:r>
              <a:rPr lang="en-US" dirty="0">
                <a:solidFill>
                  <a:srgbClr val="068B3F"/>
                </a:solidFill>
              </a:rPr>
              <a:t>. </a:t>
            </a:r>
            <a:r>
              <a:rPr lang="en-US" dirty="0"/>
              <a:t>– she goes riding frequently.</a:t>
            </a:r>
          </a:p>
          <a:p>
            <a:r>
              <a:rPr lang="en-US" dirty="0"/>
              <a:t>They can be used before the verb but this is for emphasis</a:t>
            </a:r>
          </a:p>
          <a:p>
            <a:endParaRPr lang="en-US" dirty="0"/>
          </a:p>
        </p:txBody>
      </p:sp>
      <p:sp>
        <p:nvSpPr>
          <p:cNvPr id="5" name="Snip Single Corner Rectangle 4">
            <a:hlinkClick r:id="" action="ppaction://hlinkshowjump?jump=nextslide"/>
            <a:extLst>
              <a:ext uri="{FF2B5EF4-FFF2-40B4-BE49-F238E27FC236}">
                <a16:creationId xmlns:a16="http://schemas.microsoft.com/office/drawing/2014/main" id="{53216E81-2B98-8044-9A7C-C8D9A2F5E030}"/>
              </a:ext>
            </a:extLst>
          </p:cNvPr>
          <p:cNvSpPr/>
          <p:nvPr/>
        </p:nvSpPr>
        <p:spPr>
          <a:xfrm>
            <a:off x="11516139" y="6347790"/>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ectangle 5">
            <a:hlinkClick r:id="rId2" action="ppaction://hlinksldjump"/>
            <a:extLst>
              <a:ext uri="{FF2B5EF4-FFF2-40B4-BE49-F238E27FC236}">
                <a16:creationId xmlns:a16="http://schemas.microsoft.com/office/drawing/2014/main" id="{99266013-07D3-0E45-B35B-66D360F48CE1}"/>
              </a:ext>
            </a:extLst>
          </p:cNvPr>
          <p:cNvSpPr/>
          <p:nvPr/>
        </p:nvSpPr>
        <p:spPr>
          <a:xfrm>
            <a:off x="10793896" y="6347791"/>
            <a:ext cx="636104" cy="510210"/>
          </a:xfrm>
          <a:prstGeom prst="rect">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Snip Single Corner Rectangle 6">
            <a:hlinkClick r:id="" action="ppaction://hlinkshowjump?jump=previousslide"/>
            <a:extLst>
              <a:ext uri="{FF2B5EF4-FFF2-40B4-BE49-F238E27FC236}">
                <a16:creationId xmlns:a16="http://schemas.microsoft.com/office/drawing/2014/main" id="{3A1AD6A5-5FF4-4748-81B5-6D04550B45FC}"/>
              </a:ext>
            </a:extLst>
          </p:cNvPr>
          <p:cNvSpPr/>
          <p:nvPr/>
        </p:nvSpPr>
        <p:spPr>
          <a:xfrm flipH="1">
            <a:off x="10071652" y="6347789"/>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ight Arrow 7">
            <a:hlinkClick r:id="" action="ppaction://hlinkshowjump?jump=nextslide"/>
            <a:extLst>
              <a:ext uri="{FF2B5EF4-FFF2-40B4-BE49-F238E27FC236}">
                <a16:creationId xmlns:a16="http://schemas.microsoft.com/office/drawing/2014/main" id="{6212818F-53C4-2B46-90AF-DB06ED5C18E3}"/>
              </a:ext>
            </a:extLst>
          </p:cNvPr>
          <p:cNvSpPr/>
          <p:nvPr/>
        </p:nvSpPr>
        <p:spPr>
          <a:xfrm>
            <a:off x="116387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sp>
        <p:nvSpPr>
          <p:cNvPr id="9" name="Right Arrow 8">
            <a:hlinkClick r:id="" action="ppaction://hlinkshowjump?jump=previousslide"/>
            <a:extLst>
              <a:ext uri="{FF2B5EF4-FFF2-40B4-BE49-F238E27FC236}">
                <a16:creationId xmlns:a16="http://schemas.microsoft.com/office/drawing/2014/main" id="{A3D5EEE7-CAD4-A045-A3C2-1821911427F1}"/>
              </a:ext>
            </a:extLst>
          </p:cNvPr>
          <p:cNvSpPr/>
          <p:nvPr/>
        </p:nvSpPr>
        <p:spPr>
          <a:xfrm flipH="1">
            <a:off x="101909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pic>
        <p:nvPicPr>
          <p:cNvPr id="10" name="Picture 9" descr="Home PNG Transparent Images | PNG All">
            <a:hlinkClick r:id="rId2" action="ppaction://hlinksldjump"/>
            <a:extLst>
              <a:ext uri="{FF2B5EF4-FFF2-40B4-BE49-F238E27FC236}">
                <a16:creationId xmlns:a16="http://schemas.microsoft.com/office/drawing/2014/main" id="{47DEC3F5-7141-9C46-98FE-9DEA4AB57FD5}"/>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0891078" y="6382023"/>
            <a:ext cx="441739" cy="441739"/>
          </a:xfrm>
          <a:prstGeom prst="rect">
            <a:avLst/>
          </a:prstGeom>
        </p:spPr>
      </p:pic>
      <p:sp>
        <p:nvSpPr>
          <p:cNvPr id="12" name="TextBox 11">
            <a:extLst>
              <a:ext uri="{FF2B5EF4-FFF2-40B4-BE49-F238E27FC236}">
                <a16:creationId xmlns:a16="http://schemas.microsoft.com/office/drawing/2014/main" id="{35730079-7AE6-2E45-ACF9-562D0049AFE9}"/>
              </a:ext>
            </a:extLst>
          </p:cNvPr>
          <p:cNvSpPr txBox="1"/>
          <p:nvPr/>
        </p:nvSpPr>
        <p:spPr>
          <a:xfrm rot="16200000">
            <a:off x="-661899" y="850816"/>
            <a:ext cx="1577009" cy="338554"/>
          </a:xfrm>
          <a:prstGeom prst="rect">
            <a:avLst/>
          </a:prstGeom>
          <a:noFill/>
        </p:spPr>
        <p:txBody>
          <a:bodyPr wrap="square" rtlCol="0">
            <a:spAutoFit/>
          </a:bodyPr>
          <a:lstStyle/>
          <a:p>
            <a:r>
              <a:rPr lang="en-US" sz="1600" dirty="0"/>
              <a:t>Brannel MFL</a:t>
            </a:r>
          </a:p>
        </p:txBody>
      </p:sp>
      <p:pic>
        <p:nvPicPr>
          <p:cNvPr id="13" name="Picture 12" descr="File:Copyright.svg - Wikimedia Commons">
            <a:extLst>
              <a:ext uri="{FF2B5EF4-FFF2-40B4-BE49-F238E27FC236}">
                <a16:creationId xmlns:a16="http://schemas.microsoft.com/office/drawing/2014/main" id="{1B3DC07F-930E-FB4E-A2A5-51B165B05516}"/>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rot="16200000">
            <a:off x="16879" y="622612"/>
            <a:ext cx="91703" cy="91703"/>
          </a:xfrm>
          <a:prstGeom prst="rect">
            <a:avLst/>
          </a:prstGeom>
        </p:spPr>
      </p:pic>
      <p:sp>
        <p:nvSpPr>
          <p:cNvPr id="15" name="TextBox 14">
            <a:extLst>
              <a:ext uri="{FF2B5EF4-FFF2-40B4-BE49-F238E27FC236}">
                <a16:creationId xmlns:a16="http://schemas.microsoft.com/office/drawing/2014/main" id="{A5B38369-A44B-450F-B8A0-60955AC70487}"/>
              </a:ext>
            </a:extLst>
          </p:cNvPr>
          <p:cNvSpPr txBox="1"/>
          <p:nvPr/>
        </p:nvSpPr>
        <p:spPr>
          <a:xfrm>
            <a:off x="16879" y="0"/>
            <a:ext cx="3226051" cy="400110"/>
          </a:xfrm>
          <a:prstGeom prst="rect">
            <a:avLst/>
          </a:prstGeom>
          <a:noFill/>
        </p:spPr>
        <p:txBody>
          <a:bodyPr wrap="square" rtlCol="0">
            <a:spAutoFit/>
          </a:bodyPr>
          <a:lstStyle/>
          <a:p>
            <a:r>
              <a:rPr lang="en-US" sz="2000" b="1" dirty="0">
                <a:latin typeface="Papyrus" panose="020B0602040200020303" pitchFamily="34" charset="77"/>
              </a:rPr>
              <a:t>GCSE SPANISH</a:t>
            </a:r>
          </a:p>
        </p:txBody>
      </p:sp>
      <p:sp>
        <p:nvSpPr>
          <p:cNvPr id="4" name="Rounded Rectangle 3">
            <a:extLst>
              <a:ext uri="{FF2B5EF4-FFF2-40B4-BE49-F238E27FC236}">
                <a16:creationId xmlns:a16="http://schemas.microsoft.com/office/drawing/2014/main" id="{1C9B385F-5FFC-DE4B-A02A-9BE110E4FAF0}"/>
              </a:ext>
            </a:extLst>
          </p:cNvPr>
          <p:cNvSpPr/>
          <p:nvPr/>
        </p:nvSpPr>
        <p:spPr>
          <a:xfrm>
            <a:off x="8587524" y="400110"/>
            <a:ext cx="3246667" cy="5698325"/>
          </a:xfrm>
          <a:prstGeom prst="roundRect">
            <a:avLst>
              <a:gd name="adj" fmla="val 6201"/>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900" b="1" dirty="0"/>
              <a:t>Examples</a:t>
            </a:r>
            <a:r>
              <a:rPr lang="en-US" sz="1900" dirty="0"/>
              <a:t>:</a:t>
            </a:r>
          </a:p>
          <a:p>
            <a:r>
              <a:rPr lang="en-US" sz="1900" i="1" dirty="0" err="1">
                <a:solidFill>
                  <a:srgbClr val="068B3F"/>
                </a:solidFill>
              </a:rPr>
              <a:t>Frecuentamente</a:t>
            </a:r>
            <a:r>
              <a:rPr lang="en-US" sz="1900" dirty="0"/>
              <a:t> – frequently</a:t>
            </a:r>
          </a:p>
          <a:p>
            <a:r>
              <a:rPr lang="en-US" sz="1900" i="1" dirty="0" err="1">
                <a:solidFill>
                  <a:srgbClr val="068B3F"/>
                </a:solidFill>
              </a:rPr>
              <a:t>Rápidamente</a:t>
            </a:r>
            <a:r>
              <a:rPr lang="en-US" sz="1900" dirty="0"/>
              <a:t> </a:t>
            </a:r>
            <a:r>
              <a:rPr lang="en-US" sz="1900"/>
              <a:t>– quickly</a:t>
            </a:r>
            <a:endParaRPr lang="en-US" sz="1900" dirty="0"/>
          </a:p>
          <a:p>
            <a:r>
              <a:rPr lang="en-US" sz="1900" i="1" dirty="0" err="1">
                <a:solidFill>
                  <a:srgbClr val="068B3F"/>
                </a:solidFill>
              </a:rPr>
              <a:t>Brevemente</a:t>
            </a:r>
            <a:r>
              <a:rPr lang="en-US" sz="1900" dirty="0"/>
              <a:t> – briefly</a:t>
            </a:r>
          </a:p>
          <a:p>
            <a:r>
              <a:rPr lang="en-US" sz="1900" i="1" dirty="0" err="1">
                <a:solidFill>
                  <a:srgbClr val="068B3F"/>
                </a:solidFill>
              </a:rPr>
              <a:t>Especialmente</a:t>
            </a:r>
            <a:r>
              <a:rPr lang="en-US" sz="1900" dirty="0"/>
              <a:t> – especially</a:t>
            </a:r>
          </a:p>
          <a:p>
            <a:r>
              <a:rPr lang="en-US" sz="1900" i="1" dirty="0" err="1">
                <a:solidFill>
                  <a:srgbClr val="068B3F"/>
                </a:solidFill>
              </a:rPr>
              <a:t>Finalmente</a:t>
            </a:r>
            <a:r>
              <a:rPr lang="en-US" sz="1900" dirty="0"/>
              <a:t> – finally</a:t>
            </a:r>
          </a:p>
          <a:p>
            <a:endParaRPr lang="en-US" sz="1900" dirty="0"/>
          </a:p>
          <a:p>
            <a:r>
              <a:rPr lang="en-US" sz="1900" b="1" dirty="0"/>
              <a:t>Irregular Adverbs:</a:t>
            </a:r>
          </a:p>
          <a:p>
            <a:r>
              <a:rPr lang="en-US" sz="1900" dirty="0"/>
              <a:t>Here are some useful irregular adverbs to try and learn:</a:t>
            </a:r>
          </a:p>
          <a:p>
            <a:r>
              <a:rPr lang="en-US" sz="1900" i="1" dirty="0">
                <a:solidFill>
                  <a:srgbClr val="068B3F"/>
                </a:solidFill>
              </a:rPr>
              <a:t>Bien</a:t>
            </a:r>
            <a:r>
              <a:rPr lang="en-US" sz="1900" dirty="0"/>
              <a:t> – well</a:t>
            </a:r>
          </a:p>
          <a:p>
            <a:r>
              <a:rPr lang="en-US" sz="1900" i="1" dirty="0" err="1">
                <a:solidFill>
                  <a:srgbClr val="068B3F"/>
                </a:solidFill>
              </a:rPr>
              <a:t>Demasiado</a:t>
            </a:r>
            <a:r>
              <a:rPr lang="en-US" sz="1900" dirty="0"/>
              <a:t> – too much</a:t>
            </a:r>
          </a:p>
          <a:p>
            <a:r>
              <a:rPr lang="en-US" sz="1900" i="1" dirty="0" err="1">
                <a:solidFill>
                  <a:srgbClr val="068B3F"/>
                </a:solidFill>
              </a:rPr>
              <a:t>Deprisa</a:t>
            </a:r>
            <a:r>
              <a:rPr lang="en-US" sz="1900" dirty="0"/>
              <a:t> – fast</a:t>
            </a:r>
          </a:p>
          <a:p>
            <a:r>
              <a:rPr lang="en-US" sz="1900" i="1" dirty="0" err="1">
                <a:solidFill>
                  <a:srgbClr val="068B3F"/>
                </a:solidFill>
              </a:rPr>
              <a:t>Despacio</a:t>
            </a:r>
            <a:r>
              <a:rPr lang="en-US" sz="1900" dirty="0"/>
              <a:t> – slowly</a:t>
            </a:r>
          </a:p>
          <a:p>
            <a:r>
              <a:rPr lang="en-US" sz="1900" i="1" dirty="0" err="1">
                <a:solidFill>
                  <a:srgbClr val="068B3F"/>
                </a:solidFill>
              </a:rPr>
              <a:t>Mucho</a:t>
            </a:r>
            <a:r>
              <a:rPr lang="en-US" sz="1900" dirty="0"/>
              <a:t> – a lot</a:t>
            </a:r>
          </a:p>
          <a:p>
            <a:r>
              <a:rPr lang="en-US" sz="1900" i="1" dirty="0" err="1">
                <a:solidFill>
                  <a:srgbClr val="068B3F"/>
                </a:solidFill>
              </a:rPr>
              <a:t>Poco</a:t>
            </a:r>
            <a:r>
              <a:rPr lang="en-US" sz="1900" dirty="0"/>
              <a:t> – a little</a:t>
            </a:r>
          </a:p>
          <a:p>
            <a:r>
              <a:rPr lang="en-US" sz="1900" i="1" dirty="0" err="1">
                <a:solidFill>
                  <a:srgbClr val="068B3F"/>
                </a:solidFill>
              </a:rPr>
              <a:t>Ya</a:t>
            </a:r>
            <a:r>
              <a:rPr lang="en-US" sz="1900" dirty="0"/>
              <a:t> – already</a:t>
            </a:r>
          </a:p>
        </p:txBody>
      </p:sp>
    </p:spTree>
    <p:extLst>
      <p:ext uri="{BB962C8B-B14F-4D97-AF65-F5344CB8AC3E}">
        <p14:creationId xmlns:p14="http://schemas.microsoft.com/office/powerpoint/2010/main" val="1739660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Shape 3">
            <a:extLst>
              <a:ext uri="{FF2B5EF4-FFF2-40B4-BE49-F238E27FC236}">
                <a16:creationId xmlns:a16="http://schemas.microsoft.com/office/drawing/2014/main" id="{429AF480-5075-5E45-8BC3-22563413E5F5}"/>
              </a:ext>
            </a:extLst>
          </p:cNvPr>
          <p:cNvSpPr/>
          <p:nvPr/>
        </p:nvSpPr>
        <p:spPr>
          <a:xfrm rot="10800000" flipH="1">
            <a:off x="-19166" y="-30190"/>
            <a:ext cx="3580092" cy="2016677"/>
          </a:xfrm>
          <a:custGeom>
            <a:avLst/>
            <a:gdLst>
              <a:gd name="connsiteX0" fmla="*/ 0 w 3180522"/>
              <a:gd name="connsiteY0" fmla="*/ 0 h 1886048"/>
              <a:gd name="connsiteX1" fmla="*/ 262915 w 3180522"/>
              <a:gd name="connsiteY1" fmla="*/ 0 h 1886048"/>
              <a:gd name="connsiteX2" fmla="*/ 262915 w 3180522"/>
              <a:gd name="connsiteY2" fmla="*/ 1439206 h 1886048"/>
              <a:gd name="connsiteX3" fmla="*/ 3180522 w 3180522"/>
              <a:gd name="connsiteY3" fmla="*/ 1439206 h 1886048"/>
              <a:gd name="connsiteX4" fmla="*/ 3180522 w 3180522"/>
              <a:gd name="connsiteY4" fmla="*/ 1886048 h 1886048"/>
              <a:gd name="connsiteX5" fmla="*/ 0 w 3180522"/>
              <a:gd name="connsiteY5" fmla="*/ 1886048 h 1886048"/>
              <a:gd name="connsiteX6" fmla="*/ 0 w 318052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3180522 w 3580092"/>
              <a:gd name="connsiteY3" fmla="*/ 1439206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2016677"/>
              <a:gd name="connsiteX1" fmla="*/ 262915 w 3580092"/>
              <a:gd name="connsiteY1" fmla="*/ 130629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80092" h="2016677">
                <a:moveTo>
                  <a:pt x="0" y="0"/>
                </a:moveTo>
                <a:cubicBezTo>
                  <a:pt x="87638" y="64034"/>
                  <a:pt x="175277" y="35858"/>
                  <a:pt x="262915" y="192101"/>
                </a:cubicBezTo>
                <a:lnTo>
                  <a:pt x="262915" y="1569835"/>
                </a:lnTo>
                <a:lnTo>
                  <a:pt x="2796320" y="1585203"/>
                </a:lnTo>
                <a:cubicBezTo>
                  <a:pt x="3288098" y="1741834"/>
                  <a:pt x="3318835" y="1867730"/>
                  <a:pt x="3580092" y="2008993"/>
                </a:cubicBezTo>
                <a:lnTo>
                  <a:pt x="0" y="2016677"/>
                </a:lnTo>
                <a:lnTo>
                  <a:pt x="0" y="0"/>
                </a:lnTo>
                <a:close/>
              </a:path>
            </a:pathLst>
          </a:cu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79D8C-FFA5-294F-9397-5945C5D905EA}"/>
              </a:ext>
            </a:extLst>
          </p:cNvPr>
          <p:cNvSpPr>
            <a:spLocks noGrp="1"/>
          </p:cNvSpPr>
          <p:nvPr>
            <p:ph type="title"/>
          </p:nvPr>
        </p:nvSpPr>
        <p:spPr>
          <a:xfrm>
            <a:off x="828742" y="579375"/>
            <a:ext cx="9720072" cy="1499616"/>
          </a:xfrm>
        </p:spPr>
        <p:txBody>
          <a:bodyPr>
            <a:normAutofit/>
          </a:bodyPr>
          <a:lstStyle/>
          <a:p>
            <a:r>
              <a:rPr lang="en-GB" sz="4400" b="1" i="1" dirty="0">
                <a:latin typeface="Papyrus" panose="020B0602040200020303" pitchFamily="34" charset="77"/>
              </a:rPr>
              <a:t>Conjunctions</a:t>
            </a:r>
            <a:endParaRPr lang="en-US" sz="4400" b="1" i="1" dirty="0">
              <a:latin typeface="Papyrus" panose="020B0602040200020303" pitchFamily="34" charset="77"/>
            </a:endParaRPr>
          </a:p>
        </p:txBody>
      </p:sp>
      <p:sp>
        <p:nvSpPr>
          <p:cNvPr id="3" name="Content Placeholder 2">
            <a:extLst>
              <a:ext uri="{FF2B5EF4-FFF2-40B4-BE49-F238E27FC236}">
                <a16:creationId xmlns:a16="http://schemas.microsoft.com/office/drawing/2014/main" id="{34EEE79F-9C94-634D-AF20-622B821EE26B}"/>
              </a:ext>
            </a:extLst>
          </p:cNvPr>
          <p:cNvSpPr>
            <a:spLocks noGrp="1"/>
          </p:cNvSpPr>
          <p:nvPr>
            <p:ph idx="1"/>
          </p:nvPr>
        </p:nvSpPr>
        <p:spPr>
          <a:xfrm>
            <a:off x="268755" y="2042986"/>
            <a:ext cx="11565436" cy="4708157"/>
          </a:xfrm>
        </p:spPr>
        <p:txBody>
          <a:bodyPr>
            <a:normAutofit/>
          </a:bodyPr>
          <a:lstStyle/>
          <a:p>
            <a:r>
              <a:rPr lang="en-GB" sz="2400" dirty="0"/>
              <a:t>Conjunction</a:t>
            </a:r>
            <a:r>
              <a:rPr lang="en-US" sz="2400" dirty="0"/>
              <a:t>s are words that link phrases and sentences together. </a:t>
            </a:r>
          </a:p>
          <a:p>
            <a:r>
              <a:rPr lang="en-US" sz="2400" dirty="0"/>
              <a:t>E.g. </a:t>
            </a:r>
            <a:r>
              <a:rPr lang="en-US" sz="2400" dirty="0" err="1"/>
              <a:t>hago</a:t>
            </a:r>
            <a:r>
              <a:rPr lang="en-US" sz="2400" dirty="0"/>
              <a:t> </a:t>
            </a:r>
            <a:r>
              <a:rPr lang="en-US" sz="2400" dirty="0" err="1"/>
              <a:t>atletismo</a:t>
            </a:r>
            <a:r>
              <a:rPr lang="en-US" sz="2400" dirty="0"/>
              <a:t> </a:t>
            </a:r>
            <a:r>
              <a:rPr lang="en-US" sz="2400" dirty="0" err="1">
                <a:solidFill>
                  <a:srgbClr val="068B3F"/>
                </a:solidFill>
              </a:rPr>
              <a:t>pero</a:t>
            </a:r>
            <a:r>
              <a:rPr lang="en-US" sz="2400" dirty="0"/>
              <a:t> no me </a:t>
            </a:r>
            <a:r>
              <a:rPr lang="en-US" sz="2400" dirty="0" err="1"/>
              <a:t>gusta</a:t>
            </a:r>
            <a:r>
              <a:rPr lang="en-US" sz="2400" dirty="0"/>
              <a:t> </a:t>
            </a:r>
            <a:r>
              <a:rPr lang="en-US" sz="2400" dirty="0" err="1"/>
              <a:t>mucho</a:t>
            </a:r>
            <a:r>
              <a:rPr lang="en-US" sz="2400" dirty="0"/>
              <a:t> – I do athletics but I don’t like it much.</a:t>
            </a:r>
          </a:p>
          <a:p>
            <a:r>
              <a:rPr lang="en-US" sz="2400" dirty="0"/>
              <a:t>Here is a list of some simple </a:t>
            </a:r>
            <a:r>
              <a:rPr lang="en-GB" sz="2400" dirty="0"/>
              <a:t>conjunctions </a:t>
            </a:r>
            <a:r>
              <a:rPr lang="en-US" sz="2400" dirty="0"/>
              <a:t>that you should try to use </a:t>
            </a:r>
            <a:r>
              <a:rPr lang="en-US" sz="2400" dirty="0" err="1"/>
              <a:t>throuout</a:t>
            </a:r>
            <a:r>
              <a:rPr lang="en-US" sz="2400" dirty="0"/>
              <a:t> your work:</a:t>
            </a:r>
          </a:p>
          <a:p>
            <a:pPr>
              <a:spcBef>
                <a:spcPts val="600"/>
              </a:spcBef>
            </a:pPr>
            <a:r>
              <a:rPr lang="en-US" dirty="0" err="1">
                <a:solidFill>
                  <a:srgbClr val="068B3F"/>
                </a:solidFill>
              </a:rPr>
              <a:t>Además</a:t>
            </a:r>
            <a:r>
              <a:rPr lang="en-US" dirty="0"/>
              <a:t> – as well/besides                       </a:t>
            </a:r>
            <a:r>
              <a:rPr lang="en-US" dirty="0">
                <a:solidFill>
                  <a:srgbClr val="068B3F"/>
                </a:solidFill>
              </a:rPr>
              <a:t>Por </a:t>
            </a:r>
            <a:r>
              <a:rPr lang="en-US" dirty="0" err="1">
                <a:solidFill>
                  <a:srgbClr val="068B3F"/>
                </a:solidFill>
              </a:rPr>
              <a:t>desgracia</a:t>
            </a:r>
            <a:r>
              <a:rPr lang="en-US" dirty="0">
                <a:solidFill>
                  <a:srgbClr val="068B3F"/>
                </a:solidFill>
              </a:rPr>
              <a:t> </a:t>
            </a:r>
            <a:r>
              <a:rPr lang="en-US" dirty="0"/>
              <a:t>- unfortunately</a:t>
            </a:r>
          </a:p>
          <a:p>
            <a:pPr>
              <a:spcBef>
                <a:spcPts val="600"/>
              </a:spcBef>
            </a:pPr>
            <a:r>
              <a:rPr lang="en-US" dirty="0">
                <a:solidFill>
                  <a:srgbClr val="068B3F"/>
                </a:solidFill>
              </a:rPr>
              <a:t>Antes</a:t>
            </a:r>
            <a:r>
              <a:rPr lang="en-US" dirty="0"/>
              <a:t> – before                                       </a:t>
            </a:r>
            <a:r>
              <a:rPr lang="en-US" dirty="0">
                <a:solidFill>
                  <a:srgbClr val="068B3F"/>
                </a:solidFill>
              </a:rPr>
              <a:t>Por </a:t>
            </a:r>
            <a:r>
              <a:rPr lang="en-US" dirty="0" err="1">
                <a:solidFill>
                  <a:srgbClr val="068B3F"/>
                </a:solidFill>
              </a:rPr>
              <a:t>eso</a:t>
            </a:r>
            <a:r>
              <a:rPr lang="en-US" dirty="0">
                <a:solidFill>
                  <a:srgbClr val="068B3F"/>
                </a:solidFill>
              </a:rPr>
              <a:t> </a:t>
            </a:r>
            <a:r>
              <a:rPr lang="en-US" dirty="0"/>
              <a:t>- </a:t>
            </a:r>
            <a:r>
              <a:rPr lang="en-US" dirty="0" err="1"/>
              <a:t>therfore</a:t>
            </a:r>
            <a:endParaRPr lang="en-US" dirty="0"/>
          </a:p>
          <a:p>
            <a:pPr>
              <a:spcBef>
                <a:spcPts val="600"/>
              </a:spcBef>
            </a:pPr>
            <a:r>
              <a:rPr lang="en-US" dirty="0" err="1">
                <a:solidFill>
                  <a:srgbClr val="068B3F"/>
                </a:solidFill>
              </a:rPr>
              <a:t>Así</a:t>
            </a:r>
            <a:r>
              <a:rPr lang="en-US" dirty="0">
                <a:solidFill>
                  <a:srgbClr val="068B3F"/>
                </a:solidFill>
              </a:rPr>
              <a:t> que </a:t>
            </a:r>
            <a:r>
              <a:rPr lang="en-US" dirty="0"/>
              <a:t>– so/therefore                            </a:t>
            </a:r>
            <a:r>
              <a:rPr lang="en-US" dirty="0">
                <a:solidFill>
                  <a:srgbClr val="068B3F"/>
                </a:solidFill>
              </a:rPr>
              <a:t>Por </a:t>
            </a:r>
            <a:r>
              <a:rPr lang="en-US" dirty="0" err="1">
                <a:solidFill>
                  <a:srgbClr val="068B3F"/>
                </a:solidFill>
              </a:rPr>
              <a:t>una</a:t>
            </a:r>
            <a:r>
              <a:rPr lang="en-US" dirty="0">
                <a:solidFill>
                  <a:srgbClr val="068B3F"/>
                </a:solidFill>
              </a:rPr>
              <a:t> </a:t>
            </a:r>
            <a:r>
              <a:rPr lang="en-US" dirty="0" err="1">
                <a:solidFill>
                  <a:srgbClr val="068B3F"/>
                </a:solidFill>
              </a:rPr>
              <a:t>parte</a:t>
            </a:r>
            <a:r>
              <a:rPr lang="en-US" dirty="0">
                <a:solidFill>
                  <a:srgbClr val="068B3F"/>
                </a:solidFill>
              </a:rPr>
              <a:t> </a:t>
            </a:r>
            <a:r>
              <a:rPr lang="en-US" dirty="0"/>
              <a:t>– on the one hand</a:t>
            </a:r>
          </a:p>
          <a:p>
            <a:pPr>
              <a:spcBef>
                <a:spcPts val="600"/>
              </a:spcBef>
            </a:pPr>
            <a:r>
              <a:rPr lang="en-US" dirty="0" err="1">
                <a:solidFill>
                  <a:srgbClr val="068B3F"/>
                </a:solidFill>
              </a:rPr>
              <a:t>Entonces</a:t>
            </a:r>
            <a:r>
              <a:rPr lang="en-US" dirty="0"/>
              <a:t> – then                                       </a:t>
            </a:r>
            <a:r>
              <a:rPr lang="en-US" dirty="0">
                <a:solidFill>
                  <a:srgbClr val="068B3F"/>
                </a:solidFill>
              </a:rPr>
              <a:t>Por </a:t>
            </a:r>
            <a:r>
              <a:rPr lang="en-US" dirty="0" err="1">
                <a:solidFill>
                  <a:srgbClr val="068B3F"/>
                </a:solidFill>
              </a:rPr>
              <a:t>otro</a:t>
            </a:r>
            <a:r>
              <a:rPr lang="en-US" dirty="0">
                <a:solidFill>
                  <a:srgbClr val="068B3F"/>
                </a:solidFill>
              </a:rPr>
              <a:t> </a:t>
            </a:r>
            <a:r>
              <a:rPr lang="en-US" dirty="0" err="1">
                <a:solidFill>
                  <a:srgbClr val="068B3F"/>
                </a:solidFill>
              </a:rPr>
              <a:t>pa</a:t>
            </a:r>
            <a:r>
              <a:rPr lang="en-US" dirty="0" err="1"/>
              <a:t>rte</a:t>
            </a:r>
            <a:r>
              <a:rPr lang="en-US" dirty="0"/>
              <a:t> – on the other hand</a:t>
            </a:r>
          </a:p>
          <a:p>
            <a:pPr>
              <a:spcBef>
                <a:spcPts val="600"/>
              </a:spcBef>
            </a:pPr>
            <a:r>
              <a:rPr lang="en-US" dirty="0" err="1">
                <a:solidFill>
                  <a:srgbClr val="068B3F"/>
                </a:solidFill>
              </a:rPr>
              <a:t>Mientras</a:t>
            </a:r>
            <a:r>
              <a:rPr lang="en-US" dirty="0"/>
              <a:t> – while                                     </a:t>
            </a:r>
            <a:r>
              <a:rPr lang="en-US" dirty="0" err="1">
                <a:solidFill>
                  <a:srgbClr val="068B3F"/>
                </a:solidFill>
              </a:rPr>
              <a:t>Porque</a:t>
            </a:r>
            <a:r>
              <a:rPr lang="en-US" dirty="0"/>
              <a:t> - because</a:t>
            </a:r>
          </a:p>
          <a:p>
            <a:pPr>
              <a:spcBef>
                <a:spcPts val="600"/>
              </a:spcBef>
            </a:pPr>
            <a:r>
              <a:rPr lang="en-US" dirty="0">
                <a:solidFill>
                  <a:srgbClr val="068B3F"/>
                </a:solidFill>
              </a:rPr>
              <a:t>o</a:t>
            </a:r>
            <a:r>
              <a:rPr lang="en-US" dirty="0"/>
              <a:t> – or                                                    </a:t>
            </a:r>
            <a:r>
              <a:rPr lang="en-US" dirty="0" err="1">
                <a:solidFill>
                  <a:srgbClr val="068B3F"/>
                </a:solidFill>
              </a:rPr>
              <a:t>Pues</a:t>
            </a:r>
            <a:r>
              <a:rPr lang="en-US" dirty="0"/>
              <a:t> - then</a:t>
            </a:r>
          </a:p>
          <a:p>
            <a:pPr>
              <a:spcBef>
                <a:spcPts val="600"/>
              </a:spcBef>
            </a:pPr>
            <a:r>
              <a:rPr lang="en-US" dirty="0">
                <a:solidFill>
                  <a:srgbClr val="068B3F"/>
                </a:solidFill>
              </a:rPr>
              <a:t>Pero</a:t>
            </a:r>
            <a:r>
              <a:rPr lang="en-US" dirty="0"/>
              <a:t> – but                                             </a:t>
            </a:r>
            <a:r>
              <a:rPr lang="en-US" dirty="0">
                <a:solidFill>
                  <a:srgbClr val="068B3F"/>
                </a:solidFill>
              </a:rPr>
              <a:t>Sin embargo </a:t>
            </a:r>
            <a:r>
              <a:rPr lang="en-US" dirty="0"/>
              <a:t>– however</a:t>
            </a:r>
          </a:p>
          <a:p>
            <a:pPr>
              <a:spcBef>
                <a:spcPts val="600"/>
              </a:spcBef>
            </a:pPr>
            <a:r>
              <a:rPr lang="en-US" dirty="0">
                <a:solidFill>
                  <a:srgbClr val="068B3F"/>
                </a:solidFill>
              </a:rPr>
              <a:t>Si</a:t>
            </a:r>
            <a:r>
              <a:rPr lang="en-US" dirty="0"/>
              <a:t> – if                                                   </a:t>
            </a:r>
            <a:r>
              <a:rPr lang="en-US" dirty="0" err="1">
                <a:solidFill>
                  <a:srgbClr val="068B3F"/>
                </a:solidFill>
              </a:rPr>
              <a:t>También</a:t>
            </a:r>
            <a:r>
              <a:rPr lang="en-US" dirty="0"/>
              <a:t> – also</a:t>
            </a:r>
          </a:p>
        </p:txBody>
      </p:sp>
      <p:sp>
        <p:nvSpPr>
          <p:cNvPr id="5" name="Snip Single Corner Rectangle 4">
            <a:hlinkClick r:id="" action="ppaction://hlinkshowjump?jump=nextslide"/>
            <a:extLst>
              <a:ext uri="{FF2B5EF4-FFF2-40B4-BE49-F238E27FC236}">
                <a16:creationId xmlns:a16="http://schemas.microsoft.com/office/drawing/2014/main" id="{2A9C8C71-3ADA-4040-B94A-A07470D1BEB3}"/>
              </a:ext>
            </a:extLst>
          </p:cNvPr>
          <p:cNvSpPr/>
          <p:nvPr/>
        </p:nvSpPr>
        <p:spPr>
          <a:xfrm>
            <a:off x="11516139" y="6347790"/>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ectangle 5">
            <a:hlinkClick r:id="rId2" action="ppaction://hlinksldjump"/>
            <a:extLst>
              <a:ext uri="{FF2B5EF4-FFF2-40B4-BE49-F238E27FC236}">
                <a16:creationId xmlns:a16="http://schemas.microsoft.com/office/drawing/2014/main" id="{0D7003AF-4A4C-6843-B097-9BBEAD3169BE}"/>
              </a:ext>
            </a:extLst>
          </p:cNvPr>
          <p:cNvSpPr/>
          <p:nvPr/>
        </p:nvSpPr>
        <p:spPr>
          <a:xfrm>
            <a:off x="10793896" y="6347791"/>
            <a:ext cx="636104" cy="510210"/>
          </a:xfrm>
          <a:prstGeom prst="rect">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Snip Single Corner Rectangle 6">
            <a:hlinkClick r:id="" action="ppaction://hlinkshowjump?jump=previousslide"/>
            <a:extLst>
              <a:ext uri="{FF2B5EF4-FFF2-40B4-BE49-F238E27FC236}">
                <a16:creationId xmlns:a16="http://schemas.microsoft.com/office/drawing/2014/main" id="{92B9F600-49B2-5444-8462-581449B08E8A}"/>
              </a:ext>
            </a:extLst>
          </p:cNvPr>
          <p:cNvSpPr/>
          <p:nvPr/>
        </p:nvSpPr>
        <p:spPr>
          <a:xfrm flipH="1">
            <a:off x="10071652" y="6347789"/>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ight Arrow 7">
            <a:hlinkClick r:id="" action="ppaction://hlinkshowjump?jump=nextslide"/>
            <a:extLst>
              <a:ext uri="{FF2B5EF4-FFF2-40B4-BE49-F238E27FC236}">
                <a16:creationId xmlns:a16="http://schemas.microsoft.com/office/drawing/2014/main" id="{3CC93275-A65E-814C-93EF-8A644F391F63}"/>
              </a:ext>
            </a:extLst>
          </p:cNvPr>
          <p:cNvSpPr/>
          <p:nvPr/>
        </p:nvSpPr>
        <p:spPr>
          <a:xfrm>
            <a:off x="116387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sp>
        <p:nvSpPr>
          <p:cNvPr id="9" name="Right Arrow 8">
            <a:hlinkClick r:id="" action="ppaction://hlinkshowjump?jump=previousslide"/>
            <a:extLst>
              <a:ext uri="{FF2B5EF4-FFF2-40B4-BE49-F238E27FC236}">
                <a16:creationId xmlns:a16="http://schemas.microsoft.com/office/drawing/2014/main" id="{B21EFF6B-54E8-9E41-86AC-A2B7B4B28578}"/>
              </a:ext>
            </a:extLst>
          </p:cNvPr>
          <p:cNvSpPr/>
          <p:nvPr/>
        </p:nvSpPr>
        <p:spPr>
          <a:xfrm flipH="1">
            <a:off x="101909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pic>
        <p:nvPicPr>
          <p:cNvPr id="10" name="Picture 9" descr="Home PNG Transparent Images | PNG All">
            <a:hlinkClick r:id="rId2" action="ppaction://hlinksldjump"/>
            <a:extLst>
              <a:ext uri="{FF2B5EF4-FFF2-40B4-BE49-F238E27FC236}">
                <a16:creationId xmlns:a16="http://schemas.microsoft.com/office/drawing/2014/main" id="{A1789C25-E6E3-F74F-9482-D5AE2EB1AE64}"/>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0891078" y="6382023"/>
            <a:ext cx="441739" cy="441739"/>
          </a:xfrm>
          <a:prstGeom prst="rect">
            <a:avLst/>
          </a:prstGeom>
        </p:spPr>
      </p:pic>
      <p:sp>
        <p:nvSpPr>
          <p:cNvPr id="12" name="TextBox 11">
            <a:extLst>
              <a:ext uri="{FF2B5EF4-FFF2-40B4-BE49-F238E27FC236}">
                <a16:creationId xmlns:a16="http://schemas.microsoft.com/office/drawing/2014/main" id="{0197F715-B07F-9A44-8DA2-C57A1007840C}"/>
              </a:ext>
            </a:extLst>
          </p:cNvPr>
          <p:cNvSpPr txBox="1"/>
          <p:nvPr/>
        </p:nvSpPr>
        <p:spPr>
          <a:xfrm rot="16200000">
            <a:off x="-661899" y="850816"/>
            <a:ext cx="1577009" cy="338554"/>
          </a:xfrm>
          <a:prstGeom prst="rect">
            <a:avLst/>
          </a:prstGeom>
          <a:noFill/>
        </p:spPr>
        <p:txBody>
          <a:bodyPr wrap="square" rtlCol="0">
            <a:spAutoFit/>
          </a:bodyPr>
          <a:lstStyle/>
          <a:p>
            <a:r>
              <a:rPr lang="en-US" sz="1600" dirty="0"/>
              <a:t>Brannel MFL</a:t>
            </a:r>
          </a:p>
        </p:txBody>
      </p:sp>
      <p:pic>
        <p:nvPicPr>
          <p:cNvPr id="13" name="Picture 12" descr="File:Copyright.svg - Wikimedia Commons">
            <a:extLst>
              <a:ext uri="{FF2B5EF4-FFF2-40B4-BE49-F238E27FC236}">
                <a16:creationId xmlns:a16="http://schemas.microsoft.com/office/drawing/2014/main" id="{04C6B777-DA27-214B-8027-28F1098B6B8A}"/>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rot="16200000">
            <a:off x="16879" y="622612"/>
            <a:ext cx="91703" cy="91703"/>
          </a:xfrm>
          <a:prstGeom prst="rect">
            <a:avLst/>
          </a:prstGeom>
        </p:spPr>
      </p:pic>
      <p:sp>
        <p:nvSpPr>
          <p:cNvPr id="15" name="TextBox 14">
            <a:extLst>
              <a:ext uri="{FF2B5EF4-FFF2-40B4-BE49-F238E27FC236}">
                <a16:creationId xmlns:a16="http://schemas.microsoft.com/office/drawing/2014/main" id="{FD44FECF-DA34-438C-B313-D0B5A478870C}"/>
              </a:ext>
            </a:extLst>
          </p:cNvPr>
          <p:cNvSpPr txBox="1"/>
          <p:nvPr/>
        </p:nvSpPr>
        <p:spPr>
          <a:xfrm>
            <a:off x="16879" y="0"/>
            <a:ext cx="3226051" cy="400110"/>
          </a:xfrm>
          <a:prstGeom prst="rect">
            <a:avLst/>
          </a:prstGeom>
          <a:noFill/>
        </p:spPr>
        <p:txBody>
          <a:bodyPr wrap="square" rtlCol="0">
            <a:spAutoFit/>
          </a:bodyPr>
          <a:lstStyle/>
          <a:p>
            <a:r>
              <a:rPr lang="en-US" sz="2000" b="1" dirty="0">
                <a:latin typeface="Papyrus" panose="020B0602040200020303" pitchFamily="34" charset="77"/>
              </a:rPr>
              <a:t>GCSE SPANISH</a:t>
            </a:r>
          </a:p>
        </p:txBody>
      </p:sp>
      <p:sp>
        <p:nvSpPr>
          <p:cNvPr id="4" name="TextBox 3">
            <a:extLst>
              <a:ext uri="{FF2B5EF4-FFF2-40B4-BE49-F238E27FC236}">
                <a16:creationId xmlns:a16="http://schemas.microsoft.com/office/drawing/2014/main" id="{611F9E33-8D54-CC40-98B4-49BAE40C88BA}"/>
              </a:ext>
            </a:extLst>
          </p:cNvPr>
          <p:cNvSpPr txBox="1"/>
          <p:nvPr/>
        </p:nvSpPr>
        <p:spPr>
          <a:xfrm>
            <a:off x="7816630" y="200055"/>
            <a:ext cx="4106615" cy="1569660"/>
          </a:xfrm>
          <a:prstGeom prst="rect">
            <a:avLst/>
          </a:prstGeom>
          <a:solidFill>
            <a:schemeClr val="accent6">
              <a:lumMod val="60000"/>
              <a:lumOff val="40000"/>
            </a:schemeClr>
          </a:solidFill>
        </p:spPr>
        <p:txBody>
          <a:bodyPr wrap="square" rtlCol="0">
            <a:spAutoFit/>
          </a:bodyPr>
          <a:lstStyle/>
          <a:p>
            <a:pPr algn="ctr"/>
            <a:r>
              <a:rPr lang="en-US" sz="2400" b="1" i="1" dirty="0">
                <a:solidFill>
                  <a:schemeClr val="bg1">
                    <a:lumMod val="75000"/>
                  </a:schemeClr>
                </a:solidFill>
              </a:rPr>
              <a:t>Using </a:t>
            </a:r>
            <a:r>
              <a:rPr lang="en-GB" sz="2400" b="1" i="1" dirty="0">
                <a:solidFill>
                  <a:schemeClr val="bg1">
                    <a:lumMod val="75000"/>
                  </a:schemeClr>
                </a:solidFill>
              </a:rPr>
              <a:t>conjunctions </a:t>
            </a:r>
            <a:r>
              <a:rPr lang="en-US" sz="2400" b="1" i="1" dirty="0">
                <a:solidFill>
                  <a:schemeClr val="bg1">
                    <a:lumMod val="75000"/>
                  </a:schemeClr>
                </a:solidFill>
              </a:rPr>
              <a:t>is an essential part of your language skills and you will need to be confident on using a wide range!</a:t>
            </a:r>
          </a:p>
        </p:txBody>
      </p:sp>
    </p:spTree>
    <p:extLst>
      <p:ext uri="{BB962C8B-B14F-4D97-AF65-F5344CB8AC3E}">
        <p14:creationId xmlns:p14="http://schemas.microsoft.com/office/powerpoint/2010/main" val="3931581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Shape 3">
            <a:extLst>
              <a:ext uri="{FF2B5EF4-FFF2-40B4-BE49-F238E27FC236}">
                <a16:creationId xmlns:a16="http://schemas.microsoft.com/office/drawing/2014/main" id="{429AF480-5075-5E45-8BC3-22563413E5F5}"/>
              </a:ext>
            </a:extLst>
          </p:cNvPr>
          <p:cNvSpPr/>
          <p:nvPr/>
        </p:nvSpPr>
        <p:spPr>
          <a:xfrm rot="10800000" flipH="1">
            <a:off x="-19166" y="-30190"/>
            <a:ext cx="3580092" cy="2016677"/>
          </a:xfrm>
          <a:custGeom>
            <a:avLst/>
            <a:gdLst>
              <a:gd name="connsiteX0" fmla="*/ 0 w 3180522"/>
              <a:gd name="connsiteY0" fmla="*/ 0 h 1886048"/>
              <a:gd name="connsiteX1" fmla="*/ 262915 w 3180522"/>
              <a:gd name="connsiteY1" fmla="*/ 0 h 1886048"/>
              <a:gd name="connsiteX2" fmla="*/ 262915 w 3180522"/>
              <a:gd name="connsiteY2" fmla="*/ 1439206 h 1886048"/>
              <a:gd name="connsiteX3" fmla="*/ 3180522 w 3180522"/>
              <a:gd name="connsiteY3" fmla="*/ 1439206 h 1886048"/>
              <a:gd name="connsiteX4" fmla="*/ 3180522 w 3180522"/>
              <a:gd name="connsiteY4" fmla="*/ 1886048 h 1886048"/>
              <a:gd name="connsiteX5" fmla="*/ 0 w 3180522"/>
              <a:gd name="connsiteY5" fmla="*/ 1886048 h 1886048"/>
              <a:gd name="connsiteX6" fmla="*/ 0 w 318052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3180522 w 3580092"/>
              <a:gd name="connsiteY3" fmla="*/ 1439206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2016677"/>
              <a:gd name="connsiteX1" fmla="*/ 262915 w 3580092"/>
              <a:gd name="connsiteY1" fmla="*/ 130629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80092" h="2016677">
                <a:moveTo>
                  <a:pt x="0" y="0"/>
                </a:moveTo>
                <a:cubicBezTo>
                  <a:pt x="87638" y="64034"/>
                  <a:pt x="175277" y="35858"/>
                  <a:pt x="262915" y="192101"/>
                </a:cubicBezTo>
                <a:lnTo>
                  <a:pt x="262915" y="1569835"/>
                </a:lnTo>
                <a:lnTo>
                  <a:pt x="2796320" y="1585203"/>
                </a:lnTo>
                <a:cubicBezTo>
                  <a:pt x="3288098" y="1741834"/>
                  <a:pt x="3318835" y="1867730"/>
                  <a:pt x="3580092" y="2008993"/>
                </a:cubicBezTo>
                <a:lnTo>
                  <a:pt x="0" y="2016677"/>
                </a:lnTo>
                <a:lnTo>
                  <a:pt x="0" y="0"/>
                </a:lnTo>
                <a:close/>
              </a:path>
            </a:pathLst>
          </a:cu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79D8C-FFA5-294F-9397-5945C5D905EA}"/>
              </a:ext>
            </a:extLst>
          </p:cNvPr>
          <p:cNvSpPr>
            <a:spLocks noGrp="1"/>
          </p:cNvSpPr>
          <p:nvPr>
            <p:ph type="title"/>
          </p:nvPr>
        </p:nvSpPr>
        <p:spPr/>
        <p:txBody>
          <a:bodyPr>
            <a:normAutofit/>
          </a:bodyPr>
          <a:lstStyle/>
          <a:p>
            <a:r>
              <a:rPr lang="en-US" sz="3600" b="1" i="1" dirty="0">
                <a:latin typeface="Papyrus" panose="020B0602040200020303" pitchFamily="34" charset="77"/>
              </a:rPr>
              <a:t>Questions</a:t>
            </a:r>
            <a:endParaRPr lang="en-US" sz="4000" b="1" i="1" dirty="0">
              <a:latin typeface="Papyrus" panose="020B0602040200020303" pitchFamily="34" charset="77"/>
            </a:endParaRPr>
          </a:p>
        </p:txBody>
      </p:sp>
      <p:sp>
        <p:nvSpPr>
          <p:cNvPr id="3" name="Content Placeholder 2">
            <a:extLst>
              <a:ext uri="{FF2B5EF4-FFF2-40B4-BE49-F238E27FC236}">
                <a16:creationId xmlns:a16="http://schemas.microsoft.com/office/drawing/2014/main" id="{34EEE79F-9C94-634D-AF20-622B821EE26B}"/>
              </a:ext>
            </a:extLst>
          </p:cNvPr>
          <p:cNvSpPr>
            <a:spLocks noGrp="1"/>
          </p:cNvSpPr>
          <p:nvPr>
            <p:ph idx="1"/>
          </p:nvPr>
        </p:nvSpPr>
        <p:spPr>
          <a:xfrm>
            <a:off x="382022" y="1553492"/>
            <a:ext cx="11567812" cy="5049400"/>
          </a:xfrm>
        </p:spPr>
        <p:txBody>
          <a:bodyPr numCol="2">
            <a:normAutofit lnSpcReduction="10000"/>
          </a:bodyPr>
          <a:lstStyle/>
          <a:p>
            <a:endParaRPr lang="en-US" dirty="0"/>
          </a:p>
          <a:p>
            <a:r>
              <a:rPr lang="en-US" dirty="0"/>
              <a:t>Being able to ask questions is an essential part of language as it improves fluency and fluidity of a conversation.</a:t>
            </a:r>
            <a:endParaRPr lang="en-US" b="1" u="sng" dirty="0"/>
          </a:p>
          <a:p>
            <a:r>
              <a:rPr lang="en-US" b="1" u="sng" dirty="0"/>
              <a:t>How to ask questions</a:t>
            </a:r>
          </a:p>
          <a:p>
            <a:r>
              <a:rPr lang="en-US" dirty="0"/>
              <a:t>To ask yes/no questions we use the same language as we would in a sentence to state the issue however once we add the following it becomes a question…</a:t>
            </a:r>
          </a:p>
          <a:p>
            <a:pPr>
              <a:buFont typeface="Wingdings" pitchFamily="2" charset="2"/>
              <a:buChar char="ü"/>
            </a:pPr>
            <a:r>
              <a:rPr lang="en-US" dirty="0"/>
              <a:t>If your writing – adding </a:t>
            </a:r>
            <a:r>
              <a:rPr lang="en-US" u="sng" dirty="0"/>
              <a:t>question marks</a:t>
            </a:r>
          </a:p>
          <a:p>
            <a:pPr>
              <a:buFont typeface="Wingdings" pitchFamily="2" charset="2"/>
              <a:buChar char="ü"/>
            </a:pPr>
            <a:r>
              <a:rPr lang="en-US" dirty="0"/>
              <a:t>If you're speaking – use a </a:t>
            </a:r>
            <a:r>
              <a:rPr lang="en-US" u="sng" dirty="0"/>
              <a:t>rising intonation </a:t>
            </a:r>
            <a:r>
              <a:rPr lang="en-US" dirty="0"/>
              <a:t>at the end. </a:t>
            </a:r>
          </a:p>
          <a:p>
            <a:r>
              <a:rPr lang="en-US" dirty="0"/>
              <a:t>              E.g.    ¿</a:t>
            </a:r>
            <a:r>
              <a:rPr lang="en-US" dirty="0" err="1"/>
              <a:t>estudias</a:t>
            </a:r>
            <a:r>
              <a:rPr lang="en-US" dirty="0"/>
              <a:t> </a:t>
            </a:r>
            <a:r>
              <a:rPr lang="en-US" dirty="0" err="1"/>
              <a:t>español</a:t>
            </a:r>
            <a:r>
              <a:rPr lang="en-US" dirty="0"/>
              <a:t>?</a:t>
            </a:r>
            <a:endParaRPr lang="en-US" b="1" u="sng" dirty="0"/>
          </a:p>
          <a:p>
            <a:pPr marL="0" indent="0">
              <a:buNone/>
            </a:pPr>
            <a:r>
              <a:rPr lang="en-US" b="1" u="sng" dirty="0"/>
              <a:t>Things to remember</a:t>
            </a:r>
          </a:p>
          <a:p>
            <a:pPr>
              <a:buFont typeface="Wingdings" pitchFamily="2" charset="2"/>
              <a:buChar char="ü"/>
            </a:pPr>
            <a:r>
              <a:rPr lang="en-US" b="1" dirty="0"/>
              <a:t>You always need to put a ‘¿’ at the start as well as ‘?’ at the end</a:t>
            </a:r>
          </a:p>
          <a:p>
            <a:pPr>
              <a:buFont typeface="Wingdings" pitchFamily="2" charset="2"/>
              <a:buChar char="ü"/>
            </a:pPr>
            <a:r>
              <a:rPr lang="en-US" b="1" dirty="0"/>
              <a:t>When we turn </a:t>
            </a:r>
            <a:r>
              <a:rPr lang="en-US" b="1" dirty="0" err="1"/>
              <a:t>sentances</a:t>
            </a:r>
            <a:r>
              <a:rPr lang="en-US" b="1" dirty="0"/>
              <a:t> into a question our question words have accents on them</a:t>
            </a:r>
          </a:p>
          <a:p>
            <a:pPr marL="0" indent="0">
              <a:buNone/>
            </a:pPr>
            <a:r>
              <a:rPr lang="en-US" dirty="0"/>
              <a:t>Here are some question words for you:</a:t>
            </a:r>
          </a:p>
          <a:p>
            <a:pPr marL="0" indent="0">
              <a:buNone/>
            </a:pPr>
            <a:r>
              <a:rPr lang="en-US" i="1" dirty="0">
                <a:solidFill>
                  <a:srgbClr val="068B3F"/>
                </a:solidFill>
              </a:rPr>
              <a:t>¿</a:t>
            </a:r>
            <a:r>
              <a:rPr lang="en-US" i="1" dirty="0" err="1">
                <a:solidFill>
                  <a:srgbClr val="068B3F"/>
                </a:solidFill>
              </a:rPr>
              <a:t>cuándo</a:t>
            </a:r>
            <a:r>
              <a:rPr lang="en-US" i="1" dirty="0">
                <a:solidFill>
                  <a:srgbClr val="068B3F"/>
                </a:solidFill>
              </a:rPr>
              <a:t>? </a:t>
            </a:r>
            <a:r>
              <a:rPr lang="en-US" i="1" dirty="0"/>
              <a:t>– when?</a:t>
            </a:r>
          </a:p>
          <a:p>
            <a:pPr marL="0" indent="0">
              <a:buNone/>
            </a:pPr>
            <a:r>
              <a:rPr lang="en-US" i="1" dirty="0">
                <a:solidFill>
                  <a:srgbClr val="068B3F"/>
                </a:solidFill>
              </a:rPr>
              <a:t>¿</a:t>
            </a:r>
            <a:r>
              <a:rPr lang="en-US" i="1" dirty="0" err="1">
                <a:solidFill>
                  <a:srgbClr val="068B3F"/>
                </a:solidFill>
              </a:rPr>
              <a:t>dónde</a:t>
            </a:r>
            <a:r>
              <a:rPr lang="en-US" i="1" dirty="0">
                <a:solidFill>
                  <a:srgbClr val="068B3F"/>
                </a:solidFill>
              </a:rPr>
              <a:t>? </a:t>
            </a:r>
            <a:r>
              <a:rPr lang="en-US" i="1" dirty="0"/>
              <a:t>– where?</a:t>
            </a:r>
          </a:p>
          <a:p>
            <a:pPr marL="0" indent="0">
              <a:buNone/>
            </a:pPr>
            <a:r>
              <a:rPr lang="en-US" i="1" dirty="0">
                <a:solidFill>
                  <a:srgbClr val="068B3F"/>
                </a:solidFill>
              </a:rPr>
              <a:t>¿</a:t>
            </a:r>
            <a:r>
              <a:rPr lang="en-US" i="1" dirty="0" err="1">
                <a:solidFill>
                  <a:srgbClr val="068B3F"/>
                </a:solidFill>
              </a:rPr>
              <a:t>cuántos</a:t>
            </a:r>
            <a:r>
              <a:rPr lang="en-US" i="1" dirty="0">
                <a:solidFill>
                  <a:srgbClr val="068B3F"/>
                </a:solidFill>
              </a:rPr>
              <a:t>/as? </a:t>
            </a:r>
            <a:r>
              <a:rPr lang="en-US" i="1" dirty="0"/>
              <a:t>– how many?</a:t>
            </a:r>
          </a:p>
          <a:p>
            <a:pPr marL="0" indent="0">
              <a:buNone/>
            </a:pPr>
            <a:r>
              <a:rPr lang="en-US" i="1" dirty="0">
                <a:solidFill>
                  <a:srgbClr val="068B3F"/>
                </a:solidFill>
              </a:rPr>
              <a:t>¿</a:t>
            </a:r>
            <a:r>
              <a:rPr lang="en-US" i="1" dirty="0" err="1">
                <a:solidFill>
                  <a:srgbClr val="068B3F"/>
                </a:solidFill>
              </a:rPr>
              <a:t>qué</a:t>
            </a:r>
            <a:r>
              <a:rPr lang="en-US" i="1" dirty="0">
                <a:solidFill>
                  <a:srgbClr val="068B3F"/>
                </a:solidFill>
              </a:rPr>
              <a:t>? </a:t>
            </a:r>
            <a:r>
              <a:rPr lang="en-US" i="1" dirty="0"/>
              <a:t>– what?</a:t>
            </a:r>
          </a:p>
          <a:p>
            <a:pPr marL="0" indent="0">
              <a:buNone/>
            </a:pPr>
            <a:r>
              <a:rPr lang="en-US" i="1" dirty="0">
                <a:solidFill>
                  <a:srgbClr val="068B3F"/>
                </a:solidFill>
              </a:rPr>
              <a:t>¿</a:t>
            </a:r>
            <a:r>
              <a:rPr lang="en-US" i="1" dirty="0" err="1">
                <a:solidFill>
                  <a:srgbClr val="068B3F"/>
                </a:solidFill>
              </a:rPr>
              <a:t>por</a:t>
            </a:r>
            <a:r>
              <a:rPr lang="en-US" i="1" dirty="0">
                <a:solidFill>
                  <a:srgbClr val="068B3F"/>
                </a:solidFill>
              </a:rPr>
              <a:t> </a:t>
            </a:r>
            <a:r>
              <a:rPr lang="en-US" i="1" dirty="0" err="1">
                <a:solidFill>
                  <a:srgbClr val="068B3F"/>
                </a:solidFill>
              </a:rPr>
              <a:t>qué</a:t>
            </a:r>
            <a:r>
              <a:rPr lang="en-US" i="1" dirty="0">
                <a:solidFill>
                  <a:srgbClr val="068B3F"/>
                </a:solidFill>
              </a:rPr>
              <a:t>? </a:t>
            </a:r>
            <a:r>
              <a:rPr lang="en-US" i="1" dirty="0"/>
              <a:t>– why?</a:t>
            </a:r>
          </a:p>
          <a:p>
            <a:pPr marL="0" indent="0">
              <a:buNone/>
            </a:pPr>
            <a:r>
              <a:rPr lang="en-US" i="1" dirty="0">
                <a:solidFill>
                  <a:srgbClr val="068B3F"/>
                </a:solidFill>
              </a:rPr>
              <a:t>¿</a:t>
            </a:r>
            <a:r>
              <a:rPr lang="en-US" i="1" dirty="0" err="1">
                <a:solidFill>
                  <a:srgbClr val="068B3F"/>
                </a:solidFill>
              </a:rPr>
              <a:t>cómo</a:t>
            </a:r>
            <a:r>
              <a:rPr lang="en-US" i="1" dirty="0">
                <a:solidFill>
                  <a:srgbClr val="068B3F"/>
                </a:solidFill>
              </a:rPr>
              <a:t>? </a:t>
            </a:r>
            <a:r>
              <a:rPr lang="en-US" i="1" dirty="0"/>
              <a:t>– how?</a:t>
            </a:r>
            <a:endParaRPr lang="en-US" dirty="0"/>
          </a:p>
        </p:txBody>
      </p:sp>
      <p:sp>
        <p:nvSpPr>
          <p:cNvPr id="5" name="Snip Single Corner Rectangle 4">
            <a:hlinkClick r:id="" action="ppaction://hlinkshowjump?jump=nextslide"/>
            <a:extLst>
              <a:ext uri="{FF2B5EF4-FFF2-40B4-BE49-F238E27FC236}">
                <a16:creationId xmlns:a16="http://schemas.microsoft.com/office/drawing/2014/main" id="{2A9C8C71-3ADA-4040-B94A-A07470D1BEB3}"/>
              </a:ext>
            </a:extLst>
          </p:cNvPr>
          <p:cNvSpPr/>
          <p:nvPr/>
        </p:nvSpPr>
        <p:spPr>
          <a:xfrm>
            <a:off x="11516139" y="6347790"/>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ectangle 5">
            <a:hlinkClick r:id="rId2" action="ppaction://hlinksldjump"/>
            <a:extLst>
              <a:ext uri="{FF2B5EF4-FFF2-40B4-BE49-F238E27FC236}">
                <a16:creationId xmlns:a16="http://schemas.microsoft.com/office/drawing/2014/main" id="{0D7003AF-4A4C-6843-B097-9BBEAD3169BE}"/>
              </a:ext>
            </a:extLst>
          </p:cNvPr>
          <p:cNvSpPr/>
          <p:nvPr/>
        </p:nvSpPr>
        <p:spPr>
          <a:xfrm>
            <a:off x="10793896" y="6347791"/>
            <a:ext cx="636104" cy="510210"/>
          </a:xfrm>
          <a:prstGeom prst="rect">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Snip Single Corner Rectangle 6">
            <a:hlinkClick r:id="" action="ppaction://hlinkshowjump?jump=previousslide"/>
            <a:extLst>
              <a:ext uri="{FF2B5EF4-FFF2-40B4-BE49-F238E27FC236}">
                <a16:creationId xmlns:a16="http://schemas.microsoft.com/office/drawing/2014/main" id="{92B9F600-49B2-5444-8462-581449B08E8A}"/>
              </a:ext>
            </a:extLst>
          </p:cNvPr>
          <p:cNvSpPr/>
          <p:nvPr/>
        </p:nvSpPr>
        <p:spPr>
          <a:xfrm flipH="1">
            <a:off x="10071652" y="6347789"/>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ight Arrow 7">
            <a:hlinkClick r:id="" action="ppaction://hlinkshowjump?jump=nextslide"/>
            <a:extLst>
              <a:ext uri="{FF2B5EF4-FFF2-40B4-BE49-F238E27FC236}">
                <a16:creationId xmlns:a16="http://schemas.microsoft.com/office/drawing/2014/main" id="{3CC93275-A65E-814C-93EF-8A644F391F63}"/>
              </a:ext>
            </a:extLst>
          </p:cNvPr>
          <p:cNvSpPr/>
          <p:nvPr/>
        </p:nvSpPr>
        <p:spPr>
          <a:xfrm>
            <a:off x="116387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sp>
        <p:nvSpPr>
          <p:cNvPr id="9" name="Right Arrow 8">
            <a:hlinkClick r:id="" action="ppaction://hlinkshowjump?jump=previousslide"/>
            <a:extLst>
              <a:ext uri="{FF2B5EF4-FFF2-40B4-BE49-F238E27FC236}">
                <a16:creationId xmlns:a16="http://schemas.microsoft.com/office/drawing/2014/main" id="{B21EFF6B-54E8-9E41-86AC-A2B7B4B28578}"/>
              </a:ext>
            </a:extLst>
          </p:cNvPr>
          <p:cNvSpPr/>
          <p:nvPr/>
        </p:nvSpPr>
        <p:spPr>
          <a:xfrm flipH="1">
            <a:off x="101909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pic>
        <p:nvPicPr>
          <p:cNvPr id="10" name="Picture 9" descr="Home PNG Transparent Images | PNG All">
            <a:hlinkClick r:id="rId2" action="ppaction://hlinksldjump"/>
            <a:extLst>
              <a:ext uri="{FF2B5EF4-FFF2-40B4-BE49-F238E27FC236}">
                <a16:creationId xmlns:a16="http://schemas.microsoft.com/office/drawing/2014/main" id="{A1789C25-E6E3-F74F-9482-D5AE2EB1AE64}"/>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0891078" y="6382023"/>
            <a:ext cx="441739" cy="441739"/>
          </a:xfrm>
          <a:prstGeom prst="rect">
            <a:avLst/>
          </a:prstGeom>
        </p:spPr>
      </p:pic>
      <p:sp>
        <p:nvSpPr>
          <p:cNvPr id="12" name="TextBox 11">
            <a:extLst>
              <a:ext uri="{FF2B5EF4-FFF2-40B4-BE49-F238E27FC236}">
                <a16:creationId xmlns:a16="http://schemas.microsoft.com/office/drawing/2014/main" id="{0197F715-B07F-9A44-8DA2-C57A1007840C}"/>
              </a:ext>
            </a:extLst>
          </p:cNvPr>
          <p:cNvSpPr txBox="1"/>
          <p:nvPr/>
        </p:nvSpPr>
        <p:spPr>
          <a:xfrm rot="16200000">
            <a:off x="-661899" y="850816"/>
            <a:ext cx="1577009" cy="338554"/>
          </a:xfrm>
          <a:prstGeom prst="rect">
            <a:avLst/>
          </a:prstGeom>
          <a:noFill/>
        </p:spPr>
        <p:txBody>
          <a:bodyPr wrap="square" rtlCol="0">
            <a:spAutoFit/>
          </a:bodyPr>
          <a:lstStyle/>
          <a:p>
            <a:r>
              <a:rPr lang="en-US" sz="1600" dirty="0"/>
              <a:t>Brannel MFL</a:t>
            </a:r>
          </a:p>
        </p:txBody>
      </p:sp>
      <p:pic>
        <p:nvPicPr>
          <p:cNvPr id="13" name="Picture 12" descr="File:Copyright.svg - Wikimedia Commons">
            <a:extLst>
              <a:ext uri="{FF2B5EF4-FFF2-40B4-BE49-F238E27FC236}">
                <a16:creationId xmlns:a16="http://schemas.microsoft.com/office/drawing/2014/main" id="{04C6B777-DA27-214B-8027-28F1098B6B8A}"/>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rot="16200000">
            <a:off x="16879" y="622612"/>
            <a:ext cx="91703" cy="91703"/>
          </a:xfrm>
          <a:prstGeom prst="rect">
            <a:avLst/>
          </a:prstGeom>
        </p:spPr>
      </p:pic>
      <p:sp>
        <p:nvSpPr>
          <p:cNvPr id="15" name="TextBox 14">
            <a:extLst>
              <a:ext uri="{FF2B5EF4-FFF2-40B4-BE49-F238E27FC236}">
                <a16:creationId xmlns:a16="http://schemas.microsoft.com/office/drawing/2014/main" id="{FD44FECF-DA34-438C-B313-D0B5A478870C}"/>
              </a:ext>
            </a:extLst>
          </p:cNvPr>
          <p:cNvSpPr txBox="1"/>
          <p:nvPr/>
        </p:nvSpPr>
        <p:spPr>
          <a:xfrm>
            <a:off x="16879" y="0"/>
            <a:ext cx="3226051" cy="400110"/>
          </a:xfrm>
          <a:prstGeom prst="rect">
            <a:avLst/>
          </a:prstGeom>
          <a:noFill/>
        </p:spPr>
        <p:txBody>
          <a:bodyPr wrap="square" rtlCol="0">
            <a:spAutoFit/>
          </a:bodyPr>
          <a:lstStyle/>
          <a:p>
            <a:r>
              <a:rPr lang="en-US" sz="2000" b="1" dirty="0">
                <a:latin typeface="Papyrus" panose="020B0602040200020303" pitchFamily="34" charset="77"/>
              </a:rPr>
              <a:t>GCSE SPANISH</a:t>
            </a:r>
          </a:p>
        </p:txBody>
      </p:sp>
      <p:cxnSp>
        <p:nvCxnSpPr>
          <p:cNvPr id="11" name="Straight Arrow Connector 10">
            <a:extLst>
              <a:ext uri="{FF2B5EF4-FFF2-40B4-BE49-F238E27FC236}">
                <a16:creationId xmlns:a16="http://schemas.microsoft.com/office/drawing/2014/main" id="{0799DA1C-AA23-D74E-904B-A7ED473E7A31}"/>
              </a:ext>
            </a:extLst>
          </p:cNvPr>
          <p:cNvCxnSpPr>
            <a:cxnSpLocks/>
          </p:cNvCxnSpPr>
          <p:nvPr/>
        </p:nvCxnSpPr>
        <p:spPr>
          <a:xfrm flipV="1">
            <a:off x="3388659" y="5719483"/>
            <a:ext cx="878541" cy="161364"/>
          </a:xfrm>
          <a:prstGeom prst="straightConnector1">
            <a:avLst/>
          </a:prstGeom>
          <a:ln>
            <a:solidFill>
              <a:srgbClr val="850504"/>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31391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Shape 3">
            <a:extLst>
              <a:ext uri="{FF2B5EF4-FFF2-40B4-BE49-F238E27FC236}">
                <a16:creationId xmlns:a16="http://schemas.microsoft.com/office/drawing/2014/main" id="{429AF480-5075-5E45-8BC3-22563413E5F5}"/>
              </a:ext>
            </a:extLst>
          </p:cNvPr>
          <p:cNvSpPr/>
          <p:nvPr/>
        </p:nvSpPr>
        <p:spPr>
          <a:xfrm rot="10800000" flipH="1">
            <a:off x="-19166" y="-30190"/>
            <a:ext cx="3580092" cy="2016677"/>
          </a:xfrm>
          <a:custGeom>
            <a:avLst/>
            <a:gdLst>
              <a:gd name="connsiteX0" fmla="*/ 0 w 3180522"/>
              <a:gd name="connsiteY0" fmla="*/ 0 h 1886048"/>
              <a:gd name="connsiteX1" fmla="*/ 262915 w 3180522"/>
              <a:gd name="connsiteY1" fmla="*/ 0 h 1886048"/>
              <a:gd name="connsiteX2" fmla="*/ 262915 w 3180522"/>
              <a:gd name="connsiteY2" fmla="*/ 1439206 h 1886048"/>
              <a:gd name="connsiteX3" fmla="*/ 3180522 w 3180522"/>
              <a:gd name="connsiteY3" fmla="*/ 1439206 h 1886048"/>
              <a:gd name="connsiteX4" fmla="*/ 3180522 w 3180522"/>
              <a:gd name="connsiteY4" fmla="*/ 1886048 h 1886048"/>
              <a:gd name="connsiteX5" fmla="*/ 0 w 3180522"/>
              <a:gd name="connsiteY5" fmla="*/ 1886048 h 1886048"/>
              <a:gd name="connsiteX6" fmla="*/ 0 w 318052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3180522 w 3580092"/>
              <a:gd name="connsiteY3" fmla="*/ 1439206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2016677"/>
              <a:gd name="connsiteX1" fmla="*/ 262915 w 3580092"/>
              <a:gd name="connsiteY1" fmla="*/ 130629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80092" h="2016677">
                <a:moveTo>
                  <a:pt x="0" y="0"/>
                </a:moveTo>
                <a:cubicBezTo>
                  <a:pt x="87638" y="64034"/>
                  <a:pt x="175277" y="35858"/>
                  <a:pt x="262915" y="192101"/>
                </a:cubicBezTo>
                <a:lnTo>
                  <a:pt x="262915" y="1569835"/>
                </a:lnTo>
                <a:lnTo>
                  <a:pt x="2796320" y="1585203"/>
                </a:lnTo>
                <a:cubicBezTo>
                  <a:pt x="3288098" y="1741834"/>
                  <a:pt x="3318835" y="1867730"/>
                  <a:pt x="3580092" y="2008993"/>
                </a:cubicBezTo>
                <a:lnTo>
                  <a:pt x="0" y="2016677"/>
                </a:lnTo>
                <a:lnTo>
                  <a:pt x="0" y="0"/>
                </a:lnTo>
                <a:close/>
              </a:path>
            </a:pathLst>
          </a:cu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79D8C-FFA5-294F-9397-5945C5D905EA}"/>
              </a:ext>
            </a:extLst>
          </p:cNvPr>
          <p:cNvSpPr>
            <a:spLocks noGrp="1"/>
          </p:cNvSpPr>
          <p:nvPr>
            <p:ph type="title"/>
          </p:nvPr>
        </p:nvSpPr>
        <p:spPr/>
        <p:txBody>
          <a:bodyPr>
            <a:normAutofit/>
          </a:bodyPr>
          <a:lstStyle/>
          <a:p>
            <a:r>
              <a:rPr lang="en-US" sz="4000" b="1" i="1" dirty="0">
                <a:latin typeface="Papyrus" panose="020B0602040200020303" pitchFamily="34" charset="77"/>
              </a:rPr>
              <a:t>exclamations</a:t>
            </a:r>
          </a:p>
        </p:txBody>
      </p:sp>
      <p:sp>
        <p:nvSpPr>
          <p:cNvPr id="3" name="Content Placeholder 2">
            <a:extLst>
              <a:ext uri="{FF2B5EF4-FFF2-40B4-BE49-F238E27FC236}">
                <a16:creationId xmlns:a16="http://schemas.microsoft.com/office/drawing/2014/main" id="{34EEE79F-9C94-634D-AF20-622B821EE26B}"/>
              </a:ext>
            </a:extLst>
          </p:cNvPr>
          <p:cNvSpPr>
            <a:spLocks noGrp="1"/>
          </p:cNvSpPr>
          <p:nvPr>
            <p:ph idx="1"/>
          </p:nvPr>
        </p:nvSpPr>
        <p:spPr>
          <a:xfrm>
            <a:off x="362928" y="1817520"/>
            <a:ext cx="7898196" cy="4871512"/>
          </a:xfrm>
        </p:spPr>
        <p:txBody>
          <a:bodyPr>
            <a:normAutofit/>
          </a:bodyPr>
          <a:lstStyle/>
          <a:p>
            <a:r>
              <a:rPr lang="en-US" sz="2400" dirty="0"/>
              <a:t>Using exclamations is a good way to extend how to give opinions in your spoken and written Spanish. </a:t>
            </a:r>
          </a:p>
          <a:p>
            <a:r>
              <a:rPr lang="en-US" sz="2400" dirty="0"/>
              <a:t>Here are some useful examples:</a:t>
            </a:r>
          </a:p>
          <a:p>
            <a:pPr marL="0" indent="0">
              <a:buNone/>
            </a:pPr>
            <a:r>
              <a:rPr lang="en-US" sz="2400" dirty="0">
                <a:solidFill>
                  <a:srgbClr val="068B3F"/>
                </a:solidFill>
              </a:rPr>
              <a:t>¡</a:t>
            </a:r>
            <a:r>
              <a:rPr lang="en-US" sz="2400" dirty="0" err="1">
                <a:solidFill>
                  <a:srgbClr val="068B3F"/>
                </a:solidFill>
              </a:rPr>
              <a:t>qué</a:t>
            </a:r>
            <a:r>
              <a:rPr lang="en-US" sz="2400" dirty="0">
                <a:solidFill>
                  <a:srgbClr val="068B3F"/>
                </a:solidFill>
              </a:rPr>
              <a:t> </a:t>
            </a:r>
            <a:r>
              <a:rPr lang="en-US" sz="2400" dirty="0" err="1">
                <a:solidFill>
                  <a:srgbClr val="068B3F"/>
                </a:solidFill>
              </a:rPr>
              <a:t>lástima</a:t>
            </a:r>
            <a:r>
              <a:rPr lang="en-US" sz="2400" dirty="0">
                <a:solidFill>
                  <a:srgbClr val="068B3F"/>
                </a:solidFill>
              </a:rPr>
              <a:t>! </a:t>
            </a:r>
            <a:r>
              <a:rPr lang="en-US" sz="2400" dirty="0"/>
              <a:t>– what a shame!</a:t>
            </a:r>
          </a:p>
          <a:p>
            <a:pPr marL="0" indent="0">
              <a:buNone/>
            </a:pPr>
            <a:r>
              <a:rPr lang="en-US" sz="2400" dirty="0">
                <a:solidFill>
                  <a:srgbClr val="068B3F"/>
                </a:solidFill>
              </a:rPr>
              <a:t>¡</a:t>
            </a:r>
            <a:r>
              <a:rPr lang="en-US" sz="2400" dirty="0" err="1">
                <a:solidFill>
                  <a:srgbClr val="068B3F"/>
                </a:solidFill>
              </a:rPr>
              <a:t>qué</a:t>
            </a:r>
            <a:r>
              <a:rPr lang="en-US" sz="2400" dirty="0">
                <a:solidFill>
                  <a:srgbClr val="068B3F"/>
                </a:solidFill>
              </a:rPr>
              <a:t> </a:t>
            </a:r>
            <a:r>
              <a:rPr lang="en-US" sz="2400" dirty="0" err="1">
                <a:solidFill>
                  <a:srgbClr val="068B3F"/>
                </a:solidFill>
              </a:rPr>
              <a:t>problema</a:t>
            </a:r>
            <a:r>
              <a:rPr lang="en-US" sz="2400" dirty="0">
                <a:solidFill>
                  <a:srgbClr val="068B3F"/>
                </a:solidFill>
              </a:rPr>
              <a:t>! </a:t>
            </a:r>
            <a:r>
              <a:rPr lang="en-US" sz="2400" dirty="0"/>
              <a:t>- what a problem!</a:t>
            </a:r>
          </a:p>
          <a:p>
            <a:pPr marL="0" indent="0">
              <a:buNone/>
            </a:pPr>
            <a:r>
              <a:rPr lang="en-US" sz="2400" dirty="0">
                <a:solidFill>
                  <a:srgbClr val="068B3F"/>
                </a:solidFill>
              </a:rPr>
              <a:t>¡</a:t>
            </a:r>
            <a:r>
              <a:rPr lang="en-US" sz="2400" dirty="0" err="1">
                <a:solidFill>
                  <a:srgbClr val="068B3F"/>
                </a:solidFill>
              </a:rPr>
              <a:t>qué</a:t>
            </a:r>
            <a:r>
              <a:rPr lang="en-US" sz="2400" dirty="0">
                <a:solidFill>
                  <a:srgbClr val="068B3F"/>
                </a:solidFill>
              </a:rPr>
              <a:t> </a:t>
            </a:r>
            <a:r>
              <a:rPr lang="en-US" sz="2400" dirty="0" err="1">
                <a:solidFill>
                  <a:srgbClr val="068B3F"/>
                </a:solidFill>
              </a:rPr>
              <a:t>raro</a:t>
            </a:r>
            <a:r>
              <a:rPr lang="en-US" sz="2400" dirty="0">
                <a:solidFill>
                  <a:srgbClr val="068B3F"/>
                </a:solidFill>
              </a:rPr>
              <a:t>! </a:t>
            </a:r>
            <a:r>
              <a:rPr lang="en-US" sz="2400" dirty="0"/>
              <a:t>– how strange!</a:t>
            </a:r>
          </a:p>
          <a:p>
            <a:pPr marL="0" indent="0">
              <a:buNone/>
            </a:pPr>
            <a:r>
              <a:rPr lang="en-US" sz="2400" dirty="0">
                <a:solidFill>
                  <a:srgbClr val="068B3F"/>
                </a:solidFill>
              </a:rPr>
              <a:t>¡</a:t>
            </a:r>
            <a:r>
              <a:rPr lang="en-US" sz="2400" dirty="0" err="1">
                <a:solidFill>
                  <a:srgbClr val="068B3F"/>
                </a:solidFill>
              </a:rPr>
              <a:t>qué</a:t>
            </a:r>
            <a:r>
              <a:rPr lang="en-US" sz="2400" dirty="0">
                <a:solidFill>
                  <a:srgbClr val="068B3F"/>
                </a:solidFill>
              </a:rPr>
              <a:t> </a:t>
            </a:r>
            <a:r>
              <a:rPr lang="en-US" sz="2400" dirty="0" err="1">
                <a:solidFill>
                  <a:srgbClr val="068B3F"/>
                </a:solidFill>
              </a:rPr>
              <a:t>va</a:t>
            </a:r>
            <a:r>
              <a:rPr lang="en-US" sz="2400" dirty="0">
                <a:solidFill>
                  <a:srgbClr val="068B3F"/>
                </a:solidFill>
              </a:rPr>
              <a:t>! </a:t>
            </a:r>
            <a:r>
              <a:rPr lang="en-US" sz="2400" dirty="0"/>
              <a:t>– no way!</a:t>
            </a:r>
          </a:p>
          <a:p>
            <a:pPr marL="0" indent="0">
              <a:buNone/>
            </a:pPr>
            <a:r>
              <a:rPr lang="en-US" sz="2400" dirty="0">
                <a:solidFill>
                  <a:srgbClr val="068B3F"/>
                </a:solidFill>
              </a:rPr>
              <a:t>¡</a:t>
            </a:r>
            <a:r>
              <a:rPr lang="en-US" sz="2400" dirty="0" err="1">
                <a:solidFill>
                  <a:srgbClr val="068B3F"/>
                </a:solidFill>
              </a:rPr>
              <a:t>qué</a:t>
            </a:r>
            <a:r>
              <a:rPr lang="en-US" sz="2400" dirty="0">
                <a:solidFill>
                  <a:srgbClr val="068B3F"/>
                </a:solidFill>
              </a:rPr>
              <a:t> </a:t>
            </a:r>
            <a:r>
              <a:rPr lang="en-US" sz="2400" dirty="0" err="1">
                <a:solidFill>
                  <a:srgbClr val="068B3F"/>
                </a:solidFill>
              </a:rPr>
              <a:t>rollo</a:t>
            </a:r>
            <a:r>
              <a:rPr lang="en-US" sz="2400" dirty="0">
                <a:solidFill>
                  <a:srgbClr val="068B3F"/>
                </a:solidFill>
              </a:rPr>
              <a:t>! </a:t>
            </a:r>
            <a:r>
              <a:rPr lang="en-US" sz="2400" dirty="0"/>
              <a:t>– how boring!</a:t>
            </a:r>
          </a:p>
          <a:p>
            <a:pPr marL="0" indent="0">
              <a:buNone/>
            </a:pPr>
            <a:r>
              <a:rPr lang="en-US" sz="2400" b="1" u="sng" dirty="0"/>
              <a:t>Similar with questions you need to remember to add the question mark at the beginning of the exclamation!</a:t>
            </a:r>
          </a:p>
        </p:txBody>
      </p:sp>
      <p:sp>
        <p:nvSpPr>
          <p:cNvPr id="5" name="Snip Single Corner Rectangle 4">
            <a:hlinkClick r:id="" action="ppaction://hlinkshowjump?jump=nextslide"/>
            <a:extLst>
              <a:ext uri="{FF2B5EF4-FFF2-40B4-BE49-F238E27FC236}">
                <a16:creationId xmlns:a16="http://schemas.microsoft.com/office/drawing/2014/main" id="{2A9C8C71-3ADA-4040-B94A-A07470D1BEB3}"/>
              </a:ext>
            </a:extLst>
          </p:cNvPr>
          <p:cNvSpPr/>
          <p:nvPr/>
        </p:nvSpPr>
        <p:spPr>
          <a:xfrm>
            <a:off x="11516139" y="6347790"/>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ectangle 5">
            <a:hlinkClick r:id="rId2" action="ppaction://hlinksldjump"/>
            <a:extLst>
              <a:ext uri="{FF2B5EF4-FFF2-40B4-BE49-F238E27FC236}">
                <a16:creationId xmlns:a16="http://schemas.microsoft.com/office/drawing/2014/main" id="{0D7003AF-4A4C-6843-B097-9BBEAD3169BE}"/>
              </a:ext>
            </a:extLst>
          </p:cNvPr>
          <p:cNvSpPr/>
          <p:nvPr/>
        </p:nvSpPr>
        <p:spPr>
          <a:xfrm>
            <a:off x="10793896" y="6347791"/>
            <a:ext cx="636104" cy="510210"/>
          </a:xfrm>
          <a:prstGeom prst="rect">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Snip Single Corner Rectangle 6">
            <a:hlinkClick r:id="" action="ppaction://hlinkshowjump?jump=previousslide"/>
            <a:extLst>
              <a:ext uri="{FF2B5EF4-FFF2-40B4-BE49-F238E27FC236}">
                <a16:creationId xmlns:a16="http://schemas.microsoft.com/office/drawing/2014/main" id="{92B9F600-49B2-5444-8462-581449B08E8A}"/>
              </a:ext>
            </a:extLst>
          </p:cNvPr>
          <p:cNvSpPr/>
          <p:nvPr/>
        </p:nvSpPr>
        <p:spPr>
          <a:xfrm flipH="1">
            <a:off x="10071652" y="6347789"/>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ight Arrow 7">
            <a:hlinkClick r:id="" action="ppaction://hlinkshowjump?jump=nextslide"/>
            <a:extLst>
              <a:ext uri="{FF2B5EF4-FFF2-40B4-BE49-F238E27FC236}">
                <a16:creationId xmlns:a16="http://schemas.microsoft.com/office/drawing/2014/main" id="{3CC93275-A65E-814C-93EF-8A644F391F63}"/>
              </a:ext>
            </a:extLst>
          </p:cNvPr>
          <p:cNvSpPr/>
          <p:nvPr/>
        </p:nvSpPr>
        <p:spPr>
          <a:xfrm>
            <a:off x="116387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sp>
        <p:nvSpPr>
          <p:cNvPr id="9" name="Right Arrow 8">
            <a:hlinkClick r:id="" action="ppaction://hlinkshowjump?jump=previousslide"/>
            <a:extLst>
              <a:ext uri="{FF2B5EF4-FFF2-40B4-BE49-F238E27FC236}">
                <a16:creationId xmlns:a16="http://schemas.microsoft.com/office/drawing/2014/main" id="{B21EFF6B-54E8-9E41-86AC-A2B7B4B28578}"/>
              </a:ext>
            </a:extLst>
          </p:cNvPr>
          <p:cNvSpPr/>
          <p:nvPr/>
        </p:nvSpPr>
        <p:spPr>
          <a:xfrm flipH="1">
            <a:off x="101909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pic>
        <p:nvPicPr>
          <p:cNvPr id="10" name="Picture 9" descr="Home PNG Transparent Images | PNG All">
            <a:hlinkClick r:id="rId2" action="ppaction://hlinksldjump"/>
            <a:extLst>
              <a:ext uri="{FF2B5EF4-FFF2-40B4-BE49-F238E27FC236}">
                <a16:creationId xmlns:a16="http://schemas.microsoft.com/office/drawing/2014/main" id="{A1789C25-E6E3-F74F-9482-D5AE2EB1AE64}"/>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0891078" y="6382023"/>
            <a:ext cx="441739" cy="441739"/>
          </a:xfrm>
          <a:prstGeom prst="rect">
            <a:avLst/>
          </a:prstGeom>
        </p:spPr>
      </p:pic>
      <p:sp>
        <p:nvSpPr>
          <p:cNvPr id="12" name="TextBox 11">
            <a:extLst>
              <a:ext uri="{FF2B5EF4-FFF2-40B4-BE49-F238E27FC236}">
                <a16:creationId xmlns:a16="http://schemas.microsoft.com/office/drawing/2014/main" id="{0197F715-B07F-9A44-8DA2-C57A1007840C}"/>
              </a:ext>
            </a:extLst>
          </p:cNvPr>
          <p:cNvSpPr txBox="1"/>
          <p:nvPr/>
        </p:nvSpPr>
        <p:spPr>
          <a:xfrm rot="16200000">
            <a:off x="-661899" y="850816"/>
            <a:ext cx="1577009" cy="338554"/>
          </a:xfrm>
          <a:prstGeom prst="rect">
            <a:avLst/>
          </a:prstGeom>
          <a:noFill/>
        </p:spPr>
        <p:txBody>
          <a:bodyPr wrap="square" rtlCol="0">
            <a:spAutoFit/>
          </a:bodyPr>
          <a:lstStyle/>
          <a:p>
            <a:r>
              <a:rPr lang="en-US" sz="1600" dirty="0"/>
              <a:t>Brannel MFL</a:t>
            </a:r>
          </a:p>
        </p:txBody>
      </p:sp>
      <p:pic>
        <p:nvPicPr>
          <p:cNvPr id="13" name="Picture 12" descr="File:Copyright.svg - Wikimedia Commons">
            <a:extLst>
              <a:ext uri="{FF2B5EF4-FFF2-40B4-BE49-F238E27FC236}">
                <a16:creationId xmlns:a16="http://schemas.microsoft.com/office/drawing/2014/main" id="{04C6B777-DA27-214B-8027-28F1098B6B8A}"/>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rot="16200000">
            <a:off x="16879" y="622612"/>
            <a:ext cx="91703" cy="91703"/>
          </a:xfrm>
          <a:prstGeom prst="rect">
            <a:avLst/>
          </a:prstGeom>
        </p:spPr>
      </p:pic>
      <p:sp>
        <p:nvSpPr>
          <p:cNvPr id="15" name="TextBox 14">
            <a:extLst>
              <a:ext uri="{FF2B5EF4-FFF2-40B4-BE49-F238E27FC236}">
                <a16:creationId xmlns:a16="http://schemas.microsoft.com/office/drawing/2014/main" id="{FD44FECF-DA34-438C-B313-D0B5A478870C}"/>
              </a:ext>
            </a:extLst>
          </p:cNvPr>
          <p:cNvSpPr txBox="1"/>
          <p:nvPr/>
        </p:nvSpPr>
        <p:spPr>
          <a:xfrm>
            <a:off x="16879" y="0"/>
            <a:ext cx="3226051" cy="400110"/>
          </a:xfrm>
          <a:prstGeom prst="rect">
            <a:avLst/>
          </a:prstGeom>
          <a:noFill/>
        </p:spPr>
        <p:txBody>
          <a:bodyPr wrap="square" rtlCol="0">
            <a:spAutoFit/>
          </a:bodyPr>
          <a:lstStyle/>
          <a:p>
            <a:r>
              <a:rPr lang="en-US" sz="2000" b="1" dirty="0">
                <a:latin typeface="Papyrus" panose="020B0602040200020303" pitchFamily="34" charset="77"/>
              </a:rPr>
              <a:t>GCSE SPANISH</a:t>
            </a:r>
          </a:p>
        </p:txBody>
      </p:sp>
      <p:sp>
        <p:nvSpPr>
          <p:cNvPr id="11" name="TextBox 10">
            <a:extLst>
              <a:ext uri="{FF2B5EF4-FFF2-40B4-BE49-F238E27FC236}">
                <a16:creationId xmlns:a16="http://schemas.microsoft.com/office/drawing/2014/main" id="{900E7F4F-B40B-B94C-9110-0EFACAF68847}"/>
              </a:ext>
            </a:extLst>
          </p:cNvPr>
          <p:cNvSpPr txBox="1"/>
          <p:nvPr/>
        </p:nvSpPr>
        <p:spPr>
          <a:xfrm>
            <a:off x="8261124" y="714315"/>
            <a:ext cx="3405210" cy="4524315"/>
          </a:xfrm>
          <a:prstGeom prst="rect">
            <a:avLst/>
          </a:prstGeom>
          <a:solidFill>
            <a:schemeClr val="accent6">
              <a:lumMod val="60000"/>
              <a:lumOff val="40000"/>
            </a:schemeClr>
          </a:solidFill>
        </p:spPr>
        <p:txBody>
          <a:bodyPr wrap="square" rtlCol="0">
            <a:spAutoFit/>
          </a:bodyPr>
          <a:lstStyle/>
          <a:p>
            <a:r>
              <a:rPr lang="en-US" sz="3200" dirty="0">
                <a:solidFill>
                  <a:schemeClr val="bg2"/>
                </a:solidFill>
              </a:rPr>
              <a:t>Exclamations are a brilliant way of adding some fluency and making your writing a bit more exciting, which can help you achieve a higher mark!</a:t>
            </a:r>
          </a:p>
        </p:txBody>
      </p:sp>
    </p:spTree>
    <p:extLst>
      <p:ext uri="{BB962C8B-B14F-4D97-AF65-F5344CB8AC3E}">
        <p14:creationId xmlns:p14="http://schemas.microsoft.com/office/powerpoint/2010/main" val="1647872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Shape 3">
            <a:extLst>
              <a:ext uri="{FF2B5EF4-FFF2-40B4-BE49-F238E27FC236}">
                <a16:creationId xmlns:a16="http://schemas.microsoft.com/office/drawing/2014/main" id="{429AF480-5075-5E45-8BC3-22563413E5F5}"/>
              </a:ext>
            </a:extLst>
          </p:cNvPr>
          <p:cNvSpPr/>
          <p:nvPr/>
        </p:nvSpPr>
        <p:spPr>
          <a:xfrm rot="10800000" flipH="1">
            <a:off x="-19166" y="-30190"/>
            <a:ext cx="3580092" cy="2016677"/>
          </a:xfrm>
          <a:custGeom>
            <a:avLst/>
            <a:gdLst>
              <a:gd name="connsiteX0" fmla="*/ 0 w 3180522"/>
              <a:gd name="connsiteY0" fmla="*/ 0 h 1886048"/>
              <a:gd name="connsiteX1" fmla="*/ 262915 w 3180522"/>
              <a:gd name="connsiteY1" fmla="*/ 0 h 1886048"/>
              <a:gd name="connsiteX2" fmla="*/ 262915 w 3180522"/>
              <a:gd name="connsiteY2" fmla="*/ 1439206 h 1886048"/>
              <a:gd name="connsiteX3" fmla="*/ 3180522 w 3180522"/>
              <a:gd name="connsiteY3" fmla="*/ 1439206 h 1886048"/>
              <a:gd name="connsiteX4" fmla="*/ 3180522 w 3180522"/>
              <a:gd name="connsiteY4" fmla="*/ 1886048 h 1886048"/>
              <a:gd name="connsiteX5" fmla="*/ 0 w 3180522"/>
              <a:gd name="connsiteY5" fmla="*/ 1886048 h 1886048"/>
              <a:gd name="connsiteX6" fmla="*/ 0 w 318052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3180522 w 3580092"/>
              <a:gd name="connsiteY3" fmla="*/ 1439206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2016677"/>
              <a:gd name="connsiteX1" fmla="*/ 262915 w 3580092"/>
              <a:gd name="connsiteY1" fmla="*/ 130629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80092" h="2016677">
                <a:moveTo>
                  <a:pt x="0" y="0"/>
                </a:moveTo>
                <a:cubicBezTo>
                  <a:pt x="87638" y="64034"/>
                  <a:pt x="175277" y="35858"/>
                  <a:pt x="262915" y="192101"/>
                </a:cubicBezTo>
                <a:lnTo>
                  <a:pt x="262915" y="1569835"/>
                </a:lnTo>
                <a:lnTo>
                  <a:pt x="2796320" y="1585203"/>
                </a:lnTo>
                <a:cubicBezTo>
                  <a:pt x="3288098" y="1741834"/>
                  <a:pt x="3318835" y="1867730"/>
                  <a:pt x="3580092" y="2008993"/>
                </a:cubicBezTo>
                <a:lnTo>
                  <a:pt x="0" y="2016677"/>
                </a:lnTo>
                <a:lnTo>
                  <a:pt x="0" y="0"/>
                </a:lnTo>
                <a:close/>
              </a:path>
            </a:pathLst>
          </a:cu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79D8C-FFA5-294F-9397-5945C5D905EA}"/>
              </a:ext>
            </a:extLst>
          </p:cNvPr>
          <p:cNvSpPr>
            <a:spLocks noGrp="1"/>
          </p:cNvSpPr>
          <p:nvPr>
            <p:ph type="title"/>
          </p:nvPr>
        </p:nvSpPr>
        <p:spPr/>
        <p:txBody>
          <a:bodyPr>
            <a:normAutofit/>
          </a:bodyPr>
          <a:lstStyle/>
          <a:p>
            <a:r>
              <a:rPr lang="en-US" sz="4000" b="1" i="1" dirty="0">
                <a:latin typeface="Papyrus" panose="020B0602040200020303" pitchFamily="34" charset="77"/>
              </a:rPr>
              <a:t>comparisons</a:t>
            </a:r>
            <a:endParaRPr lang="en-US" sz="3200" b="1" i="1" dirty="0">
              <a:latin typeface="Papyrus" panose="020B0602040200020303" pitchFamily="34" charset="77"/>
            </a:endParaRPr>
          </a:p>
        </p:txBody>
      </p:sp>
      <p:sp>
        <p:nvSpPr>
          <p:cNvPr id="3" name="Content Placeholder 2">
            <a:extLst>
              <a:ext uri="{FF2B5EF4-FFF2-40B4-BE49-F238E27FC236}">
                <a16:creationId xmlns:a16="http://schemas.microsoft.com/office/drawing/2014/main" id="{34EEE79F-9C94-634D-AF20-622B821EE26B}"/>
              </a:ext>
            </a:extLst>
          </p:cNvPr>
          <p:cNvSpPr>
            <a:spLocks noGrp="1"/>
          </p:cNvSpPr>
          <p:nvPr>
            <p:ph idx="1"/>
          </p:nvPr>
        </p:nvSpPr>
        <p:spPr>
          <a:xfrm>
            <a:off x="470850" y="1868851"/>
            <a:ext cx="11565436" cy="4722984"/>
          </a:xfrm>
        </p:spPr>
        <p:txBody>
          <a:bodyPr numCol="2">
            <a:normAutofit/>
          </a:bodyPr>
          <a:lstStyle/>
          <a:p>
            <a:r>
              <a:rPr lang="en-US" dirty="0"/>
              <a:t>Comparisons are key to achieving a good grade and we use structures like the comparative and superlative.</a:t>
            </a:r>
          </a:p>
          <a:p>
            <a:r>
              <a:rPr lang="en-US" b="1" u="sng" dirty="0"/>
              <a:t>The Comparative</a:t>
            </a:r>
          </a:p>
          <a:p>
            <a:r>
              <a:rPr lang="en-US" dirty="0"/>
              <a:t>The comparative is used to compare two things. It is formed as follows:</a:t>
            </a:r>
          </a:p>
          <a:p>
            <a:r>
              <a:rPr lang="en-US" b="1" dirty="0">
                <a:solidFill>
                  <a:srgbClr val="068B3F"/>
                </a:solidFill>
              </a:rPr>
              <a:t>Más + </a:t>
            </a:r>
            <a:r>
              <a:rPr lang="en-US" b="1" u="sng" dirty="0"/>
              <a:t>adjective</a:t>
            </a:r>
            <a:r>
              <a:rPr lang="en-US" b="1" dirty="0">
                <a:solidFill>
                  <a:srgbClr val="068B3F"/>
                </a:solidFill>
              </a:rPr>
              <a:t> + que   </a:t>
            </a:r>
            <a:r>
              <a:rPr lang="en-US" b="1" dirty="0"/>
              <a:t>=    more… than</a:t>
            </a:r>
          </a:p>
          <a:p>
            <a:r>
              <a:rPr lang="en-US" b="1" dirty="0" err="1">
                <a:solidFill>
                  <a:srgbClr val="068B3F"/>
                </a:solidFill>
              </a:rPr>
              <a:t>Menos</a:t>
            </a:r>
            <a:r>
              <a:rPr lang="en-US" b="1" dirty="0">
                <a:solidFill>
                  <a:srgbClr val="068B3F"/>
                </a:solidFill>
              </a:rPr>
              <a:t> + </a:t>
            </a:r>
            <a:r>
              <a:rPr lang="en-US" b="1" u="sng" dirty="0"/>
              <a:t>adjective</a:t>
            </a:r>
            <a:r>
              <a:rPr lang="en-US" b="1" dirty="0">
                <a:solidFill>
                  <a:srgbClr val="068B3F"/>
                </a:solidFill>
              </a:rPr>
              <a:t> + que   </a:t>
            </a:r>
            <a:r>
              <a:rPr lang="en-US" b="1" dirty="0"/>
              <a:t>=    less… than</a:t>
            </a:r>
          </a:p>
          <a:p>
            <a:r>
              <a:rPr lang="en-US" b="1" dirty="0">
                <a:solidFill>
                  <a:srgbClr val="068B3F"/>
                </a:solidFill>
              </a:rPr>
              <a:t>Tan + </a:t>
            </a:r>
            <a:r>
              <a:rPr lang="en-US" b="1" u="sng" dirty="0"/>
              <a:t>adjective</a:t>
            </a:r>
            <a:r>
              <a:rPr lang="en-US" b="1" dirty="0">
                <a:solidFill>
                  <a:srgbClr val="068B3F"/>
                </a:solidFill>
              </a:rPr>
              <a:t> + </a:t>
            </a:r>
            <a:r>
              <a:rPr lang="en-US" b="1" dirty="0" err="1">
                <a:solidFill>
                  <a:srgbClr val="068B3F"/>
                </a:solidFill>
              </a:rPr>
              <a:t>como</a:t>
            </a:r>
            <a:r>
              <a:rPr lang="en-US" b="1" dirty="0"/>
              <a:t>    =    as… as</a:t>
            </a:r>
          </a:p>
          <a:p>
            <a:r>
              <a:rPr lang="en-US" dirty="0"/>
              <a:t>The adjective agrees with the noun it describes.</a:t>
            </a:r>
          </a:p>
          <a:p>
            <a:r>
              <a:rPr lang="en-US" dirty="0"/>
              <a:t>E.g. </a:t>
            </a:r>
            <a:r>
              <a:rPr lang="en-US" dirty="0" err="1"/>
              <a:t>madrid</a:t>
            </a:r>
            <a:r>
              <a:rPr lang="en-US" dirty="0"/>
              <a:t> </a:t>
            </a:r>
            <a:r>
              <a:rPr lang="en-US" dirty="0" err="1"/>
              <a:t>es</a:t>
            </a:r>
            <a:r>
              <a:rPr lang="en-US" dirty="0"/>
              <a:t> </a:t>
            </a:r>
            <a:r>
              <a:rPr lang="en-US" dirty="0" err="1">
                <a:solidFill>
                  <a:srgbClr val="068B3F"/>
                </a:solidFill>
              </a:rPr>
              <a:t>más</a:t>
            </a:r>
            <a:r>
              <a:rPr lang="en-US" dirty="0"/>
              <a:t> </a:t>
            </a:r>
            <a:r>
              <a:rPr lang="en-US" u="sng" dirty="0" err="1"/>
              <a:t>interesante</a:t>
            </a:r>
            <a:r>
              <a:rPr lang="en-US" dirty="0"/>
              <a:t> </a:t>
            </a:r>
            <a:r>
              <a:rPr lang="en-US" dirty="0">
                <a:solidFill>
                  <a:srgbClr val="068B3F"/>
                </a:solidFill>
              </a:rPr>
              <a:t>que</a:t>
            </a:r>
            <a:r>
              <a:rPr lang="en-US" dirty="0"/>
              <a:t> Leeds.</a:t>
            </a:r>
          </a:p>
          <a:p>
            <a:r>
              <a:rPr lang="en-US" b="1" u="sng" dirty="0"/>
              <a:t>The Superlative</a:t>
            </a:r>
          </a:p>
          <a:p>
            <a:r>
              <a:rPr lang="en-US" dirty="0"/>
              <a:t>The superlative is used to compare more than two things. It is formed as follows:</a:t>
            </a:r>
          </a:p>
          <a:p>
            <a:r>
              <a:rPr lang="en-US" dirty="0"/>
              <a:t>El/la/</a:t>
            </a:r>
            <a:r>
              <a:rPr lang="en-US" dirty="0" err="1"/>
              <a:t>los</a:t>
            </a:r>
            <a:r>
              <a:rPr lang="en-US" dirty="0"/>
              <a:t>/las (+noun) + </a:t>
            </a:r>
            <a:r>
              <a:rPr lang="en-US" dirty="0" err="1"/>
              <a:t>más</a:t>
            </a:r>
            <a:r>
              <a:rPr lang="en-US" dirty="0"/>
              <a:t> + adjective               = the most…</a:t>
            </a:r>
          </a:p>
          <a:p>
            <a:r>
              <a:rPr lang="en-US" dirty="0"/>
              <a:t>El/la/</a:t>
            </a:r>
            <a:r>
              <a:rPr lang="en-US" dirty="0" err="1"/>
              <a:t>los</a:t>
            </a:r>
            <a:r>
              <a:rPr lang="en-US" dirty="0"/>
              <a:t>/la (+noun) + </a:t>
            </a:r>
            <a:r>
              <a:rPr lang="en-US" dirty="0" err="1"/>
              <a:t>menos</a:t>
            </a:r>
            <a:r>
              <a:rPr lang="en-US" dirty="0"/>
              <a:t> + adjective             = the least…</a:t>
            </a:r>
          </a:p>
          <a:p>
            <a:r>
              <a:rPr lang="en-US" b="1" i="1" dirty="0"/>
              <a:t>The definite article and the adjective agree with the noun described</a:t>
            </a:r>
            <a:r>
              <a:rPr lang="en-US" dirty="0"/>
              <a:t>.</a:t>
            </a:r>
          </a:p>
          <a:p>
            <a:r>
              <a:rPr lang="en-US" dirty="0"/>
              <a:t>E.g. </a:t>
            </a:r>
            <a:r>
              <a:rPr lang="en-US" i="1" dirty="0">
                <a:solidFill>
                  <a:srgbClr val="068B3F"/>
                </a:solidFill>
              </a:rPr>
              <a:t>el </a:t>
            </a:r>
            <a:r>
              <a:rPr lang="en-US" i="1" dirty="0" err="1">
                <a:solidFill>
                  <a:srgbClr val="068B3F"/>
                </a:solidFill>
              </a:rPr>
              <a:t>español</a:t>
            </a:r>
            <a:r>
              <a:rPr lang="en-US" i="1" dirty="0">
                <a:solidFill>
                  <a:srgbClr val="068B3F"/>
                </a:solidFill>
              </a:rPr>
              <a:t> </a:t>
            </a:r>
            <a:r>
              <a:rPr lang="en-US" i="1" dirty="0" err="1">
                <a:solidFill>
                  <a:srgbClr val="068B3F"/>
                </a:solidFill>
              </a:rPr>
              <a:t>es</a:t>
            </a:r>
            <a:r>
              <a:rPr lang="en-US" i="1" dirty="0">
                <a:solidFill>
                  <a:srgbClr val="068B3F"/>
                </a:solidFill>
              </a:rPr>
              <a:t> el </a:t>
            </a:r>
            <a:r>
              <a:rPr lang="en-US" i="1" dirty="0" err="1">
                <a:solidFill>
                  <a:srgbClr val="068B3F"/>
                </a:solidFill>
              </a:rPr>
              <a:t>idioma</a:t>
            </a:r>
            <a:r>
              <a:rPr lang="en-US" i="1" dirty="0">
                <a:solidFill>
                  <a:srgbClr val="068B3F"/>
                </a:solidFill>
              </a:rPr>
              <a:t> </a:t>
            </a:r>
            <a:r>
              <a:rPr lang="en-US" i="1" dirty="0" err="1">
                <a:solidFill>
                  <a:srgbClr val="068B3F"/>
                </a:solidFill>
              </a:rPr>
              <a:t>más</a:t>
            </a:r>
            <a:r>
              <a:rPr lang="en-US" i="1" dirty="0">
                <a:solidFill>
                  <a:srgbClr val="068B3F"/>
                </a:solidFill>
              </a:rPr>
              <a:t> </a:t>
            </a:r>
            <a:r>
              <a:rPr lang="en-US" i="1" dirty="0" err="1">
                <a:solidFill>
                  <a:srgbClr val="068B3F"/>
                </a:solidFill>
              </a:rPr>
              <a:t>interesante</a:t>
            </a:r>
            <a:r>
              <a:rPr lang="en-US" i="1" dirty="0"/>
              <a:t>. - Spanish is the most interesting language.</a:t>
            </a:r>
          </a:p>
        </p:txBody>
      </p:sp>
      <p:sp>
        <p:nvSpPr>
          <p:cNvPr id="5" name="Snip Single Corner Rectangle 4">
            <a:hlinkClick r:id="" action="ppaction://hlinkshowjump?jump=nextslide"/>
            <a:extLst>
              <a:ext uri="{FF2B5EF4-FFF2-40B4-BE49-F238E27FC236}">
                <a16:creationId xmlns:a16="http://schemas.microsoft.com/office/drawing/2014/main" id="{2A9C8C71-3ADA-4040-B94A-A07470D1BEB3}"/>
              </a:ext>
            </a:extLst>
          </p:cNvPr>
          <p:cNvSpPr/>
          <p:nvPr/>
        </p:nvSpPr>
        <p:spPr>
          <a:xfrm>
            <a:off x="11516139" y="6347790"/>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ectangle 5">
            <a:hlinkClick r:id="rId2" action="ppaction://hlinksldjump"/>
            <a:extLst>
              <a:ext uri="{FF2B5EF4-FFF2-40B4-BE49-F238E27FC236}">
                <a16:creationId xmlns:a16="http://schemas.microsoft.com/office/drawing/2014/main" id="{0D7003AF-4A4C-6843-B097-9BBEAD3169BE}"/>
              </a:ext>
            </a:extLst>
          </p:cNvPr>
          <p:cNvSpPr/>
          <p:nvPr/>
        </p:nvSpPr>
        <p:spPr>
          <a:xfrm>
            <a:off x="10793896" y="6347791"/>
            <a:ext cx="636104" cy="510210"/>
          </a:xfrm>
          <a:prstGeom prst="rect">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Snip Single Corner Rectangle 6">
            <a:hlinkClick r:id="" action="ppaction://hlinkshowjump?jump=previousslide"/>
            <a:extLst>
              <a:ext uri="{FF2B5EF4-FFF2-40B4-BE49-F238E27FC236}">
                <a16:creationId xmlns:a16="http://schemas.microsoft.com/office/drawing/2014/main" id="{92B9F600-49B2-5444-8462-581449B08E8A}"/>
              </a:ext>
            </a:extLst>
          </p:cNvPr>
          <p:cNvSpPr/>
          <p:nvPr/>
        </p:nvSpPr>
        <p:spPr>
          <a:xfrm flipH="1">
            <a:off x="10071652" y="6347789"/>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ight Arrow 7">
            <a:hlinkClick r:id="" action="ppaction://hlinkshowjump?jump=nextslide"/>
            <a:extLst>
              <a:ext uri="{FF2B5EF4-FFF2-40B4-BE49-F238E27FC236}">
                <a16:creationId xmlns:a16="http://schemas.microsoft.com/office/drawing/2014/main" id="{3CC93275-A65E-814C-93EF-8A644F391F63}"/>
              </a:ext>
            </a:extLst>
          </p:cNvPr>
          <p:cNvSpPr/>
          <p:nvPr/>
        </p:nvSpPr>
        <p:spPr>
          <a:xfrm>
            <a:off x="116387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sp>
        <p:nvSpPr>
          <p:cNvPr id="9" name="Right Arrow 8">
            <a:hlinkClick r:id="" action="ppaction://hlinkshowjump?jump=previousslide"/>
            <a:extLst>
              <a:ext uri="{FF2B5EF4-FFF2-40B4-BE49-F238E27FC236}">
                <a16:creationId xmlns:a16="http://schemas.microsoft.com/office/drawing/2014/main" id="{B21EFF6B-54E8-9E41-86AC-A2B7B4B28578}"/>
              </a:ext>
            </a:extLst>
          </p:cNvPr>
          <p:cNvSpPr/>
          <p:nvPr/>
        </p:nvSpPr>
        <p:spPr>
          <a:xfrm flipH="1">
            <a:off x="101909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pic>
        <p:nvPicPr>
          <p:cNvPr id="10" name="Picture 9" descr="Home PNG Transparent Images | PNG All">
            <a:hlinkClick r:id="rId2" action="ppaction://hlinksldjump"/>
            <a:extLst>
              <a:ext uri="{FF2B5EF4-FFF2-40B4-BE49-F238E27FC236}">
                <a16:creationId xmlns:a16="http://schemas.microsoft.com/office/drawing/2014/main" id="{A1789C25-E6E3-F74F-9482-D5AE2EB1AE64}"/>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0891078" y="6382023"/>
            <a:ext cx="441739" cy="441739"/>
          </a:xfrm>
          <a:prstGeom prst="rect">
            <a:avLst/>
          </a:prstGeom>
        </p:spPr>
      </p:pic>
      <p:sp>
        <p:nvSpPr>
          <p:cNvPr id="12" name="TextBox 11">
            <a:extLst>
              <a:ext uri="{FF2B5EF4-FFF2-40B4-BE49-F238E27FC236}">
                <a16:creationId xmlns:a16="http://schemas.microsoft.com/office/drawing/2014/main" id="{0197F715-B07F-9A44-8DA2-C57A1007840C}"/>
              </a:ext>
            </a:extLst>
          </p:cNvPr>
          <p:cNvSpPr txBox="1"/>
          <p:nvPr/>
        </p:nvSpPr>
        <p:spPr>
          <a:xfrm rot="16200000">
            <a:off x="-661899" y="850816"/>
            <a:ext cx="1577009" cy="338554"/>
          </a:xfrm>
          <a:prstGeom prst="rect">
            <a:avLst/>
          </a:prstGeom>
          <a:noFill/>
        </p:spPr>
        <p:txBody>
          <a:bodyPr wrap="square" rtlCol="0">
            <a:spAutoFit/>
          </a:bodyPr>
          <a:lstStyle/>
          <a:p>
            <a:r>
              <a:rPr lang="en-US" sz="1600" dirty="0"/>
              <a:t>Brannel MFL</a:t>
            </a:r>
          </a:p>
        </p:txBody>
      </p:sp>
      <p:pic>
        <p:nvPicPr>
          <p:cNvPr id="13" name="Picture 12" descr="File:Copyright.svg - Wikimedia Commons">
            <a:extLst>
              <a:ext uri="{FF2B5EF4-FFF2-40B4-BE49-F238E27FC236}">
                <a16:creationId xmlns:a16="http://schemas.microsoft.com/office/drawing/2014/main" id="{04C6B777-DA27-214B-8027-28F1098B6B8A}"/>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rot="16200000">
            <a:off x="16879" y="622612"/>
            <a:ext cx="91703" cy="91703"/>
          </a:xfrm>
          <a:prstGeom prst="rect">
            <a:avLst/>
          </a:prstGeom>
        </p:spPr>
      </p:pic>
      <p:sp>
        <p:nvSpPr>
          <p:cNvPr id="15" name="TextBox 14">
            <a:extLst>
              <a:ext uri="{FF2B5EF4-FFF2-40B4-BE49-F238E27FC236}">
                <a16:creationId xmlns:a16="http://schemas.microsoft.com/office/drawing/2014/main" id="{FD44FECF-DA34-438C-B313-D0B5A478870C}"/>
              </a:ext>
            </a:extLst>
          </p:cNvPr>
          <p:cNvSpPr txBox="1"/>
          <p:nvPr/>
        </p:nvSpPr>
        <p:spPr>
          <a:xfrm>
            <a:off x="16879" y="0"/>
            <a:ext cx="3226051" cy="400110"/>
          </a:xfrm>
          <a:prstGeom prst="rect">
            <a:avLst/>
          </a:prstGeom>
          <a:noFill/>
        </p:spPr>
        <p:txBody>
          <a:bodyPr wrap="square" rtlCol="0">
            <a:spAutoFit/>
          </a:bodyPr>
          <a:lstStyle/>
          <a:p>
            <a:r>
              <a:rPr lang="en-US" sz="2000" b="1" dirty="0">
                <a:latin typeface="Papyrus" panose="020B0602040200020303" pitchFamily="34" charset="77"/>
              </a:rPr>
              <a:t>GCSE SPANISH</a:t>
            </a:r>
          </a:p>
        </p:txBody>
      </p:sp>
    </p:spTree>
    <p:extLst>
      <p:ext uri="{BB962C8B-B14F-4D97-AF65-F5344CB8AC3E}">
        <p14:creationId xmlns:p14="http://schemas.microsoft.com/office/powerpoint/2010/main" val="2688493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Shape 3">
            <a:extLst>
              <a:ext uri="{FF2B5EF4-FFF2-40B4-BE49-F238E27FC236}">
                <a16:creationId xmlns:a16="http://schemas.microsoft.com/office/drawing/2014/main" id="{429AF480-5075-5E45-8BC3-22563413E5F5}"/>
              </a:ext>
            </a:extLst>
          </p:cNvPr>
          <p:cNvSpPr/>
          <p:nvPr/>
        </p:nvSpPr>
        <p:spPr>
          <a:xfrm rot="10800000" flipH="1">
            <a:off x="-19166" y="-30190"/>
            <a:ext cx="3580092" cy="2016677"/>
          </a:xfrm>
          <a:custGeom>
            <a:avLst/>
            <a:gdLst>
              <a:gd name="connsiteX0" fmla="*/ 0 w 3180522"/>
              <a:gd name="connsiteY0" fmla="*/ 0 h 1886048"/>
              <a:gd name="connsiteX1" fmla="*/ 262915 w 3180522"/>
              <a:gd name="connsiteY1" fmla="*/ 0 h 1886048"/>
              <a:gd name="connsiteX2" fmla="*/ 262915 w 3180522"/>
              <a:gd name="connsiteY2" fmla="*/ 1439206 h 1886048"/>
              <a:gd name="connsiteX3" fmla="*/ 3180522 w 3180522"/>
              <a:gd name="connsiteY3" fmla="*/ 1439206 h 1886048"/>
              <a:gd name="connsiteX4" fmla="*/ 3180522 w 3180522"/>
              <a:gd name="connsiteY4" fmla="*/ 1886048 h 1886048"/>
              <a:gd name="connsiteX5" fmla="*/ 0 w 3180522"/>
              <a:gd name="connsiteY5" fmla="*/ 1886048 h 1886048"/>
              <a:gd name="connsiteX6" fmla="*/ 0 w 318052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3180522 w 3580092"/>
              <a:gd name="connsiteY3" fmla="*/ 1439206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2016677"/>
              <a:gd name="connsiteX1" fmla="*/ 262915 w 3580092"/>
              <a:gd name="connsiteY1" fmla="*/ 130629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80092" h="2016677">
                <a:moveTo>
                  <a:pt x="0" y="0"/>
                </a:moveTo>
                <a:cubicBezTo>
                  <a:pt x="87638" y="64034"/>
                  <a:pt x="175277" y="35858"/>
                  <a:pt x="262915" y="192101"/>
                </a:cubicBezTo>
                <a:lnTo>
                  <a:pt x="262915" y="1569835"/>
                </a:lnTo>
                <a:lnTo>
                  <a:pt x="2796320" y="1585203"/>
                </a:lnTo>
                <a:cubicBezTo>
                  <a:pt x="3288098" y="1741834"/>
                  <a:pt x="3318835" y="1867730"/>
                  <a:pt x="3580092" y="2008993"/>
                </a:cubicBezTo>
                <a:lnTo>
                  <a:pt x="0" y="2016677"/>
                </a:lnTo>
                <a:lnTo>
                  <a:pt x="0" y="0"/>
                </a:lnTo>
                <a:close/>
              </a:path>
            </a:pathLst>
          </a:cu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79D8C-FFA5-294F-9397-5945C5D905EA}"/>
              </a:ext>
            </a:extLst>
          </p:cNvPr>
          <p:cNvSpPr>
            <a:spLocks noGrp="1"/>
          </p:cNvSpPr>
          <p:nvPr>
            <p:ph type="title"/>
          </p:nvPr>
        </p:nvSpPr>
        <p:spPr/>
        <p:txBody>
          <a:bodyPr>
            <a:normAutofit/>
          </a:bodyPr>
          <a:lstStyle/>
          <a:p>
            <a:r>
              <a:rPr lang="en-US" sz="3600" b="1" i="1" dirty="0">
                <a:latin typeface="Papyrus" panose="020B0602040200020303" pitchFamily="34" charset="77"/>
              </a:rPr>
              <a:t>Adding -</a:t>
            </a:r>
            <a:r>
              <a:rPr lang="en-US" sz="3600" b="1" i="1" dirty="0" err="1">
                <a:latin typeface="Papyrus" panose="020B0602040200020303" pitchFamily="34" charset="77"/>
              </a:rPr>
              <a:t>ísimo</a:t>
            </a:r>
            <a:r>
              <a:rPr lang="en-US" sz="3600" b="1" i="1" dirty="0">
                <a:latin typeface="Papyrus" panose="020B0602040200020303" pitchFamily="34" charset="77"/>
              </a:rPr>
              <a:t>/</a:t>
            </a:r>
            <a:r>
              <a:rPr lang="en-US" sz="3600" b="1" i="1" dirty="0" err="1">
                <a:latin typeface="Papyrus" panose="020B0602040200020303" pitchFamily="34" charset="77"/>
              </a:rPr>
              <a:t>ísima</a:t>
            </a:r>
            <a:endParaRPr lang="en-US" sz="3600" b="1" i="1" dirty="0">
              <a:latin typeface="Papyrus" panose="020B0602040200020303" pitchFamily="34" charset="77"/>
            </a:endParaRPr>
          </a:p>
        </p:txBody>
      </p:sp>
      <p:sp>
        <p:nvSpPr>
          <p:cNvPr id="3" name="Content Placeholder 2">
            <a:extLst>
              <a:ext uri="{FF2B5EF4-FFF2-40B4-BE49-F238E27FC236}">
                <a16:creationId xmlns:a16="http://schemas.microsoft.com/office/drawing/2014/main" id="{34EEE79F-9C94-634D-AF20-622B821EE26B}"/>
              </a:ext>
            </a:extLst>
          </p:cNvPr>
          <p:cNvSpPr>
            <a:spLocks noGrp="1"/>
          </p:cNvSpPr>
          <p:nvPr>
            <p:ph idx="1"/>
          </p:nvPr>
        </p:nvSpPr>
        <p:spPr>
          <a:xfrm>
            <a:off x="510684" y="1946714"/>
            <a:ext cx="7313014" cy="2964571"/>
          </a:xfrm>
        </p:spPr>
        <p:txBody>
          <a:bodyPr>
            <a:normAutofit fontScale="92500" lnSpcReduction="10000"/>
          </a:bodyPr>
          <a:lstStyle/>
          <a:p>
            <a:r>
              <a:rPr lang="en-US" sz="2800" dirty="0"/>
              <a:t>You can add –</a:t>
            </a:r>
            <a:r>
              <a:rPr lang="en-US" sz="2800" dirty="0" err="1"/>
              <a:t>ísimo</a:t>
            </a:r>
            <a:r>
              <a:rPr lang="en-US" sz="2800" dirty="0"/>
              <a:t> to the end of an adjective to make it stronger.</a:t>
            </a:r>
          </a:p>
          <a:p>
            <a:r>
              <a:rPr lang="en-US" sz="2800" dirty="0"/>
              <a:t>E.g. </a:t>
            </a:r>
          </a:p>
          <a:p>
            <a:r>
              <a:rPr lang="en-US" sz="2800" i="1" dirty="0"/>
              <a:t>la </a:t>
            </a:r>
            <a:r>
              <a:rPr lang="en-US" sz="2800" i="1" dirty="0" err="1"/>
              <a:t>chaqueta</a:t>
            </a:r>
            <a:r>
              <a:rPr lang="en-US" sz="2800" i="1" dirty="0"/>
              <a:t> </a:t>
            </a:r>
            <a:r>
              <a:rPr lang="en-US" sz="2800" i="1" dirty="0" err="1"/>
              <a:t>es</a:t>
            </a:r>
            <a:r>
              <a:rPr lang="en-US" sz="2800" i="1" dirty="0"/>
              <a:t> </a:t>
            </a:r>
            <a:r>
              <a:rPr lang="en-US" sz="2800" i="1" dirty="0" err="1"/>
              <a:t>car</a:t>
            </a:r>
            <a:r>
              <a:rPr lang="en-US" sz="2800" i="1" dirty="0" err="1">
                <a:solidFill>
                  <a:srgbClr val="068B3F"/>
                </a:solidFill>
              </a:rPr>
              <a:t>ísima</a:t>
            </a:r>
            <a:r>
              <a:rPr lang="en-US" sz="2800" i="1" dirty="0"/>
              <a:t>. – the jacket is very expensive.</a:t>
            </a:r>
          </a:p>
          <a:p>
            <a:r>
              <a:rPr lang="en-US" sz="2800" i="1" dirty="0"/>
              <a:t>El </a:t>
            </a:r>
            <a:r>
              <a:rPr lang="en-US" sz="2800" i="1" dirty="0" err="1"/>
              <a:t>libro</a:t>
            </a:r>
            <a:r>
              <a:rPr lang="en-US" sz="2800" i="1" dirty="0"/>
              <a:t> </a:t>
            </a:r>
            <a:r>
              <a:rPr lang="en-US" sz="2800" i="1" dirty="0" err="1"/>
              <a:t>es</a:t>
            </a:r>
            <a:r>
              <a:rPr lang="en-US" sz="2800" i="1" dirty="0"/>
              <a:t> </a:t>
            </a:r>
            <a:r>
              <a:rPr lang="en-US" sz="2800" i="1" dirty="0" err="1"/>
              <a:t>mal</a:t>
            </a:r>
            <a:r>
              <a:rPr lang="en-US" sz="2800" i="1" dirty="0" err="1">
                <a:solidFill>
                  <a:srgbClr val="068B3F"/>
                </a:solidFill>
              </a:rPr>
              <a:t>ísimo</a:t>
            </a:r>
            <a:r>
              <a:rPr lang="en-US" sz="2800" i="1" dirty="0"/>
              <a:t>. – the book is very bad.</a:t>
            </a:r>
          </a:p>
          <a:p>
            <a:r>
              <a:rPr lang="en-US" sz="2800" i="1" dirty="0"/>
              <a:t>La comida </a:t>
            </a:r>
            <a:r>
              <a:rPr lang="en-US" sz="2800" i="1" dirty="0" err="1"/>
              <a:t>es</a:t>
            </a:r>
            <a:r>
              <a:rPr lang="en-US" sz="2800" i="1" dirty="0"/>
              <a:t> </a:t>
            </a:r>
            <a:r>
              <a:rPr lang="en-US" sz="2800" i="1" dirty="0" err="1"/>
              <a:t>riqu</a:t>
            </a:r>
            <a:r>
              <a:rPr lang="en-US" sz="2800" i="1" dirty="0" err="1">
                <a:solidFill>
                  <a:srgbClr val="068B3F"/>
                </a:solidFill>
              </a:rPr>
              <a:t>ísim</a:t>
            </a:r>
            <a:r>
              <a:rPr lang="en-US" sz="2800" i="1" u="sng" dirty="0" err="1">
                <a:solidFill>
                  <a:srgbClr val="068B3F"/>
                </a:solidFill>
              </a:rPr>
              <a:t>a</a:t>
            </a:r>
            <a:r>
              <a:rPr lang="en-US" sz="2800" i="1" dirty="0"/>
              <a:t>. – the food is really delicious.</a:t>
            </a:r>
          </a:p>
          <a:p>
            <a:endParaRPr lang="en-US" sz="2800" i="1" dirty="0"/>
          </a:p>
        </p:txBody>
      </p:sp>
      <p:sp>
        <p:nvSpPr>
          <p:cNvPr id="5" name="Snip Single Corner Rectangle 4">
            <a:hlinkClick r:id="" action="ppaction://hlinkshowjump?jump=nextslide"/>
            <a:extLst>
              <a:ext uri="{FF2B5EF4-FFF2-40B4-BE49-F238E27FC236}">
                <a16:creationId xmlns:a16="http://schemas.microsoft.com/office/drawing/2014/main" id="{2A9C8C71-3ADA-4040-B94A-A07470D1BEB3}"/>
              </a:ext>
            </a:extLst>
          </p:cNvPr>
          <p:cNvSpPr/>
          <p:nvPr/>
        </p:nvSpPr>
        <p:spPr>
          <a:xfrm>
            <a:off x="11516139" y="6347790"/>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ectangle 5">
            <a:hlinkClick r:id="rId2" action="ppaction://hlinksldjump"/>
            <a:extLst>
              <a:ext uri="{FF2B5EF4-FFF2-40B4-BE49-F238E27FC236}">
                <a16:creationId xmlns:a16="http://schemas.microsoft.com/office/drawing/2014/main" id="{0D7003AF-4A4C-6843-B097-9BBEAD3169BE}"/>
              </a:ext>
            </a:extLst>
          </p:cNvPr>
          <p:cNvSpPr/>
          <p:nvPr/>
        </p:nvSpPr>
        <p:spPr>
          <a:xfrm>
            <a:off x="10793896" y="6347791"/>
            <a:ext cx="636104" cy="510210"/>
          </a:xfrm>
          <a:prstGeom prst="rect">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Snip Single Corner Rectangle 6">
            <a:hlinkClick r:id="" action="ppaction://hlinkshowjump?jump=previousslide"/>
            <a:extLst>
              <a:ext uri="{FF2B5EF4-FFF2-40B4-BE49-F238E27FC236}">
                <a16:creationId xmlns:a16="http://schemas.microsoft.com/office/drawing/2014/main" id="{92B9F600-49B2-5444-8462-581449B08E8A}"/>
              </a:ext>
            </a:extLst>
          </p:cNvPr>
          <p:cNvSpPr/>
          <p:nvPr/>
        </p:nvSpPr>
        <p:spPr>
          <a:xfrm flipH="1">
            <a:off x="10071652" y="6347789"/>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ight Arrow 7">
            <a:hlinkClick r:id="" action="ppaction://hlinkshowjump?jump=nextslide"/>
            <a:extLst>
              <a:ext uri="{FF2B5EF4-FFF2-40B4-BE49-F238E27FC236}">
                <a16:creationId xmlns:a16="http://schemas.microsoft.com/office/drawing/2014/main" id="{3CC93275-A65E-814C-93EF-8A644F391F63}"/>
              </a:ext>
            </a:extLst>
          </p:cNvPr>
          <p:cNvSpPr/>
          <p:nvPr/>
        </p:nvSpPr>
        <p:spPr>
          <a:xfrm>
            <a:off x="116387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sp>
        <p:nvSpPr>
          <p:cNvPr id="9" name="Right Arrow 8">
            <a:hlinkClick r:id="" action="ppaction://hlinkshowjump?jump=previousslide"/>
            <a:extLst>
              <a:ext uri="{FF2B5EF4-FFF2-40B4-BE49-F238E27FC236}">
                <a16:creationId xmlns:a16="http://schemas.microsoft.com/office/drawing/2014/main" id="{B21EFF6B-54E8-9E41-86AC-A2B7B4B28578}"/>
              </a:ext>
            </a:extLst>
          </p:cNvPr>
          <p:cNvSpPr/>
          <p:nvPr/>
        </p:nvSpPr>
        <p:spPr>
          <a:xfrm flipH="1">
            <a:off x="101909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pic>
        <p:nvPicPr>
          <p:cNvPr id="10" name="Picture 9" descr="Home PNG Transparent Images | PNG All">
            <a:hlinkClick r:id="rId2" action="ppaction://hlinksldjump"/>
            <a:extLst>
              <a:ext uri="{FF2B5EF4-FFF2-40B4-BE49-F238E27FC236}">
                <a16:creationId xmlns:a16="http://schemas.microsoft.com/office/drawing/2014/main" id="{A1789C25-E6E3-F74F-9482-D5AE2EB1AE64}"/>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0891078" y="6382023"/>
            <a:ext cx="441739" cy="441739"/>
          </a:xfrm>
          <a:prstGeom prst="rect">
            <a:avLst/>
          </a:prstGeom>
        </p:spPr>
      </p:pic>
      <p:sp>
        <p:nvSpPr>
          <p:cNvPr id="12" name="TextBox 11">
            <a:extLst>
              <a:ext uri="{FF2B5EF4-FFF2-40B4-BE49-F238E27FC236}">
                <a16:creationId xmlns:a16="http://schemas.microsoft.com/office/drawing/2014/main" id="{0197F715-B07F-9A44-8DA2-C57A1007840C}"/>
              </a:ext>
            </a:extLst>
          </p:cNvPr>
          <p:cNvSpPr txBox="1"/>
          <p:nvPr/>
        </p:nvSpPr>
        <p:spPr>
          <a:xfrm rot="16200000">
            <a:off x="-661899" y="850816"/>
            <a:ext cx="1577009" cy="338554"/>
          </a:xfrm>
          <a:prstGeom prst="rect">
            <a:avLst/>
          </a:prstGeom>
          <a:noFill/>
        </p:spPr>
        <p:txBody>
          <a:bodyPr wrap="square" rtlCol="0">
            <a:spAutoFit/>
          </a:bodyPr>
          <a:lstStyle/>
          <a:p>
            <a:r>
              <a:rPr lang="en-US" sz="1600" dirty="0"/>
              <a:t>Brannel MFL</a:t>
            </a:r>
          </a:p>
        </p:txBody>
      </p:sp>
      <p:pic>
        <p:nvPicPr>
          <p:cNvPr id="13" name="Picture 12" descr="File:Copyright.svg - Wikimedia Commons">
            <a:extLst>
              <a:ext uri="{FF2B5EF4-FFF2-40B4-BE49-F238E27FC236}">
                <a16:creationId xmlns:a16="http://schemas.microsoft.com/office/drawing/2014/main" id="{04C6B777-DA27-214B-8027-28F1098B6B8A}"/>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rot="16200000">
            <a:off x="16879" y="622612"/>
            <a:ext cx="91703" cy="91703"/>
          </a:xfrm>
          <a:prstGeom prst="rect">
            <a:avLst/>
          </a:prstGeom>
        </p:spPr>
      </p:pic>
      <p:sp>
        <p:nvSpPr>
          <p:cNvPr id="15" name="TextBox 14">
            <a:extLst>
              <a:ext uri="{FF2B5EF4-FFF2-40B4-BE49-F238E27FC236}">
                <a16:creationId xmlns:a16="http://schemas.microsoft.com/office/drawing/2014/main" id="{FD44FECF-DA34-438C-B313-D0B5A478870C}"/>
              </a:ext>
            </a:extLst>
          </p:cNvPr>
          <p:cNvSpPr txBox="1"/>
          <p:nvPr/>
        </p:nvSpPr>
        <p:spPr>
          <a:xfrm>
            <a:off x="16879" y="0"/>
            <a:ext cx="3226051" cy="400110"/>
          </a:xfrm>
          <a:prstGeom prst="rect">
            <a:avLst/>
          </a:prstGeom>
          <a:noFill/>
        </p:spPr>
        <p:txBody>
          <a:bodyPr wrap="square" rtlCol="0">
            <a:spAutoFit/>
          </a:bodyPr>
          <a:lstStyle/>
          <a:p>
            <a:r>
              <a:rPr lang="en-US" sz="2000" b="1" dirty="0">
                <a:latin typeface="Papyrus" panose="020B0602040200020303" pitchFamily="34" charset="77"/>
              </a:rPr>
              <a:t>GCSE SPANISH</a:t>
            </a:r>
          </a:p>
        </p:txBody>
      </p:sp>
      <p:cxnSp>
        <p:nvCxnSpPr>
          <p:cNvPr id="11" name="Straight Arrow Connector 10">
            <a:extLst>
              <a:ext uri="{FF2B5EF4-FFF2-40B4-BE49-F238E27FC236}">
                <a16:creationId xmlns:a16="http://schemas.microsoft.com/office/drawing/2014/main" id="{96F41CD5-9D08-8D48-9FF2-7CC4C54FB069}"/>
              </a:ext>
            </a:extLst>
          </p:cNvPr>
          <p:cNvCxnSpPr>
            <a:cxnSpLocks/>
          </p:cNvCxnSpPr>
          <p:nvPr/>
        </p:nvCxnSpPr>
        <p:spPr>
          <a:xfrm flipV="1">
            <a:off x="2689412" y="4773169"/>
            <a:ext cx="553518" cy="62358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8" name="TextBox 17">
            <a:extLst>
              <a:ext uri="{FF2B5EF4-FFF2-40B4-BE49-F238E27FC236}">
                <a16:creationId xmlns:a16="http://schemas.microsoft.com/office/drawing/2014/main" id="{C65E50E3-AC42-E643-9A86-091FCBD95222}"/>
              </a:ext>
            </a:extLst>
          </p:cNvPr>
          <p:cNvSpPr txBox="1"/>
          <p:nvPr/>
        </p:nvSpPr>
        <p:spPr>
          <a:xfrm>
            <a:off x="510684" y="5400054"/>
            <a:ext cx="3881719" cy="954107"/>
          </a:xfrm>
          <a:prstGeom prst="rect">
            <a:avLst/>
          </a:prstGeom>
          <a:noFill/>
        </p:spPr>
        <p:txBody>
          <a:bodyPr wrap="square" rtlCol="0">
            <a:spAutoFit/>
          </a:bodyPr>
          <a:lstStyle/>
          <a:p>
            <a:r>
              <a:rPr lang="en-US" sz="2800" dirty="0">
                <a:solidFill>
                  <a:srgbClr val="FF0000"/>
                </a:solidFill>
              </a:rPr>
              <a:t>Don’t forget to make adjectives agree!</a:t>
            </a:r>
          </a:p>
        </p:txBody>
      </p:sp>
      <p:sp>
        <p:nvSpPr>
          <p:cNvPr id="23" name="Rounded Rectangle 22">
            <a:extLst>
              <a:ext uri="{FF2B5EF4-FFF2-40B4-BE49-F238E27FC236}">
                <a16:creationId xmlns:a16="http://schemas.microsoft.com/office/drawing/2014/main" id="{040F058B-09BC-C040-935F-0B40594A15F3}"/>
              </a:ext>
            </a:extLst>
          </p:cNvPr>
          <p:cNvSpPr/>
          <p:nvPr/>
        </p:nvSpPr>
        <p:spPr>
          <a:xfrm>
            <a:off x="7978588" y="755863"/>
            <a:ext cx="3978142" cy="5054998"/>
          </a:xfrm>
          <a:prstGeom prst="roundRect">
            <a:avLst>
              <a:gd name="adj" fmla="val 4859"/>
            </a:avLst>
          </a:prstGeom>
          <a:solidFill>
            <a:srgbClr val="85050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solidFill>
                  <a:schemeClr val="bg2"/>
                </a:solidFill>
              </a:rPr>
              <a:t>Changing your adjectives by making them stronger with the addition of ‘-</a:t>
            </a:r>
            <a:r>
              <a:rPr lang="en-US" sz="3200" b="1" i="1" dirty="0" err="1">
                <a:solidFill>
                  <a:schemeClr val="bg2"/>
                </a:solidFill>
              </a:rPr>
              <a:t>ísimo</a:t>
            </a:r>
            <a:r>
              <a:rPr lang="en-US" sz="3200" b="1" i="1" dirty="0">
                <a:solidFill>
                  <a:schemeClr val="bg2"/>
                </a:solidFill>
              </a:rPr>
              <a:t>’ is a really good way of showing how versatile you can be with your Spanish. Plus its nice and easy to use!</a:t>
            </a:r>
          </a:p>
        </p:txBody>
      </p:sp>
    </p:spTree>
    <p:extLst>
      <p:ext uri="{BB962C8B-B14F-4D97-AF65-F5344CB8AC3E}">
        <p14:creationId xmlns:p14="http://schemas.microsoft.com/office/powerpoint/2010/main" val="948714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Shape 3">
            <a:extLst>
              <a:ext uri="{FF2B5EF4-FFF2-40B4-BE49-F238E27FC236}">
                <a16:creationId xmlns:a16="http://schemas.microsoft.com/office/drawing/2014/main" id="{429AF480-5075-5E45-8BC3-22563413E5F5}"/>
              </a:ext>
            </a:extLst>
          </p:cNvPr>
          <p:cNvSpPr/>
          <p:nvPr/>
        </p:nvSpPr>
        <p:spPr>
          <a:xfrm rot="10800000" flipH="1">
            <a:off x="-19166" y="-30190"/>
            <a:ext cx="3580092" cy="2016677"/>
          </a:xfrm>
          <a:custGeom>
            <a:avLst/>
            <a:gdLst>
              <a:gd name="connsiteX0" fmla="*/ 0 w 3180522"/>
              <a:gd name="connsiteY0" fmla="*/ 0 h 1886048"/>
              <a:gd name="connsiteX1" fmla="*/ 262915 w 3180522"/>
              <a:gd name="connsiteY1" fmla="*/ 0 h 1886048"/>
              <a:gd name="connsiteX2" fmla="*/ 262915 w 3180522"/>
              <a:gd name="connsiteY2" fmla="*/ 1439206 h 1886048"/>
              <a:gd name="connsiteX3" fmla="*/ 3180522 w 3180522"/>
              <a:gd name="connsiteY3" fmla="*/ 1439206 h 1886048"/>
              <a:gd name="connsiteX4" fmla="*/ 3180522 w 3180522"/>
              <a:gd name="connsiteY4" fmla="*/ 1886048 h 1886048"/>
              <a:gd name="connsiteX5" fmla="*/ 0 w 3180522"/>
              <a:gd name="connsiteY5" fmla="*/ 1886048 h 1886048"/>
              <a:gd name="connsiteX6" fmla="*/ 0 w 318052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3180522 w 3580092"/>
              <a:gd name="connsiteY3" fmla="*/ 1439206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2016677"/>
              <a:gd name="connsiteX1" fmla="*/ 262915 w 3580092"/>
              <a:gd name="connsiteY1" fmla="*/ 130629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80092" h="2016677">
                <a:moveTo>
                  <a:pt x="0" y="0"/>
                </a:moveTo>
                <a:cubicBezTo>
                  <a:pt x="87638" y="64034"/>
                  <a:pt x="175277" y="35858"/>
                  <a:pt x="262915" y="192101"/>
                </a:cubicBezTo>
                <a:lnTo>
                  <a:pt x="262915" y="1569835"/>
                </a:lnTo>
                <a:lnTo>
                  <a:pt x="2796320" y="1585203"/>
                </a:lnTo>
                <a:cubicBezTo>
                  <a:pt x="3288098" y="1741834"/>
                  <a:pt x="3318835" y="1867730"/>
                  <a:pt x="3580092" y="2008993"/>
                </a:cubicBezTo>
                <a:lnTo>
                  <a:pt x="0" y="2016677"/>
                </a:lnTo>
                <a:lnTo>
                  <a:pt x="0" y="0"/>
                </a:lnTo>
                <a:close/>
              </a:path>
            </a:pathLst>
          </a:cu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79D8C-FFA5-294F-9397-5945C5D905EA}"/>
              </a:ext>
            </a:extLst>
          </p:cNvPr>
          <p:cNvSpPr>
            <a:spLocks noGrp="1"/>
          </p:cNvSpPr>
          <p:nvPr>
            <p:ph type="title"/>
          </p:nvPr>
        </p:nvSpPr>
        <p:spPr/>
        <p:txBody>
          <a:bodyPr>
            <a:normAutofit/>
          </a:bodyPr>
          <a:lstStyle/>
          <a:p>
            <a:r>
              <a:rPr lang="en-US" sz="4000" b="1" i="1" dirty="0">
                <a:latin typeface="Papyrus" panose="020B0602040200020303" pitchFamily="34" charset="77"/>
              </a:rPr>
              <a:t>Time </a:t>
            </a:r>
            <a:r>
              <a:rPr lang="en-GB" sz="4000" b="1" i="1" dirty="0">
                <a:latin typeface="Papyrus" panose="020B0602040200020303" pitchFamily="34" charset="77"/>
              </a:rPr>
              <a:t>phrases</a:t>
            </a:r>
            <a:endParaRPr lang="en-US" sz="4000" b="1" i="1" dirty="0">
              <a:latin typeface="Papyrus" panose="020B0602040200020303" pitchFamily="34" charset="77"/>
            </a:endParaRPr>
          </a:p>
        </p:txBody>
      </p:sp>
      <p:sp>
        <p:nvSpPr>
          <p:cNvPr id="3" name="Content Placeholder 2">
            <a:extLst>
              <a:ext uri="{FF2B5EF4-FFF2-40B4-BE49-F238E27FC236}">
                <a16:creationId xmlns:a16="http://schemas.microsoft.com/office/drawing/2014/main" id="{34EEE79F-9C94-634D-AF20-622B821EE26B}"/>
              </a:ext>
            </a:extLst>
          </p:cNvPr>
          <p:cNvSpPr>
            <a:spLocks noGrp="1"/>
          </p:cNvSpPr>
          <p:nvPr>
            <p:ph idx="1"/>
          </p:nvPr>
        </p:nvSpPr>
        <p:spPr>
          <a:xfrm>
            <a:off x="371744" y="2883914"/>
            <a:ext cx="11509933" cy="3632840"/>
          </a:xfrm>
        </p:spPr>
        <p:txBody>
          <a:bodyPr numCol="3">
            <a:normAutofit fontScale="85000" lnSpcReduction="20000"/>
          </a:bodyPr>
          <a:lstStyle/>
          <a:p>
            <a:r>
              <a:rPr lang="en-GB" dirty="0">
                <a:solidFill>
                  <a:srgbClr val="00B050"/>
                </a:solidFill>
              </a:rPr>
              <a:t>Ayer</a:t>
            </a:r>
            <a:r>
              <a:rPr lang="en-GB" dirty="0"/>
              <a:t> – yesterday</a:t>
            </a:r>
          </a:p>
          <a:p>
            <a:r>
              <a:rPr lang="en-GB" dirty="0" err="1">
                <a:solidFill>
                  <a:srgbClr val="00B050"/>
                </a:solidFill>
              </a:rPr>
              <a:t>Anteayer</a:t>
            </a:r>
            <a:r>
              <a:rPr lang="en-GB" dirty="0"/>
              <a:t> – the day before yesterday</a:t>
            </a:r>
          </a:p>
          <a:p>
            <a:r>
              <a:rPr lang="en-GB" dirty="0">
                <a:solidFill>
                  <a:srgbClr val="00B050"/>
                </a:solidFill>
              </a:rPr>
              <a:t>La </a:t>
            </a:r>
            <a:r>
              <a:rPr lang="en-GB" dirty="0" err="1">
                <a:solidFill>
                  <a:srgbClr val="00B050"/>
                </a:solidFill>
              </a:rPr>
              <a:t>semana</a:t>
            </a:r>
            <a:r>
              <a:rPr lang="en-GB" dirty="0">
                <a:solidFill>
                  <a:srgbClr val="00B050"/>
                </a:solidFill>
              </a:rPr>
              <a:t> </a:t>
            </a:r>
            <a:r>
              <a:rPr lang="en-GB" dirty="0" err="1">
                <a:solidFill>
                  <a:srgbClr val="00B050"/>
                </a:solidFill>
              </a:rPr>
              <a:t>pasada</a:t>
            </a:r>
            <a:r>
              <a:rPr lang="en-GB" dirty="0">
                <a:solidFill>
                  <a:srgbClr val="00B050"/>
                </a:solidFill>
              </a:rPr>
              <a:t> </a:t>
            </a:r>
            <a:r>
              <a:rPr lang="en-GB" dirty="0"/>
              <a:t>– last week</a:t>
            </a:r>
          </a:p>
          <a:p>
            <a:r>
              <a:rPr lang="en-GB" dirty="0">
                <a:solidFill>
                  <a:srgbClr val="00B050"/>
                </a:solidFill>
              </a:rPr>
              <a:t>El mes </a:t>
            </a:r>
            <a:r>
              <a:rPr lang="en-GB" dirty="0" err="1">
                <a:solidFill>
                  <a:srgbClr val="00B050"/>
                </a:solidFill>
              </a:rPr>
              <a:t>pasado</a:t>
            </a:r>
            <a:r>
              <a:rPr lang="en-GB" dirty="0">
                <a:solidFill>
                  <a:srgbClr val="00B050"/>
                </a:solidFill>
              </a:rPr>
              <a:t> </a:t>
            </a:r>
            <a:r>
              <a:rPr lang="en-GB" dirty="0"/>
              <a:t>– last month</a:t>
            </a:r>
          </a:p>
          <a:p>
            <a:r>
              <a:rPr lang="en-GB" dirty="0" err="1">
                <a:solidFill>
                  <a:srgbClr val="00B050"/>
                </a:solidFill>
              </a:rPr>
              <a:t>Anoche</a:t>
            </a:r>
            <a:r>
              <a:rPr lang="en-GB" dirty="0"/>
              <a:t> – last night</a:t>
            </a:r>
          </a:p>
          <a:p>
            <a:r>
              <a:rPr lang="en-GB" dirty="0">
                <a:solidFill>
                  <a:srgbClr val="00B050"/>
                </a:solidFill>
              </a:rPr>
              <a:t>El </a:t>
            </a:r>
            <a:r>
              <a:rPr lang="en-GB" dirty="0" err="1">
                <a:solidFill>
                  <a:srgbClr val="00B050"/>
                </a:solidFill>
              </a:rPr>
              <a:t>otro</a:t>
            </a:r>
            <a:r>
              <a:rPr lang="en-GB" dirty="0">
                <a:solidFill>
                  <a:srgbClr val="00B050"/>
                </a:solidFill>
              </a:rPr>
              <a:t> </a:t>
            </a:r>
            <a:r>
              <a:rPr lang="en-GB" dirty="0" err="1">
                <a:solidFill>
                  <a:srgbClr val="00B050"/>
                </a:solidFill>
              </a:rPr>
              <a:t>día</a:t>
            </a:r>
            <a:r>
              <a:rPr lang="en-GB" dirty="0">
                <a:solidFill>
                  <a:srgbClr val="00B050"/>
                </a:solidFill>
              </a:rPr>
              <a:t> </a:t>
            </a:r>
            <a:r>
              <a:rPr lang="en-GB" dirty="0"/>
              <a:t>– the other day</a:t>
            </a:r>
          </a:p>
          <a:p>
            <a:r>
              <a:rPr lang="en-GB" dirty="0">
                <a:solidFill>
                  <a:srgbClr val="00B050"/>
                </a:solidFill>
              </a:rPr>
              <a:t>El </a:t>
            </a:r>
            <a:r>
              <a:rPr lang="en-GB" dirty="0" err="1">
                <a:solidFill>
                  <a:srgbClr val="00B050"/>
                </a:solidFill>
              </a:rPr>
              <a:t>año</a:t>
            </a:r>
            <a:r>
              <a:rPr lang="en-GB" dirty="0">
                <a:solidFill>
                  <a:srgbClr val="00B050"/>
                </a:solidFill>
              </a:rPr>
              <a:t> </a:t>
            </a:r>
            <a:r>
              <a:rPr lang="en-GB" dirty="0" err="1">
                <a:solidFill>
                  <a:srgbClr val="00B050"/>
                </a:solidFill>
              </a:rPr>
              <a:t>pasado</a:t>
            </a:r>
            <a:r>
              <a:rPr lang="en-GB" dirty="0">
                <a:solidFill>
                  <a:srgbClr val="00B050"/>
                </a:solidFill>
              </a:rPr>
              <a:t> </a:t>
            </a:r>
            <a:r>
              <a:rPr lang="en-GB" dirty="0"/>
              <a:t>– last year</a:t>
            </a:r>
          </a:p>
          <a:p>
            <a:r>
              <a:rPr lang="en-GB" dirty="0" err="1">
                <a:solidFill>
                  <a:srgbClr val="00B050"/>
                </a:solidFill>
              </a:rPr>
              <a:t>Entonces</a:t>
            </a:r>
            <a:r>
              <a:rPr lang="en-GB" dirty="0"/>
              <a:t> – then</a:t>
            </a:r>
          </a:p>
          <a:p>
            <a:r>
              <a:rPr lang="en-GB" dirty="0" err="1">
                <a:solidFill>
                  <a:srgbClr val="00B050"/>
                </a:solidFill>
              </a:rPr>
              <a:t>Hace</a:t>
            </a:r>
            <a:r>
              <a:rPr lang="en-GB" dirty="0">
                <a:solidFill>
                  <a:srgbClr val="00B050"/>
                </a:solidFill>
              </a:rPr>
              <a:t> dos </a:t>
            </a:r>
            <a:r>
              <a:rPr lang="en-GB" dirty="0" err="1">
                <a:solidFill>
                  <a:srgbClr val="00B050"/>
                </a:solidFill>
              </a:rPr>
              <a:t>días</a:t>
            </a:r>
            <a:r>
              <a:rPr lang="en-GB" dirty="0">
                <a:solidFill>
                  <a:srgbClr val="00B050"/>
                </a:solidFill>
              </a:rPr>
              <a:t> </a:t>
            </a:r>
            <a:r>
              <a:rPr lang="en-GB" dirty="0"/>
              <a:t>– two days ago</a:t>
            </a:r>
          </a:p>
          <a:p>
            <a:r>
              <a:rPr lang="en-GB" dirty="0" err="1">
                <a:solidFill>
                  <a:srgbClr val="00B050"/>
                </a:solidFill>
              </a:rPr>
              <a:t>Cuando</a:t>
            </a:r>
            <a:r>
              <a:rPr lang="en-GB" dirty="0">
                <a:solidFill>
                  <a:srgbClr val="00B050"/>
                </a:solidFill>
              </a:rPr>
              <a:t> era </a:t>
            </a:r>
            <a:r>
              <a:rPr lang="en-GB" dirty="0" err="1">
                <a:solidFill>
                  <a:srgbClr val="00B050"/>
                </a:solidFill>
              </a:rPr>
              <a:t>pequeño</a:t>
            </a:r>
            <a:r>
              <a:rPr lang="en-GB" dirty="0">
                <a:solidFill>
                  <a:srgbClr val="00B050"/>
                </a:solidFill>
              </a:rPr>
              <a:t> </a:t>
            </a:r>
            <a:r>
              <a:rPr lang="en-GB" dirty="0"/>
              <a:t>– when I was little</a:t>
            </a:r>
          </a:p>
          <a:p>
            <a:r>
              <a:rPr lang="en-GB" dirty="0" err="1">
                <a:solidFill>
                  <a:srgbClr val="00B050"/>
                </a:solidFill>
              </a:rPr>
              <a:t>Cuando</a:t>
            </a:r>
            <a:r>
              <a:rPr lang="en-GB" dirty="0">
                <a:solidFill>
                  <a:srgbClr val="00B050"/>
                </a:solidFill>
              </a:rPr>
              <a:t> era </a:t>
            </a:r>
            <a:r>
              <a:rPr lang="en-GB" dirty="0" err="1">
                <a:solidFill>
                  <a:srgbClr val="00B050"/>
                </a:solidFill>
              </a:rPr>
              <a:t>más</a:t>
            </a:r>
            <a:r>
              <a:rPr lang="en-GB" dirty="0">
                <a:solidFill>
                  <a:srgbClr val="00B050"/>
                </a:solidFill>
              </a:rPr>
              <a:t> </a:t>
            </a:r>
            <a:r>
              <a:rPr lang="en-GB" dirty="0" err="1">
                <a:solidFill>
                  <a:srgbClr val="00B050"/>
                </a:solidFill>
              </a:rPr>
              <a:t>joven</a:t>
            </a:r>
            <a:r>
              <a:rPr lang="en-GB" dirty="0"/>
              <a:t> – when I was younger</a:t>
            </a:r>
          </a:p>
          <a:p>
            <a:r>
              <a:rPr lang="en-GB" dirty="0">
                <a:solidFill>
                  <a:srgbClr val="00B050"/>
                </a:solidFill>
              </a:rPr>
              <a:t>Hoy</a:t>
            </a:r>
            <a:r>
              <a:rPr lang="en-GB" dirty="0"/>
              <a:t> – today</a:t>
            </a:r>
          </a:p>
          <a:p>
            <a:r>
              <a:rPr lang="en-GB" dirty="0" err="1">
                <a:solidFill>
                  <a:srgbClr val="00B050"/>
                </a:solidFill>
              </a:rPr>
              <a:t>Normalmente</a:t>
            </a:r>
            <a:r>
              <a:rPr lang="en-GB" dirty="0"/>
              <a:t> – normally</a:t>
            </a:r>
          </a:p>
          <a:p>
            <a:r>
              <a:rPr lang="en-GB" dirty="0">
                <a:solidFill>
                  <a:srgbClr val="00B050"/>
                </a:solidFill>
              </a:rPr>
              <a:t>A </a:t>
            </a:r>
            <a:r>
              <a:rPr lang="en-GB" dirty="0" err="1">
                <a:solidFill>
                  <a:srgbClr val="00B050"/>
                </a:solidFill>
              </a:rPr>
              <a:t>veces</a:t>
            </a:r>
            <a:r>
              <a:rPr lang="en-GB" dirty="0">
                <a:solidFill>
                  <a:srgbClr val="00B050"/>
                </a:solidFill>
              </a:rPr>
              <a:t> </a:t>
            </a:r>
            <a:r>
              <a:rPr lang="en-GB" dirty="0"/>
              <a:t>– sometimes</a:t>
            </a:r>
          </a:p>
          <a:p>
            <a:r>
              <a:rPr lang="en-GB" dirty="0" err="1">
                <a:solidFill>
                  <a:srgbClr val="00B050"/>
                </a:solidFill>
              </a:rPr>
              <a:t>Siempre</a:t>
            </a:r>
            <a:r>
              <a:rPr lang="en-GB" dirty="0"/>
              <a:t> – always</a:t>
            </a:r>
          </a:p>
          <a:p>
            <a:r>
              <a:rPr lang="en-GB" dirty="0" err="1">
                <a:solidFill>
                  <a:srgbClr val="00B050"/>
                </a:solidFill>
              </a:rPr>
              <a:t>Varias</a:t>
            </a:r>
            <a:r>
              <a:rPr lang="en-GB" dirty="0">
                <a:solidFill>
                  <a:srgbClr val="00B050"/>
                </a:solidFill>
              </a:rPr>
              <a:t> </a:t>
            </a:r>
            <a:r>
              <a:rPr lang="en-GB" dirty="0" err="1">
                <a:solidFill>
                  <a:srgbClr val="00B050"/>
                </a:solidFill>
              </a:rPr>
              <a:t>veces</a:t>
            </a:r>
            <a:r>
              <a:rPr lang="en-GB" dirty="0">
                <a:solidFill>
                  <a:srgbClr val="00B050"/>
                </a:solidFill>
              </a:rPr>
              <a:t> </a:t>
            </a:r>
            <a:r>
              <a:rPr lang="en-GB" dirty="0"/>
              <a:t>– several times</a:t>
            </a:r>
          </a:p>
          <a:p>
            <a:r>
              <a:rPr lang="en-GB" dirty="0">
                <a:solidFill>
                  <a:srgbClr val="00B050"/>
                </a:solidFill>
              </a:rPr>
              <a:t>A menudo </a:t>
            </a:r>
            <a:r>
              <a:rPr lang="en-GB" dirty="0"/>
              <a:t>– often</a:t>
            </a:r>
          </a:p>
          <a:p>
            <a:r>
              <a:rPr lang="en-GB" dirty="0">
                <a:solidFill>
                  <a:srgbClr val="00B050"/>
                </a:solidFill>
              </a:rPr>
              <a:t>Todos los </a:t>
            </a:r>
            <a:r>
              <a:rPr lang="en-GB" dirty="0" err="1">
                <a:solidFill>
                  <a:srgbClr val="00B050"/>
                </a:solidFill>
              </a:rPr>
              <a:t>días</a:t>
            </a:r>
            <a:r>
              <a:rPr lang="en-GB" dirty="0">
                <a:solidFill>
                  <a:srgbClr val="00B050"/>
                </a:solidFill>
              </a:rPr>
              <a:t> </a:t>
            </a:r>
            <a:r>
              <a:rPr lang="en-GB" dirty="0"/>
              <a:t>– every day</a:t>
            </a:r>
          </a:p>
          <a:p>
            <a:r>
              <a:rPr lang="en-GB" dirty="0">
                <a:solidFill>
                  <a:srgbClr val="00B050"/>
                </a:solidFill>
              </a:rPr>
              <a:t>De </a:t>
            </a:r>
            <a:r>
              <a:rPr lang="en-GB" dirty="0" err="1">
                <a:solidFill>
                  <a:srgbClr val="00B050"/>
                </a:solidFill>
              </a:rPr>
              <a:t>vez</a:t>
            </a:r>
            <a:r>
              <a:rPr lang="en-GB" dirty="0">
                <a:solidFill>
                  <a:srgbClr val="00B050"/>
                </a:solidFill>
              </a:rPr>
              <a:t> en </a:t>
            </a:r>
            <a:r>
              <a:rPr lang="en-GB" dirty="0" err="1">
                <a:solidFill>
                  <a:srgbClr val="00B050"/>
                </a:solidFill>
              </a:rPr>
              <a:t>cuando</a:t>
            </a:r>
            <a:r>
              <a:rPr lang="en-GB" dirty="0">
                <a:solidFill>
                  <a:srgbClr val="00B050"/>
                </a:solidFill>
              </a:rPr>
              <a:t> </a:t>
            </a:r>
            <a:r>
              <a:rPr lang="en-GB" dirty="0"/>
              <a:t>– from time to time</a:t>
            </a:r>
          </a:p>
          <a:p>
            <a:r>
              <a:rPr lang="en-GB" dirty="0">
                <a:solidFill>
                  <a:srgbClr val="00B050"/>
                </a:solidFill>
              </a:rPr>
              <a:t>Casi </a:t>
            </a:r>
            <a:r>
              <a:rPr lang="en-GB" dirty="0" err="1">
                <a:solidFill>
                  <a:srgbClr val="00B050"/>
                </a:solidFill>
              </a:rPr>
              <a:t>nunca</a:t>
            </a:r>
            <a:r>
              <a:rPr lang="en-GB" dirty="0">
                <a:solidFill>
                  <a:srgbClr val="00B050"/>
                </a:solidFill>
              </a:rPr>
              <a:t> </a:t>
            </a:r>
            <a:r>
              <a:rPr lang="en-GB" dirty="0"/>
              <a:t>– almost never</a:t>
            </a:r>
          </a:p>
          <a:p>
            <a:r>
              <a:rPr lang="en-GB" dirty="0">
                <a:solidFill>
                  <a:srgbClr val="00B050"/>
                </a:solidFill>
              </a:rPr>
              <a:t>Mañana</a:t>
            </a:r>
            <a:r>
              <a:rPr lang="en-GB" dirty="0"/>
              <a:t> – tomorrow</a:t>
            </a:r>
          </a:p>
          <a:p>
            <a:r>
              <a:rPr lang="en-GB" dirty="0" err="1">
                <a:solidFill>
                  <a:srgbClr val="00B050"/>
                </a:solidFill>
              </a:rPr>
              <a:t>Más</a:t>
            </a:r>
            <a:r>
              <a:rPr lang="en-GB" dirty="0">
                <a:solidFill>
                  <a:srgbClr val="00B050"/>
                </a:solidFill>
              </a:rPr>
              <a:t> </a:t>
            </a:r>
            <a:r>
              <a:rPr lang="en-GB" dirty="0" err="1">
                <a:solidFill>
                  <a:srgbClr val="00B050"/>
                </a:solidFill>
              </a:rPr>
              <a:t>tarde</a:t>
            </a:r>
            <a:r>
              <a:rPr lang="en-GB" dirty="0">
                <a:solidFill>
                  <a:srgbClr val="00B050"/>
                </a:solidFill>
              </a:rPr>
              <a:t> </a:t>
            </a:r>
            <a:r>
              <a:rPr lang="en-GB" dirty="0"/>
              <a:t>– later</a:t>
            </a:r>
          </a:p>
          <a:p>
            <a:r>
              <a:rPr lang="en-GB" dirty="0">
                <a:solidFill>
                  <a:srgbClr val="00B050"/>
                </a:solidFill>
              </a:rPr>
              <a:t>La </a:t>
            </a:r>
            <a:r>
              <a:rPr lang="en-GB" dirty="0" err="1">
                <a:solidFill>
                  <a:srgbClr val="00B050"/>
                </a:solidFill>
              </a:rPr>
              <a:t>semana</a:t>
            </a:r>
            <a:r>
              <a:rPr lang="en-GB" dirty="0">
                <a:solidFill>
                  <a:srgbClr val="00B050"/>
                </a:solidFill>
              </a:rPr>
              <a:t> </a:t>
            </a:r>
            <a:r>
              <a:rPr lang="en-GB" dirty="0" err="1">
                <a:solidFill>
                  <a:srgbClr val="00B050"/>
                </a:solidFill>
              </a:rPr>
              <a:t>que</a:t>
            </a:r>
            <a:r>
              <a:rPr lang="en-GB" dirty="0">
                <a:solidFill>
                  <a:srgbClr val="00B050"/>
                </a:solidFill>
              </a:rPr>
              <a:t> </a:t>
            </a:r>
            <a:r>
              <a:rPr lang="en-GB" dirty="0" err="1">
                <a:solidFill>
                  <a:srgbClr val="00B050"/>
                </a:solidFill>
              </a:rPr>
              <a:t>viene</a:t>
            </a:r>
            <a:r>
              <a:rPr lang="en-GB" dirty="0">
                <a:solidFill>
                  <a:srgbClr val="00B050"/>
                </a:solidFill>
              </a:rPr>
              <a:t> </a:t>
            </a:r>
            <a:r>
              <a:rPr lang="en-GB" dirty="0"/>
              <a:t>– next week</a:t>
            </a:r>
          </a:p>
          <a:p>
            <a:r>
              <a:rPr lang="en-GB" dirty="0">
                <a:solidFill>
                  <a:srgbClr val="00B050"/>
                </a:solidFill>
              </a:rPr>
              <a:t>El mes </a:t>
            </a:r>
            <a:r>
              <a:rPr lang="en-GB" dirty="0" err="1">
                <a:solidFill>
                  <a:srgbClr val="00B050"/>
                </a:solidFill>
              </a:rPr>
              <a:t>próximo</a:t>
            </a:r>
            <a:r>
              <a:rPr lang="en-GB" dirty="0">
                <a:solidFill>
                  <a:srgbClr val="00B050"/>
                </a:solidFill>
              </a:rPr>
              <a:t> </a:t>
            </a:r>
            <a:r>
              <a:rPr lang="en-GB" dirty="0"/>
              <a:t>– next month</a:t>
            </a:r>
          </a:p>
          <a:p>
            <a:r>
              <a:rPr lang="en-GB" dirty="0" err="1">
                <a:solidFill>
                  <a:srgbClr val="00B050"/>
                </a:solidFill>
              </a:rPr>
              <a:t>Esta</a:t>
            </a:r>
            <a:r>
              <a:rPr lang="en-GB" dirty="0">
                <a:solidFill>
                  <a:srgbClr val="00B050"/>
                </a:solidFill>
              </a:rPr>
              <a:t> </a:t>
            </a:r>
            <a:r>
              <a:rPr lang="en-GB" dirty="0" err="1">
                <a:solidFill>
                  <a:srgbClr val="00B050"/>
                </a:solidFill>
              </a:rPr>
              <a:t>noche</a:t>
            </a:r>
            <a:r>
              <a:rPr lang="en-GB" dirty="0">
                <a:solidFill>
                  <a:srgbClr val="00B050"/>
                </a:solidFill>
              </a:rPr>
              <a:t> </a:t>
            </a:r>
            <a:r>
              <a:rPr lang="en-GB" dirty="0"/>
              <a:t>– tonight </a:t>
            </a:r>
          </a:p>
          <a:p>
            <a:r>
              <a:rPr lang="en-GB" dirty="0">
                <a:solidFill>
                  <a:srgbClr val="00B050"/>
                </a:solidFill>
              </a:rPr>
              <a:t>Mañana </a:t>
            </a:r>
            <a:r>
              <a:rPr lang="en-GB" dirty="0" err="1">
                <a:solidFill>
                  <a:srgbClr val="00B050"/>
                </a:solidFill>
              </a:rPr>
              <a:t>por</a:t>
            </a:r>
            <a:r>
              <a:rPr lang="en-GB" dirty="0">
                <a:solidFill>
                  <a:srgbClr val="00B050"/>
                </a:solidFill>
              </a:rPr>
              <a:t> la </a:t>
            </a:r>
            <a:r>
              <a:rPr lang="en-GB" dirty="0" err="1">
                <a:solidFill>
                  <a:srgbClr val="00B050"/>
                </a:solidFill>
              </a:rPr>
              <a:t>noche</a:t>
            </a:r>
            <a:r>
              <a:rPr lang="en-GB" dirty="0">
                <a:solidFill>
                  <a:srgbClr val="00B050"/>
                </a:solidFill>
              </a:rPr>
              <a:t> </a:t>
            </a:r>
            <a:r>
              <a:rPr lang="en-GB" dirty="0"/>
              <a:t>– tomorrow night </a:t>
            </a:r>
          </a:p>
        </p:txBody>
      </p:sp>
      <p:sp>
        <p:nvSpPr>
          <p:cNvPr id="5" name="Snip Single Corner Rectangle 4">
            <a:hlinkClick r:id="" action="ppaction://hlinkshowjump?jump=nextslide"/>
            <a:extLst>
              <a:ext uri="{FF2B5EF4-FFF2-40B4-BE49-F238E27FC236}">
                <a16:creationId xmlns:a16="http://schemas.microsoft.com/office/drawing/2014/main" id="{2A9C8C71-3ADA-4040-B94A-A07470D1BEB3}"/>
              </a:ext>
            </a:extLst>
          </p:cNvPr>
          <p:cNvSpPr/>
          <p:nvPr/>
        </p:nvSpPr>
        <p:spPr>
          <a:xfrm>
            <a:off x="11516139" y="6347790"/>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ectangle 5">
            <a:hlinkClick r:id="rId2" action="ppaction://hlinksldjump"/>
            <a:extLst>
              <a:ext uri="{FF2B5EF4-FFF2-40B4-BE49-F238E27FC236}">
                <a16:creationId xmlns:a16="http://schemas.microsoft.com/office/drawing/2014/main" id="{0D7003AF-4A4C-6843-B097-9BBEAD3169BE}"/>
              </a:ext>
            </a:extLst>
          </p:cNvPr>
          <p:cNvSpPr/>
          <p:nvPr/>
        </p:nvSpPr>
        <p:spPr>
          <a:xfrm>
            <a:off x="10793896" y="6347791"/>
            <a:ext cx="636104" cy="510210"/>
          </a:xfrm>
          <a:prstGeom prst="rect">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Snip Single Corner Rectangle 6">
            <a:hlinkClick r:id="" action="ppaction://hlinkshowjump?jump=previousslide"/>
            <a:extLst>
              <a:ext uri="{FF2B5EF4-FFF2-40B4-BE49-F238E27FC236}">
                <a16:creationId xmlns:a16="http://schemas.microsoft.com/office/drawing/2014/main" id="{92B9F600-49B2-5444-8462-581449B08E8A}"/>
              </a:ext>
            </a:extLst>
          </p:cNvPr>
          <p:cNvSpPr/>
          <p:nvPr/>
        </p:nvSpPr>
        <p:spPr>
          <a:xfrm flipH="1">
            <a:off x="10071652" y="6347789"/>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ight Arrow 7">
            <a:hlinkClick r:id="" action="ppaction://hlinkshowjump?jump=nextslide"/>
            <a:extLst>
              <a:ext uri="{FF2B5EF4-FFF2-40B4-BE49-F238E27FC236}">
                <a16:creationId xmlns:a16="http://schemas.microsoft.com/office/drawing/2014/main" id="{3CC93275-A65E-814C-93EF-8A644F391F63}"/>
              </a:ext>
            </a:extLst>
          </p:cNvPr>
          <p:cNvSpPr/>
          <p:nvPr/>
        </p:nvSpPr>
        <p:spPr>
          <a:xfrm>
            <a:off x="116387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sp>
        <p:nvSpPr>
          <p:cNvPr id="9" name="Right Arrow 8">
            <a:hlinkClick r:id="" action="ppaction://hlinkshowjump?jump=previousslide"/>
            <a:extLst>
              <a:ext uri="{FF2B5EF4-FFF2-40B4-BE49-F238E27FC236}">
                <a16:creationId xmlns:a16="http://schemas.microsoft.com/office/drawing/2014/main" id="{B21EFF6B-54E8-9E41-86AC-A2B7B4B28578}"/>
              </a:ext>
            </a:extLst>
          </p:cNvPr>
          <p:cNvSpPr/>
          <p:nvPr/>
        </p:nvSpPr>
        <p:spPr>
          <a:xfrm flipH="1">
            <a:off x="101909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pic>
        <p:nvPicPr>
          <p:cNvPr id="10" name="Picture 9" descr="Home PNG Transparent Images | PNG All">
            <a:hlinkClick r:id="rId2" action="ppaction://hlinksldjump"/>
            <a:extLst>
              <a:ext uri="{FF2B5EF4-FFF2-40B4-BE49-F238E27FC236}">
                <a16:creationId xmlns:a16="http://schemas.microsoft.com/office/drawing/2014/main" id="{A1789C25-E6E3-F74F-9482-D5AE2EB1AE64}"/>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0891078" y="6382023"/>
            <a:ext cx="441739" cy="441739"/>
          </a:xfrm>
          <a:prstGeom prst="rect">
            <a:avLst/>
          </a:prstGeom>
        </p:spPr>
      </p:pic>
      <p:sp>
        <p:nvSpPr>
          <p:cNvPr id="12" name="TextBox 11">
            <a:extLst>
              <a:ext uri="{FF2B5EF4-FFF2-40B4-BE49-F238E27FC236}">
                <a16:creationId xmlns:a16="http://schemas.microsoft.com/office/drawing/2014/main" id="{0197F715-B07F-9A44-8DA2-C57A1007840C}"/>
              </a:ext>
            </a:extLst>
          </p:cNvPr>
          <p:cNvSpPr txBox="1"/>
          <p:nvPr/>
        </p:nvSpPr>
        <p:spPr>
          <a:xfrm rot="16200000">
            <a:off x="-661899" y="850816"/>
            <a:ext cx="1577009" cy="338554"/>
          </a:xfrm>
          <a:prstGeom prst="rect">
            <a:avLst/>
          </a:prstGeom>
          <a:noFill/>
        </p:spPr>
        <p:txBody>
          <a:bodyPr wrap="square" rtlCol="0">
            <a:spAutoFit/>
          </a:bodyPr>
          <a:lstStyle/>
          <a:p>
            <a:r>
              <a:rPr lang="en-US" sz="1600" dirty="0"/>
              <a:t>Brannel MFL</a:t>
            </a:r>
          </a:p>
        </p:txBody>
      </p:sp>
      <p:pic>
        <p:nvPicPr>
          <p:cNvPr id="13" name="Picture 12" descr="File:Copyright.svg - Wikimedia Commons">
            <a:extLst>
              <a:ext uri="{FF2B5EF4-FFF2-40B4-BE49-F238E27FC236}">
                <a16:creationId xmlns:a16="http://schemas.microsoft.com/office/drawing/2014/main" id="{04C6B777-DA27-214B-8027-28F1098B6B8A}"/>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rot="16200000">
            <a:off x="16879" y="622612"/>
            <a:ext cx="91703" cy="91703"/>
          </a:xfrm>
          <a:prstGeom prst="rect">
            <a:avLst/>
          </a:prstGeom>
        </p:spPr>
      </p:pic>
      <p:sp>
        <p:nvSpPr>
          <p:cNvPr id="15" name="TextBox 14">
            <a:extLst>
              <a:ext uri="{FF2B5EF4-FFF2-40B4-BE49-F238E27FC236}">
                <a16:creationId xmlns:a16="http://schemas.microsoft.com/office/drawing/2014/main" id="{FD44FECF-DA34-438C-B313-D0B5A478870C}"/>
              </a:ext>
            </a:extLst>
          </p:cNvPr>
          <p:cNvSpPr txBox="1"/>
          <p:nvPr/>
        </p:nvSpPr>
        <p:spPr>
          <a:xfrm>
            <a:off x="16879" y="0"/>
            <a:ext cx="3226051" cy="400110"/>
          </a:xfrm>
          <a:prstGeom prst="rect">
            <a:avLst/>
          </a:prstGeom>
          <a:noFill/>
        </p:spPr>
        <p:txBody>
          <a:bodyPr wrap="square" rtlCol="0">
            <a:spAutoFit/>
          </a:bodyPr>
          <a:lstStyle/>
          <a:p>
            <a:r>
              <a:rPr lang="en-US" sz="2000" b="1" dirty="0">
                <a:latin typeface="Papyrus" panose="020B0602040200020303" pitchFamily="34" charset="77"/>
              </a:rPr>
              <a:t>GCSE SPANISH</a:t>
            </a:r>
          </a:p>
        </p:txBody>
      </p:sp>
      <p:sp>
        <p:nvSpPr>
          <p:cNvPr id="4" name="TextBox 3">
            <a:extLst>
              <a:ext uri="{FF2B5EF4-FFF2-40B4-BE49-F238E27FC236}">
                <a16:creationId xmlns:a16="http://schemas.microsoft.com/office/drawing/2014/main" id="{10BAE7A3-ECB9-F941-AD88-80C27E1BA3FD}"/>
              </a:ext>
            </a:extLst>
          </p:cNvPr>
          <p:cNvSpPr txBox="1"/>
          <p:nvPr/>
        </p:nvSpPr>
        <p:spPr>
          <a:xfrm>
            <a:off x="1016950" y="1776118"/>
            <a:ext cx="10499189" cy="923330"/>
          </a:xfrm>
          <a:prstGeom prst="rect">
            <a:avLst/>
          </a:prstGeom>
          <a:noFill/>
        </p:spPr>
        <p:txBody>
          <a:bodyPr wrap="square" rtlCol="0">
            <a:spAutoFit/>
          </a:bodyPr>
          <a:lstStyle/>
          <a:p>
            <a:pPr algn="l"/>
            <a:r>
              <a:rPr lang="en-GB" b="1" i="1" dirty="0"/>
              <a:t>Using a wide range of time phrases ensures that you have all the best opportunities to include loads of different tenses in your work, they can also help for fluent switches in tenses within the same topic to clarify the change in tense but without the need for a new sentence.</a:t>
            </a:r>
            <a:endParaRPr lang="en-US" b="1" i="1" dirty="0"/>
          </a:p>
        </p:txBody>
      </p:sp>
    </p:spTree>
    <p:extLst>
      <p:ext uri="{BB962C8B-B14F-4D97-AF65-F5344CB8AC3E}">
        <p14:creationId xmlns:p14="http://schemas.microsoft.com/office/powerpoint/2010/main" val="98933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Shape 3">
            <a:extLst>
              <a:ext uri="{FF2B5EF4-FFF2-40B4-BE49-F238E27FC236}">
                <a16:creationId xmlns:a16="http://schemas.microsoft.com/office/drawing/2014/main" id="{429AF480-5075-5E45-8BC3-22563413E5F5}"/>
              </a:ext>
            </a:extLst>
          </p:cNvPr>
          <p:cNvSpPr/>
          <p:nvPr/>
        </p:nvSpPr>
        <p:spPr>
          <a:xfrm rot="10800000" flipH="1">
            <a:off x="-19166" y="-30190"/>
            <a:ext cx="3580092" cy="2016677"/>
          </a:xfrm>
          <a:custGeom>
            <a:avLst/>
            <a:gdLst>
              <a:gd name="connsiteX0" fmla="*/ 0 w 3180522"/>
              <a:gd name="connsiteY0" fmla="*/ 0 h 1886048"/>
              <a:gd name="connsiteX1" fmla="*/ 262915 w 3180522"/>
              <a:gd name="connsiteY1" fmla="*/ 0 h 1886048"/>
              <a:gd name="connsiteX2" fmla="*/ 262915 w 3180522"/>
              <a:gd name="connsiteY2" fmla="*/ 1439206 h 1886048"/>
              <a:gd name="connsiteX3" fmla="*/ 3180522 w 3180522"/>
              <a:gd name="connsiteY3" fmla="*/ 1439206 h 1886048"/>
              <a:gd name="connsiteX4" fmla="*/ 3180522 w 3180522"/>
              <a:gd name="connsiteY4" fmla="*/ 1886048 h 1886048"/>
              <a:gd name="connsiteX5" fmla="*/ 0 w 3180522"/>
              <a:gd name="connsiteY5" fmla="*/ 1886048 h 1886048"/>
              <a:gd name="connsiteX6" fmla="*/ 0 w 318052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3180522 w 3580092"/>
              <a:gd name="connsiteY3" fmla="*/ 1439206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2016677"/>
              <a:gd name="connsiteX1" fmla="*/ 262915 w 3580092"/>
              <a:gd name="connsiteY1" fmla="*/ 130629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80092" h="2016677">
                <a:moveTo>
                  <a:pt x="0" y="0"/>
                </a:moveTo>
                <a:cubicBezTo>
                  <a:pt x="87638" y="64034"/>
                  <a:pt x="175277" y="35858"/>
                  <a:pt x="262915" y="192101"/>
                </a:cubicBezTo>
                <a:lnTo>
                  <a:pt x="262915" y="1569835"/>
                </a:lnTo>
                <a:lnTo>
                  <a:pt x="2796320" y="1585203"/>
                </a:lnTo>
                <a:cubicBezTo>
                  <a:pt x="3288098" y="1741834"/>
                  <a:pt x="3318835" y="1867730"/>
                  <a:pt x="3580092" y="2008993"/>
                </a:cubicBezTo>
                <a:lnTo>
                  <a:pt x="0" y="2016677"/>
                </a:lnTo>
                <a:lnTo>
                  <a:pt x="0" y="0"/>
                </a:lnTo>
                <a:close/>
              </a:path>
            </a:pathLst>
          </a:cu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79D8C-FFA5-294F-9397-5945C5D905EA}"/>
              </a:ext>
            </a:extLst>
          </p:cNvPr>
          <p:cNvSpPr>
            <a:spLocks noGrp="1"/>
          </p:cNvSpPr>
          <p:nvPr>
            <p:ph type="title"/>
          </p:nvPr>
        </p:nvSpPr>
        <p:spPr/>
        <p:txBody>
          <a:bodyPr>
            <a:normAutofit/>
          </a:bodyPr>
          <a:lstStyle/>
          <a:p>
            <a:r>
              <a:rPr lang="en-US" sz="4000" b="1" i="1" dirty="0">
                <a:latin typeface="Papyrus" panose="020B0602040200020303" pitchFamily="34" charset="77"/>
              </a:rPr>
              <a:t>‘if’ clauses</a:t>
            </a:r>
          </a:p>
        </p:txBody>
      </p:sp>
      <p:sp>
        <p:nvSpPr>
          <p:cNvPr id="3" name="Content Placeholder 2">
            <a:extLst>
              <a:ext uri="{FF2B5EF4-FFF2-40B4-BE49-F238E27FC236}">
                <a16:creationId xmlns:a16="http://schemas.microsoft.com/office/drawing/2014/main" id="{34EEE79F-9C94-634D-AF20-622B821EE26B}"/>
              </a:ext>
            </a:extLst>
          </p:cNvPr>
          <p:cNvSpPr>
            <a:spLocks noGrp="1"/>
          </p:cNvSpPr>
          <p:nvPr>
            <p:ph idx="1"/>
          </p:nvPr>
        </p:nvSpPr>
        <p:spPr>
          <a:xfrm>
            <a:off x="295883" y="1808598"/>
            <a:ext cx="6753264" cy="4672353"/>
          </a:xfrm>
        </p:spPr>
        <p:txBody>
          <a:bodyPr>
            <a:noAutofit/>
          </a:bodyPr>
          <a:lstStyle/>
          <a:p>
            <a:r>
              <a:rPr lang="en-US" sz="1700" b="1" dirty="0"/>
              <a:t>Spanish </a:t>
            </a:r>
            <a:r>
              <a:rPr lang="en-US" sz="1700" b="1" dirty="0" err="1"/>
              <a:t>si</a:t>
            </a:r>
            <a:r>
              <a:rPr lang="en-US" sz="1700" b="1" dirty="0"/>
              <a:t> clauses, also known as conditionals or conditional sentences, are used to express what could happen if some condition is met</a:t>
            </a:r>
            <a:r>
              <a:rPr lang="en-GB" sz="1700" b="1" dirty="0"/>
              <a:t>.</a:t>
            </a:r>
          </a:p>
          <a:p>
            <a:r>
              <a:rPr lang="en-US" sz="1700" b="1" dirty="0"/>
              <a:t>The </a:t>
            </a:r>
            <a:r>
              <a:rPr lang="en-US" sz="1700" b="1" dirty="0" err="1"/>
              <a:t>si</a:t>
            </a:r>
            <a:r>
              <a:rPr lang="en-US" sz="1700" b="1" dirty="0"/>
              <a:t> + present tense, present tense construction is used for things that happen (regularly) when a condition is met.</a:t>
            </a:r>
            <a:endParaRPr lang="en-GB" sz="1700" b="1" dirty="0"/>
          </a:p>
          <a:p>
            <a:r>
              <a:rPr lang="en-GB" sz="1700" dirty="0"/>
              <a:t> E.g. </a:t>
            </a:r>
            <a:r>
              <a:rPr lang="en-GB" sz="1700" dirty="0" err="1">
                <a:solidFill>
                  <a:srgbClr val="00B050"/>
                </a:solidFill>
              </a:rPr>
              <a:t>Si</a:t>
            </a:r>
            <a:r>
              <a:rPr lang="en-GB" sz="1700" dirty="0">
                <a:solidFill>
                  <a:srgbClr val="00B050"/>
                </a:solidFill>
              </a:rPr>
              <a:t> </a:t>
            </a:r>
            <a:r>
              <a:rPr lang="en-GB" sz="1700" dirty="0" err="1">
                <a:solidFill>
                  <a:srgbClr val="00B050"/>
                </a:solidFill>
              </a:rPr>
              <a:t>llueve</a:t>
            </a:r>
            <a:r>
              <a:rPr lang="en-GB" sz="1700" dirty="0">
                <a:solidFill>
                  <a:srgbClr val="00B050"/>
                </a:solidFill>
              </a:rPr>
              <a:t>, no </a:t>
            </a:r>
            <a:r>
              <a:rPr lang="en-GB" sz="1700" dirty="0" err="1">
                <a:solidFill>
                  <a:srgbClr val="00B050"/>
                </a:solidFill>
              </a:rPr>
              <a:t>trabajamos</a:t>
            </a:r>
            <a:r>
              <a:rPr lang="en-GB" sz="1700" dirty="0">
                <a:solidFill>
                  <a:srgbClr val="00B050"/>
                </a:solidFill>
              </a:rPr>
              <a:t> </a:t>
            </a:r>
            <a:r>
              <a:rPr lang="en-GB" sz="1700" dirty="0"/>
              <a:t>- If it rains, we don't work. </a:t>
            </a:r>
          </a:p>
          <a:p>
            <a:r>
              <a:rPr lang="en-GB" sz="1700" dirty="0"/>
              <a:t>       </a:t>
            </a:r>
            <a:r>
              <a:rPr lang="en-GB" sz="1700" dirty="0">
                <a:solidFill>
                  <a:srgbClr val="00B050"/>
                </a:solidFill>
              </a:rPr>
              <a:t>No </a:t>
            </a:r>
            <a:r>
              <a:rPr lang="en-GB" sz="1700" dirty="0" err="1">
                <a:solidFill>
                  <a:srgbClr val="00B050"/>
                </a:solidFill>
              </a:rPr>
              <a:t>trabajamos</a:t>
            </a:r>
            <a:r>
              <a:rPr lang="en-GB" sz="1700" dirty="0">
                <a:solidFill>
                  <a:srgbClr val="00B050"/>
                </a:solidFill>
              </a:rPr>
              <a:t> </a:t>
            </a:r>
            <a:r>
              <a:rPr lang="en-GB" sz="1700" dirty="0" err="1">
                <a:solidFill>
                  <a:srgbClr val="00B050"/>
                </a:solidFill>
              </a:rPr>
              <a:t>si</a:t>
            </a:r>
            <a:r>
              <a:rPr lang="en-GB" sz="1700" dirty="0">
                <a:solidFill>
                  <a:srgbClr val="00B050"/>
                </a:solidFill>
              </a:rPr>
              <a:t> </a:t>
            </a:r>
            <a:r>
              <a:rPr lang="en-GB" sz="1700" dirty="0" err="1">
                <a:solidFill>
                  <a:srgbClr val="00B050"/>
                </a:solidFill>
              </a:rPr>
              <a:t>llueve</a:t>
            </a:r>
            <a:r>
              <a:rPr lang="en-GB" sz="1700" dirty="0">
                <a:solidFill>
                  <a:srgbClr val="00B050"/>
                </a:solidFill>
              </a:rPr>
              <a:t> </a:t>
            </a:r>
            <a:r>
              <a:rPr lang="en-GB" sz="1700" dirty="0"/>
              <a:t>- We don't work if it rains.</a:t>
            </a:r>
          </a:p>
          <a:p>
            <a:r>
              <a:rPr lang="en-GB" sz="1700" dirty="0"/>
              <a:t>       </a:t>
            </a:r>
            <a:r>
              <a:rPr lang="en-US" sz="1700" dirty="0">
                <a:solidFill>
                  <a:srgbClr val="00B050"/>
                </a:solidFill>
              </a:rPr>
              <a:t>Si no </a:t>
            </a:r>
            <a:r>
              <a:rPr lang="en-US" sz="1700" dirty="0" err="1">
                <a:solidFill>
                  <a:srgbClr val="00B050"/>
                </a:solidFill>
              </a:rPr>
              <a:t>quiero</a:t>
            </a:r>
            <a:r>
              <a:rPr lang="en-US" sz="1700" dirty="0">
                <a:solidFill>
                  <a:srgbClr val="00B050"/>
                </a:solidFill>
              </a:rPr>
              <a:t> leer yo </a:t>
            </a:r>
            <a:r>
              <a:rPr lang="en-US" sz="1700" dirty="0" err="1">
                <a:solidFill>
                  <a:srgbClr val="00B050"/>
                </a:solidFill>
              </a:rPr>
              <a:t>miro</a:t>
            </a:r>
            <a:r>
              <a:rPr lang="en-US" sz="1700" dirty="0">
                <a:solidFill>
                  <a:srgbClr val="00B050"/>
                </a:solidFill>
              </a:rPr>
              <a:t> la</a:t>
            </a:r>
            <a:r>
              <a:rPr lang="en-GB" sz="1700" dirty="0">
                <a:solidFill>
                  <a:srgbClr val="00B050"/>
                </a:solidFill>
              </a:rPr>
              <a:t> television </a:t>
            </a:r>
            <a:r>
              <a:rPr lang="en-US" sz="1700" dirty="0"/>
              <a:t>- If I don't want to read </a:t>
            </a:r>
            <a:r>
              <a:rPr lang="en-GB" sz="1700" dirty="0"/>
              <a:t> </a:t>
            </a:r>
            <a:r>
              <a:rPr lang="en-US" sz="1700" dirty="0"/>
              <a:t>I watch TV.</a:t>
            </a:r>
            <a:endParaRPr lang="en-GB" sz="1700" dirty="0"/>
          </a:p>
          <a:p>
            <a:r>
              <a:rPr lang="en-US" sz="1700" b="1" dirty="0"/>
              <a:t>The </a:t>
            </a:r>
            <a:r>
              <a:rPr lang="en-US" sz="1700" b="1" dirty="0" err="1"/>
              <a:t>si</a:t>
            </a:r>
            <a:r>
              <a:rPr lang="en-US" sz="1700" b="1" dirty="0"/>
              <a:t> + present tense, future tense construction is used for events that will occur (in the future) if the condition is met (in the present).</a:t>
            </a:r>
            <a:endParaRPr lang="en-GB" sz="1700" b="1" dirty="0"/>
          </a:p>
          <a:p>
            <a:r>
              <a:rPr lang="en-GB" sz="1700" dirty="0"/>
              <a:t>E.g. </a:t>
            </a:r>
            <a:r>
              <a:rPr lang="en-GB" sz="1700" dirty="0">
                <a:solidFill>
                  <a:srgbClr val="00B050"/>
                </a:solidFill>
              </a:rPr>
              <a:t>Si </a:t>
            </a:r>
            <a:r>
              <a:rPr lang="en-US" sz="1700" dirty="0" err="1">
                <a:solidFill>
                  <a:srgbClr val="00B050"/>
                </a:solidFill>
              </a:rPr>
              <a:t>tengo</a:t>
            </a:r>
            <a:r>
              <a:rPr lang="en-US" sz="1700" dirty="0">
                <a:solidFill>
                  <a:srgbClr val="00B050"/>
                </a:solidFill>
              </a:rPr>
              <a:t> </a:t>
            </a:r>
            <a:r>
              <a:rPr lang="en-US" sz="1700" dirty="0" err="1">
                <a:solidFill>
                  <a:srgbClr val="00B050"/>
                </a:solidFill>
              </a:rPr>
              <a:t>tiempo</a:t>
            </a:r>
            <a:r>
              <a:rPr lang="en-US" sz="1700" dirty="0">
                <a:solidFill>
                  <a:srgbClr val="00B050"/>
                </a:solidFill>
              </a:rPr>
              <a:t>, </a:t>
            </a:r>
            <a:r>
              <a:rPr lang="en-US" sz="1700" dirty="0" err="1">
                <a:solidFill>
                  <a:srgbClr val="00B050"/>
                </a:solidFill>
              </a:rPr>
              <a:t>yo</a:t>
            </a:r>
            <a:r>
              <a:rPr lang="en-US" sz="1700" dirty="0">
                <a:solidFill>
                  <a:srgbClr val="00B050"/>
                </a:solidFill>
              </a:rPr>
              <a:t> lo </a:t>
            </a:r>
            <a:r>
              <a:rPr lang="en-GB" sz="1700" dirty="0">
                <a:solidFill>
                  <a:srgbClr val="00B050"/>
                </a:solidFill>
              </a:rPr>
              <a:t>hare </a:t>
            </a:r>
            <a:r>
              <a:rPr lang="en-US" sz="1700" dirty="0"/>
              <a:t>- If I have time, I will do it. </a:t>
            </a:r>
            <a:endParaRPr lang="en-GB" sz="1700" dirty="0"/>
          </a:p>
          <a:p>
            <a:r>
              <a:rPr lang="en-GB" sz="1700" dirty="0"/>
              <a:t>      </a:t>
            </a:r>
            <a:r>
              <a:rPr lang="en-US" sz="1700" dirty="0">
                <a:solidFill>
                  <a:srgbClr val="00B050"/>
                </a:solidFill>
              </a:rPr>
              <a:t>Yo lo </a:t>
            </a:r>
            <a:r>
              <a:rPr lang="en-GB" sz="1700" dirty="0" err="1">
                <a:solidFill>
                  <a:srgbClr val="00B050"/>
                </a:solidFill>
              </a:rPr>
              <a:t>haré</a:t>
            </a:r>
            <a:r>
              <a:rPr lang="en-GB" sz="1700" dirty="0">
                <a:solidFill>
                  <a:srgbClr val="00B050"/>
                </a:solidFill>
              </a:rPr>
              <a:t> </a:t>
            </a:r>
            <a:r>
              <a:rPr lang="en-US" sz="1700" dirty="0" err="1">
                <a:solidFill>
                  <a:srgbClr val="00B050"/>
                </a:solidFill>
              </a:rPr>
              <a:t>si</a:t>
            </a:r>
            <a:r>
              <a:rPr lang="en-US" sz="1700" dirty="0">
                <a:solidFill>
                  <a:srgbClr val="00B050"/>
                </a:solidFill>
              </a:rPr>
              <a:t> </a:t>
            </a:r>
            <a:r>
              <a:rPr lang="en-US" sz="1700" dirty="0" err="1">
                <a:solidFill>
                  <a:srgbClr val="00B050"/>
                </a:solidFill>
              </a:rPr>
              <a:t>tengo</a:t>
            </a:r>
            <a:r>
              <a:rPr lang="en-US" sz="1700" dirty="0">
                <a:solidFill>
                  <a:srgbClr val="00B050"/>
                </a:solidFill>
              </a:rPr>
              <a:t> </a:t>
            </a:r>
            <a:r>
              <a:rPr lang="en-US" sz="1700" dirty="0" err="1">
                <a:solidFill>
                  <a:srgbClr val="00B050"/>
                </a:solidFill>
              </a:rPr>
              <a:t>tiempo</a:t>
            </a:r>
            <a:r>
              <a:rPr lang="en-US" sz="1700" dirty="0">
                <a:solidFill>
                  <a:srgbClr val="00B050"/>
                </a:solidFill>
              </a:rPr>
              <a:t> </a:t>
            </a:r>
            <a:r>
              <a:rPr lang="en-US" sz="1700" dirty="0"/>
              <a:t>- I will do it if I have time</a:t>
            </a:r>
            <a:r>
              <a:rPr lang="en-GB" sz="1700" dirty="0"/>
              <a:t>.</a:t>
            </a:r>
          </a:p>
          <a:p>
            <a:r>
              <a:rPr lang="en-GB" sz="1700" dirty="0"/>
              <a:t>      </a:t>
            </a:r>
            <a:r>
              <a:rPr lang="en-US" sz="1700" dirty="0" err="1">
                <a:solidFill>
                  <a:srgbClr val="00B050"/>
                </a:solidFill>
              </a:rPr>
              <a:t>Si</a:t>
            </a:r>
            <a:r>
              <a:rPr lang="en-US" sz="1700" dirty="0">
                <a:solidFill>
                  <a:srgbClr val="00B050"/>
                </a:solidFill>
              </a:rPr>
              <a:t> </a:t>
            </a:r>
            <a:r>
              <a:rPr lang="en-US" sz="1700" dirty="0" err="1">
                <a:solidFill>
                  <a:srgbClr val="00B050"/>
                </a:solidFill>
              </a:rPr>
              <a:t>estudias</a:t>
            </a:r>
            <a:r>
              <a:rPr lang="en-US" sz="1700" dirty="0">
                <a:solidFill>
                  <a:srgbClr val="00B050"/>
                </a:solidFill>
              </a:rPr>
              <a:t>, </a:t>
            </a:r>
            <a:r>
              <a:rPr lang="en-GB" sz="1700" dirty="0" err="1">
                <a:solidFill>
                  <a:srgbClr val="00B050"/>
                </a:solidFill>
              </a:rPr>
              <a:t>serás</a:t>
            </a:r>
            <a:r>
              <a:rPr lang="en-GB" sz="1700" dirty="0">
                <a:solidFill>
                  <a:srgbClr val="00B050"/>
                </a:solidFill>
              </a:rPr>
              <a:t> </a:t>
            </a:r>
            <a:r>
              <a:rPr lang="en-US" sz="1700" dirty="0" err="1">
                <a:solidFill>
                  <a:srgbClr val="00B050"/>
                </a:solidFill>
              </a:rPr>
              <a:t>inteligente</a:t>
            </a:r>
            <a:r>
              <a:rPr lang="en-US" sz="1700" dirty="0">
                <a:solidFill>
                  <a:srgbClr val="00B050"/>
                </a:solidFill>
              </a:rPr>
              <a:t> </a:t>
            </a:r>
            <a:r>
              <a:rPr lang="en-US" sz="1700" dirty="0"/>
              <a:t>- If you study, you will be smart.</a:t>
            </a:r>
            <a:endParaRPr lang="en-GB" sz="1700" dirty="0"/>
          </a:p>
        </p:txBody>
      </p:sp>
      <p:sp>
        <p:nvSpPr>
          <p:cNvPr id="5" name="Snip Single Corner Rectangle 4">
            <a:hlinkClick r:id="" action="ppaction://hlinkshowjump?jump=nextslide"/>
            <a:extLst>
              <a:ext uri="{FF2B5EF4-FFF2-40B4-BE49-F238E27FC236}">
                <a16:creationId xmlns:a16="http://schemas.microsoft.com/office/drawing/2014/main" id="{2A9C8C71-3ADA-4040-B94A-A07470D1BEB3}"/>
              </a:ext>
            </a:extLst>
          </p:cNvPr>
          <p:cNvSpPr/>
          <p:nvPr/>
        </p:nvSpPr>
        <p:spPr>
          <a:xfrm>
            <a:off x="11516139" y="6347790"/>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ectangle 5">
            <a:hlinkClick r:id="rId2" action="ppaction://hlinksldjump"/>
            <a:extLst>
              <a:ext uri="{FF2B5EF4-FFF2-40B4-BE49-F238E27FC236}">
                <a16:creationId xmlns:a16="http://schemas.microsoft.com/office/drawing/2014/main" id="{0D7003AF-4A4C-6843-B097-9BBEAD3169BE}"/>
              </a:ext>
            </a:extLst>
          </p:cNvPr>
          <p:cNvSpPr/>
          <p:nvPr/>
        </p:nvSpPr>
        <p:spPr>
          <a:xfrm>
            <a:off x="10793896" y="6347791"/>
            <a:ext cx="636104" cy="510210"/>
          </a:xfrm>
          <a:prstGeom prst="rect">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Snip Single Corner Rectangle 6">
            <a:hlinkClick r:id="" action="ppaction://hlinkshowjump?jump=previousslide"/>
            <a:extLst>
              <a:ext uri="{FF2B5EF4-FFF2-40B4-BE49-F238E27FC236}">
                <a16:creationId xmlns:a16="http://schemas.microsoft.com/office/drawing/2014/main" id="{92B9F600-49B2-5444-8462-581449B08E8A}"/>
              </a:ext>
            </a:extLst>
          </p:cNvPr>
          <p:cNvSpPr/>
          <p:nvPr/>
        </p:nvSpPr>
        <p:spPr>
          <a:xfrm flipH="1">
            <a:off x="10071652" y="6347789"/>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ight Arrow 7">
            <a:hlinkClick r:id="" action="ppaction://hlinkshowjump?jump=nextslide"/>
            <a:extLst>
              <a:ext uri="{FF2B5EF4-FFF2-40B4-BE49-F238E27FC236}">
                <a16:creationId xmlns:a16="http://schemas.microsoft.com/office/drawing/2014/main" id="{3CC93275-A65E-814C-93EF-8A644F391F63}"/>
              </a:ext>
            </a:extLst>
          </p:cNvPr>
          <p:cNvSpPr/>
          <p:nvPr/>
        </p:nvSpPr>
        <p:spPr>
          <a:xfrm>
            <a:off x="116387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sp>
        <p:nvSpPr>
          <p:cNvPr id="9" name="Right Arrow 8">
            <a:hlinkClick r:id="" action="ppaction://hlinkshowjump?jump=previousslide"/>
            <a:extLst>
              <a:ext uri="{FF2B5EF4-FFF2-40B4-BE49-F238E27FC236}">
                <a16:creationId xmlns:a16="http://schemas.microsoft.com/office/drawing/2014/main" id="{B21EFF6B-54E8-9E41-86AC-A2B7B4B28578}"/>
              </a:ext>
            </a:extLst>
          </p:cNvPr>
          <p:cNvSpPr/>
          <p:nvPr/>
        </p:nvSpPr>
        <p:spPr>
          <a:xfrm flipH="1">
            <a:off x="101909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pic>
        <p:nvPicPr>
          <p:cNvPr id="10" name="Picture 9" descr="Home PNG Transparent Images | PNG All">
            <a:hlinkClick r:id="rId2" action="ppaction://hlinksldjump"/>
            <a:extLst>
              <a:ext uri="{FF2B5EF4-FFF2-40B4-BE49-F238E27FC236}">
                <a16:creationId xmlns:a16="http://schemas.microsoft.com/office/drawing/2014/main" id="{A1789C25-E6E3-F74F-9482-D5AE2EB1AE64}"/>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0891078" y="6382023"/>
            <a:ext cx="441739" cy="441739"/>
          </a:xfrm>
          <a:prstGeom prst="rect">
            <a:avLst/>
          </a:prstGeom>
        </p:spPr>
      </p:pic>
      <p:sp>
        <p:nvSpPr>
          <p:cNvPr id="12" name="TextBox 11">
            <a:extLst>
              <a:ext uri="{FF2B5EF4-FFF2-40B4-BE49-F238E27FC236}">
                <a16:creationId xmlns:a16="http://schemas.microsoft.com/office/drawing/2014/main" id="{0197F715-B07F-9A44-8DA2-C57A1007840C}"/>
              </a:ext>
            </a:extLst>
          </p:cNvPr>
          <p:cNvSpPr txBox="1"/>
          <p:nvPr/>
        </p:nvSpPr>
        <p:spPr>
          <a:xfrm rot="16200000">
            <a:off x="-661899" y="850816"/>
            <a:ext cx="1577009" cy="338554"/>
          </a:xfrm>
          <a:prstGeom prst="rect">
            <a:avLst/>
          </a:prstGeom>
          <a:noFill/>
        </p:spPr>
        <p:txBody>
          <a:bodyPr wrap="square" rtlCol="0">
            <a:spAutoFit/>
          </a:bodyPr>
          <a:lstStyle/>
          <a:p>
            <a:r>
              <a:rPr lang="en-US" sz="1600" dirty="0"/>
              <a:t>Brannel MFL</a:t>
            </a:r>
          </a:p>
        </p:txBody>
      </p:sp>
      <p:pic>
        <p:nvPicPr>
          <p:cNvPr id="13" name="Picture 12" descr="File:Copyright.svg - Wikimedia Commons">
            <a:extLst>
              <a:ext uri="{FF2B5EF4-FFF2-40B4-BE49-F238E27FC236}">
                <a16:creationId xmlns:a16="http://schemas.microsoft.com/office/drawing/2014/main" id="{04C6B777-DA27-214B-8027-28F1098B6B8A}"/>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rot="16200000">
            <a:off x="16879" y="622612"/>
            <a:ext cx="91703" cy="91703"/>
          </a:xfrm>
          <a:prstGeom prst="rect">
            <a:avLst/>
          </a:prstGeom>
        </p:spPr>
      </p:pic>
      <p:sp>
        <p:nvSpPr>
          <p:cNvPr id="15" name="TextBox 14">
            <a:extLst>
              <a:ext uri="{FF2B5EF4-FFF2-40B4-BE49-F238E27FC236}">
                <a16:creationId xmlns:a16="http://schemas.microsoft.com/office/drawing/2014/main" id="{FD44FECF-DA34-438C-B313-D0B5A478870C}"/>
              </a:ext>
            </a:extLst>
          </p:cNvPr>
          <p:cNvSpPr txBox="1"/>
          <p:nvPr/>
        </p:nvSpPr>
        <p:spPr>
          <a:xfrm>
            <a:off x="16879" y="0"/>
            <a:ext cx="3226051" cy="400110"/>
          </a:xfrm>
          <a:prstGeom prst="rect">
            <a:avLst/>
          </a:prstGeom>
          <a:noFill/>
        </p:spPr>
        <p:txBody>
          <a:bodyPr wrap="square" rtlCol="0">
            <a:spAutoFit/>
          </a:bodyPr>
          <a:lstStyle/>
          <a:p>
            <a:r>
              <a:rPr lang="en-US" sz="2000" b="1" dirty="0">
                <a:latin typeface="Papyrus" panose="020B0602040200020303" pitchFamily="34" charset="77"/>
              </a:rPr>
              <a:t>GCSE SPANISH</a:t>
            </a:r>
          </a:p>
        </p:txBody>
      </p:sp>
      <p:sp>
        <p:nvSpPr>
          <p:cNvPr id="4" name="TextBox 3">
            <a:extLst>
              <a:ext uri="{FF2B5EF4-FFF2-40B4-BE49-F238E27FC236}">
                <a16:creationId xmlns:a16="http://schemas.microsoft.com/office/drawing/2014/main" id="{A4AD1B70-C959-D346-98B1-65CC3E67E4AE}"/>
              </a:ext>
            </a:extLst>
          </p:cNvPr>
          <p:cNvSpPr txBox="1"/>
          <p:nvPr/>
        </p:nvSpPr>
        <p:spPr>
          <a:xfrm>
            <a:off x="7305675" y="225413"/>
            <a:ext cx="4730611" cy="6632585"/>
          </a:xfrm>
          <a:prstGeom prst="rect">
            <a:avLst/>
          </a:prstGeom>
          <a:noFill/>
        </p:spPr>
        <p:txBody>
          <a:bodyPr wrap="square" rtlCol="0">
            <a:spAutoFit/>
          </a:bodyPr>
          <a:lstStyle/>
          <a:p>
            <a:pPr algn="l"/>
            <a:r>
              <a:rPr lang="en-GB" sz="1700" b="1" dirty="0"/>
              <a:t>You can use a range of tenses with if clauses and they can be very useful for enhancing your work or allowing you to include an extra tense.</a:t>
            </a:r>
          </a:p>
          <a:p>
            <a:pPr algn="l"/>
            <a:endParaRPr lang="en-GB" sz="1700" b="1" dirty="0"/>
          </a:p>
          <a:p>
            <a:pPr algn="l"/>
            <a:r>
              <a:rPr lang="en-GB" sz="1700" b="1" dirty="0"/>
              <a:t>However if you are trying to explain something that is not true but if it was ‘</a:t>
            </a:r>
            <a:r>
              <a:rPr lang="en-GB" sz="1700" b="1" i="1" dirty="0"/>
              <a:t>this</a:t>
            </a:r>
            <a:r>
              <a:rPr lang="en-GB" sz="1700" b="1" dirty="0"/>
              <a:t>’ would happen  requires the </a:t>
            </a:r>
            <a:r>
              <a:rPr lang="en-GB" sz="1700" b="1" u="sng" dirty="0"/>
              <a:t>imperfect subjunctive</a:t>
            </a:r>
            <a:r>
              <a:rPr lang="en-GB" sz="1700" b="1" dirty="0"/>
              <a:t>…</a:t>
            </a:r>
          </a:p>
          <a:p>
            <a:pPr algn="l"/>
            <a:endParaRPr lang="en-GB" sz="1700" b="1" dirty="0"/>
          </a:p>
          <a:p>
            <a:pPr algn="l"/>
            <a:r>
              <a:rPr lang="en-GB" sz="1700" b="1" dirty="0"/>
              <a:t>Here are some more examples...</a:t>
            </a:r>
          </a:p>
          <a:p>
            <a:pPr algn="l"/>
            <a:r>
              <a:rPr lang="en-GB" sz="1700" dirty="0"/>
              <a:t>E.g</a:t>
            </a:r>
          </a:p>
          <a:p>
            <a:pPr algn="l"/>
            <a:r>
              <a:rPr lang="en-US" sz="1700" dirty="0" err="1">
                <a:solidFill>
                  <a:srgbClr val="00B050"/>
                </a:solidFill>
              </a:rPr>
              <a:t>Si</a:t>
            </a:r>
            <a:r>
              <a:rPr lang="en-US" sz="1700" dirty="0">
                <a:solidFill>
                  <a:srgbClr val="00B050"/>
                </a:solidFill>
              </a:rPr>
              <a:t> </a:t>
            </a:r>
            <a:r>
              <a:rPr lang="en-US" sz="1700" dirty="0" err="1">
                <a:solidFill>
                  <a:srgbClr val="00B050"/>
                </a:solidFill>
              </a:rPr>
              <a:t>tuviera</a:t>
            </a:r>
            <a:r>
              <a:rPr lang="en-US" sz="1700" dirty="0">
                <a:solidFill>
                  <a:srgbClr val="00B050"/>
                </a:solidFill>
              </a:rPr>
              <a:t> dinero, </a:t>
            </a:r>
            <a:r>
              <a:rPr lang="en-GB" sz="1700" dirty="0" err="1">
                <a:solidFill>
                  <a:srgbClr val="00B050"/>
                </a:solidFill>
              </a:rPr>
              <a:t>iría</a:t>
            </a:r>
            <a:r>
              <a:rPr lang="en-GB" sz="1700" dirty="0">
                <a:solidFill>
                  <a:srgbClr val="00B050"/>
                </a:solidFill>
              </a:rPr>
              <a:t> </a:t>
            </a:r>
            <a:r>
              <a:rPr lang="en-US" sz="1700" dirty="0" err="1">
                <a:solidFill>
                  <a:srgbClr val="00B050"/>
                </a:solidFill>
              </a:rPr>
              <a:t>contigo</a:t>
            </a:r>
            <a:r>
              <a:rPr lang="en-US" sz="1700" dirty="0">
                <a:solidFill>
                  <a:srgbClr val="00B050"/>
                </a:solidFill>
              </a:rPr>
              <a:t> </a:t>
            </a:r>
            <a:r>
              <a:rPr lang="en-US" sz="1700" dirty="0"/>
              <a:t>- If I had money, I would go with you.</a:t>
            </a:r>
            <a:endParaRPr lang="en-GB" sz="1700" dirty="0"/>
          </a:p>
          <a:p>
            <a:pPr algn="l"/>
            <a:r>
              <a:rPr lang="en-GB" sz="1700" dirty="0" err="1">
                <a:solidFill>
                  <a:srgbClr val="00B050"/>
                </a:solidFill>
              </a:rPr>
              <a:t>Si</a:t>
            </a:r>
            <a:r>
              <a:rPr lang="en-US" sz="1700" dirty="0">
                <a:solidFill>
                  <a:srgbClr val="00B050"/>
                </a:solidFill>
              </a:rPr>
              <a:t> </a:t>
            </a:r>
            <a:r>
              <a:rPr lang="en-US" sz="1700" dirty="0" err="1">
                <a:solidFill>
                  <a:srgbClr val="00B050"/>
                </a:solidFill>
              </a:rPr>
              <a:t>fueras</a:t>
            </a:r>
            <a:r>
              <a:rPr lang="en-US" sz="1700" dirty="0">
                <a:solidFill>
                  <a:srgbClr val="00B050"/>
                </a:solidFill>
              </a:rPr>
              <a:t> con </a:t>
            </a:r>
            <a:r>
              <a:rPr lang="en-US" sz="1700" dirty="0" err="1">
                <a:solidFill>
                  <a:srgbClr val="00B050"/>
                </a:solidFill>
              </a:rPr>
              <a:t>nosotros</a:t>
            </a:r>
            <a:r>
              <a:rPr lang="en-US" sz="1700" dirty="0">
                <a:solidFill>
                  <a:srgbClr val="00B050"/>
                </a:solidFill>
              </a:rPr>
              <a:t>, </a:t>
            </a:r>
            <a:r>
              <a:rPr lang="en-GB" sz="1700" dirty="0" err="1">
                <a:solidFill>
                  <a:srgbClr val="00B050"/>
                </a:solidFill>
              </a:rPr>
              <a:t>podrías</a:t>
            </a:r>
            <a:r>
              <a:rPr lang="en-GB" sz="1700" dirty="0">
                <a:solidFill>
                  <a:srgbClr val="00B050"/>
                </a:solidFill>
              </a:rPr>
              <a:t> </a:t>
            </a:r>
            <a:r>
              <a:rPr lang="en-US" sz="1700" dirty="0">
                <a:solidFill>
                  <a:srgbClr val="00B050"/>
                </a:solidFill>
              </a:rPr>
              <a:t>ver </a:t>
            </a:r>
            <a:r>
              <a:rPr lang="en-US" sz="1700" dirty="0" err="1">
                <a:solidFill>
                  <a:srgbClr val="00B050"/>
                </a:solidFill>
              </a:rPr>
              <a:t>tu</a:t>
            </a:r>
            <a:r>
              <a:rPr lang="en-US" sz="1700" dirty="0">
                <a:solidFill>
                  <a:srgbClr val="00B050"/>
                </a:solidFill>
              </a:rPr>
              <a:t> </a:t>
            </a:r>
            <a:r>
              <a:rPr lang="en-US" sz="1700" dirty="0" err="1">
                <a:solidFill>
                  <a:srgbClr val="00B050"/>
                </a:solidFill>
              </a:rPr>
              <a:t>hermano</a:t>
            </a:r>
            <a:r>
              <a:rPr lang="en-US" sz="1700" dirty="0">
                <a:solidFill>
                  <a:srgbClr val="00B050"/>
                </a:solidFill>
              </a:rPr>
              <a:t>. </a:t>
            </a:r>
            <a:r>
              <a:rPr lang="en-US" sz="1700" dirty="0"/>
              <a:t>- If you went with us, you could see your brother.</a:t>
            </a:r>
            <a:endParaRPr lang="en-GB" sz="1700" dirty="0"/>
          </a:p>
          <a:p>
            <a:pPr algn="l"/>
            <a:r>
              <a:rPr lang="en-US" sz="1700" dirty="0" err="1">
                <a:solidFill>
                  <a:srgbClr val="00B050"/>
                </a:solidFill>
              </a:rPr>
              <a:t>Si</a:t>
            </a:r>
            <a:r>
              <a:rPr lang="en-US" sz="1700" dirty="0">
                <a:solidFill>
                  <a:srgbClr val="00B050"/>
                </a:solidFill>
              </a:rPr>
              <a:t> lo </a:t>
            </a:r>
            <a:r>
              <a:rPr lang="en-US" sz="1700" dirty="0" err="1">
                <a:solidFill>
                  <a:srgbClr val="00B050"/>
                </a:solidFill>
              </a:rPr>
              <a:t>hubiera</a:t>
            </a:r>
            <a:r>
              <a:rPr lang="en-US" sz="1700" dirty="0">
                <a:solidFill>
                  <a:srgbClr val="00B050"/>
                </a:solidFill>
              </a:rPr>
              <a:t> </a:t>
            </a:r>
            <a:r>
              <a:rPr lang="en-US" sz="1700" dirty="0" err="1">
                <a:solidFill>
                  <a:srgbClr val="00B050"/>
                </a:solidFill>
              </a:rPr>
              <a:t>sabido</a:t>
            </a:r>
            <a:r>
              <a:rPr lang="en-US" sz="1700" dirty="0">
                <a:solidFill>
                  <a:srgbClr val="00B050"/>
                </a:solidFill>
              </a:rPr>
              <a:t>, </a:t>
            </a:r>
            <a:r>
              <a:rPr lang="en-GB" sz="1700" dirty="0" err="1">
                <a:solidFill>
                  <a:srgbClr val="00B050"/>
                </a:solidFill>
              </a:rPr>
              <a:t>habría</a:t>
            </a:r>
            <a:r>
              <a:rPr lang="en-GB" sz="1700" dirty="0">
                <a:solidFill>
                  <a:srgbClr val="00B050"/>
                </a:solidFill>
              </a:rPr>
              <a:t> </a:t>
            </a:r>
            <a:r>
              <a:rPr lang="en-US" sz="1700" dirty="0" err="1">
                <a:solidFill>
                  <a:srgbClr val="00B050"/>
                </a:solidFill>
              </a:rPr>
              <a:t>ido</a:t>
            </a:r>
            <a:r>
              <a:rPr lang="en-US" sz="1700" dirty="0">
                <a:solidFill>
                  <a:srgbClr val="00B050"/>
                </a:solidFill>
              </a:rPr>
              <a:t> </a:t>
            </a:r>
            <a:r>
              <a:rPr lang="en-US" sz="1700" dirty="0" err="1">
                <a:solidFill>
                  <a:srgbClr val="00B050"/>
                </a:solidFill>
              </a:rPr>
              <a:t>contigo</a:t>
            </a:r>
            <a:r>
              <a:rPr lang="en-US" sz="1700" dirty="0">
                <a:solidFill>
                  <a:srgbClr val="00B050"/>
                </a:solidFill>
              </a:rPr>
              <a:t>. </a:t>
            </a:r>
            <a:r>
              <a:rPr lang="en-US" sz="1700" dirty="0"/>
              <a:t>- If I had known, I would have gone with you.</a:t>
            </a:r>
            <a:endParaRPr lang="en-GB" sz="1700" dirty="0"/>
          </a:p>
          <a:p>
            <a:pPr algn="l"/>
            <a:r>
              <a:rPr lang="en-GB" sz="1700" b="1" dirty="0"/>
              <a:t>Here are a few more for you to use in your work…</a:t>
            </a:r>
          </a:p>
          <a:p>
            <a:pPr algn="l"/>
            <a:r>
              <a:rPr lang="en-GB" sz="1700" dirty="0" err="1">
                <a:solidFill>
                  <a:srgbClr val="00B050"/>
                </a:solidFill>
              </a:rPr>
              <a:t>Si</a:t>
            </a:r>
            <a:r>
              <a:rPr lang="en-GB" sz="1700" dirty="0">
                <a:solidFill>
                  <a:srgbClr val="00B050"/>
                </a:solidFill>
              </a:rPr>
              <a:t> </a:t>
            </a:r>
            <a:r>
              <a:rPr lang="en-GB" sz="1700" dirty="0" err="1">
                <a:solidFill>
                  <a:srgbClr val="00B050"/>
                </a:solidFill>
              </a:rPr>
              <a:t>hubiera</a:t>
            </a:r>
            <a:r>
              <a:rPr lang="en-GB" sz="1700" dirty="0">
                <a:solidFill>
                  <a:srgbClr val="00B050"/>
                </a:solidFill>
              </a:rPr>
              <a:t> </a:t>
            </a:r>
            <a:r>
              <a:rPr lang="en-GB" sz="1700" dirty="0" err="1">
                <a:solidFill>
                  <a:srgbClr val="00B050"/>
                </a:solidFill>
              </a:rPr>
              <a:t>ganado</a:t>
            </a:r>
            <a:r>
              <a:rPr lang="en-GB" sz="1700" dirty="0">
                <a:solidFill>
                  <a:srgbClr val="00B050"/>
                </a:solidFill>
              </a:rPr>
              <a:t> la </a:t>
            </a:r>
            <a:r>
              <a:rPr lang="en-GB" sz="1700" dirty="0" err="1">
                <a:solidFill>
                  <a:srgbClr val="00B050"/>
                </a:solidFill>
              </a:rPr>
              <a:t>lotería</a:t>
            </a:r>
            <a:r>
              <a:rPr lang="en-GB" sz="1700" dirty="0">
                <a:solidFill>
                  <a:srgbClr val="00B050"/>
                </a:solidFill>
              </a:rPr>
              <a:t> </a:t>
            </a:r>
            <a:r>
              <a:rPr lang="en-GB" sz="1700" dirty="0"/>
              <a:t>– if I had won the lottery.</a:t>
            </a:r>
          </a:p>
          <a:p>
            <a:pPr algn="l"/>
            <a:r>
              <a:rPr lang="en-GB" sz="1700" dirty="0" err="1">
                <a:solidFill>
                  <a:srgbClr val="00B050"/>
                </a:solidFill>
              </a:rPr>
              <a:t>Si</a:t>
            </a:r>
            <a:r>
              <a:rPr lang="en-GB" sz="1700" dirty="0">
                <a:solidFill>
                  <a:srgbClr val="00B050"/>
                </a:solidFill>
              </a:rPr>
              <a:t> </a:t>
            </a:r>
            <a:r>
              <a:rPr lang="en-GB" sz="1700" dirty="0" err="1">
                <a:solidFill>
                  <a:srgbClr val="00B050"/>
                </a:solidFill>
              </a:rPr>
              <a:t>tuviera</a:t>
            </a:r>
            <a:r>
              <a:rPr lang="en-GB" sz="1700" dirty="0">
                <a:solidFill>
                  <a:srgbClr val="00B050"/>
                </a:solidFill>
              </a:rPr>
              <a:t> </a:t>
            </a:r>
            <a:r>
              <a:rPr lang="en-GB" sz="1700" dirty="0" err="1">
                <a:solidFill>
                  <a:srgbClr val="00B050"/>
                </a:solidFill>
              </a:rPr>
              <a:t>más</a:t>
            </a:r>
            <a:r>
              <a:rPr lang="en-GB" sz="1700" dirty="0">
                <a:solidFill>
                  <a:srgbClr val="00B050"/>
                </a:solidFill>
              </a:rPr>
              <a:t> dinero </a:t>
            </a:r>
            <a:r>
              <a:rPr lang="en-GB" sz="1700" dirty="0"/>
              <a:t>– if I had more money.</a:t>
            </a:r>
          </a:p>
          <a:p>
            <a:pPr algn="l"/>
            <a:r>
              <a:rPr lang="en-GB" sz="1700" dirty="0" err="1">
                <a:solidFill>
                  <a:srgbClr val="00B050"/>
                </a:solidFill>
              </a:rPr>
              <a:t>Si</a:t>
            </a:r>
            <a:r>
              <a:rPr lang="en-GB" sz="1700" dirty="0">
                <a:solidFill>
                  <a:srgbClr val="00B050"/>
                </a:solidFill>
              </a:rPr>
              <a:t> </a:t>
            </a:r>
            <a:r>
              <a:rPr lang="en-GB" sz="1700" dirty="0" err="1">
                <a:solidFill>
                  <a:srgbClr val="00B050"/>
                </a:solidFill>
              </a:rPr>
              <a:t>tuviera</a:t>
            </a:r>
            <a:r>
              <a:rPr lang="en-GB" sz="1700" dirty="0">
                <a:solidFill>
                  <a:srgbClr val="00B050"/>
                </a:solidFill>
              </a:rPr>
              <a:t> </a:t>
            </a:r>
            <a:r>
              <a:rPr lang="en-GB" sz="1700" dirty="0" err="1">
                <a:solidFill>
                  <a:srgbClr val="00B050"/>
                </a:solidFill>
              </a:rPr>
              <a:t>más</a:t>
            </a:r>
            <a:r>
              <a:rPr lang="en-GB" sz="1700" dirty="0">
                <a:solidFill>
                  <a:srgbClr val="00B050"/>
                </a:solidFill>
              </a:rPr>
              <a:t> amigos </a:t>
            </a:r>
            <a:r>
              <a:rPr lang="en-GB" sz="1700" dirty="0"/>
              <a:t>– if I had more friends.</a:t>
            </a:r>
          </a:p>
          <a:p>
            <a:pPr algn="l"/>
            <a:r>
              <a:rPr lang="en-GB" sz="1700" dirty="0" err="1">
                <a:solidFill>
                  <a:srgbClr val="00B050"/>
                </a:solidFill>
              </a:rPr>
              <a:t>Si</a:t>
            </a:r>
            <a:r>
              <a:rPr lang="en-GB" sz="1700" dirty="0">
                <a:solidFill>
                  <a:srgbClr val="00B050"/>
                </a:solidFill>
              </a:rPr>
              <a:t> mis amigos </a:t>
            </a:r>
            <a:r>
              <a:rPr lang="en-GB" sz="1700" dirty="0" err="1">
                <a:solidFill>
                  <a:srgbClr val="00B050"/>
                </a:solidFill>
              </a:rPr>
              <a:t>tuvieron</a:t>
            </a:r>
            <a:r>
              <a:rPr lang="en-GB" sz="1700" dirty="0">
                <a:solidFill>
                  <a:srgbClr val="00B050"/>
                </a:solidFill>
              </a:rPr>
              <a:t> </a:t>
            </a:r>
            <a:r>
              <a:rPr lang="en-GB" sz="1700" dirty="0" err="1">
                <a:solidFill>
                  <a:srgbClr val="00B050"/>
                </a:solidFill>
              </a:rPr>
              <a:t>más</a:t>
            </a:r>
            <a:r>
              <a:rPr lang="en-GB" sz="1700" dirty="0">
                <a:solidFill>
                  <a:srgbClr val="00B050"/>
                </a:solidFill>
              </a:rPr>
              <a:t> dinero </a:t>
            </a:r>
            <a:r>
              <a:rPr lang="en-GB" sz="1700" dirty="0"/>
              <a:t>– if my friends had more money.</a:t>
            </a:r>
          </a:p>
          <a:p>
            <a:pPr algn="l"/>
            <a:endParaRPr lang="en-GB" sz="1700" dirty="0"/>
          </a:p>
        </p:txBody>
      </p:sp>
    </p:spTree>
    <p:extLst>
      <p:ext uri="{BB962C8B-B14F-4D97-AF65-F5344CB8AC3E}">
        <p14:creationId xmlns:p14="http://schemas.microsoft.com/office/powerpoint/2010/main" val="4216522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Shape 3">
            <a:extLst>
              <a:ext uri="{FF2B5EF4-FFF2-40B4-BE49-F238E27FC236}">
                <a16:creationId xmlns:a16="http://schemas.microsoft.com/office/drawing/2014/main" id="{1C228595-533A-3F41-8882-4171AC2D345B}"/>
              </a:ext>
            </a:extLst>
          </p:cNvPr>
          <p:cNvSpPr/>
          <p:nvPr/>
        </p:nvSpPr>
        <p:spPr>
          <a:xfrm rot="10800000" flipH="1">
            <a:off x="-19166" y="-30190"/>
            <a:ext cx="3580092" cy="2016677"/>
          </a:xfrm>
          <a:custGeom>
            <a:avLst/>
            <a:gdLst>
              <a:gd name="connsiteX0" fmla="*/ 0 w 3180522"/>
              <a:gd name="connsiteY0" fmla="*/ 0 h 1886048"/>
              <a:gd name="connsiteX1" fmla="*/ 262915 w 3180522"/>
              <a:gd name="connsiteY1" fmla="*/ 0 h 1886048"/>
              <a:gd name="connsiteX2" fmla="*/ 262915 w 3180522"/>
              <a:gd name="connsiteY2" fmla="*/ 1439206 h 1886048"/>
              <a:gd name="connsiteX3" fmla="*/ 3180522 w 3180522"/>
              <a:gd name="connsiteY3" fmla="*/ 1439206 h 1886048"/>
              <a:gd name="connsiteX4" fmla="*/ 3180522 w 3180522"/>
              <a:gd name="connsiteY4" fmla="*/ 1886048 h 1886048"/>
              <a:gd name="connsiteX5" fmla="*/ 0 w 3180522"/>
              <a:gd name="connsiteY5" fmla="*/ 1886048 h 1886048"/>
              <a:gd name="connsiteX6" fmla="*/ 0 w 318052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3180522 w 3580092"/>
              <a:gd name="connsiteY3" fmla="*/ 1439206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2016677"/>
              <a:gd name="connsiteX1" fmla="*/ 262915 w 3580092"/>
              <a:gd name="connsiteY1" fmla="*/ 130629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80092" h="2016677">
                <a:moveTo>
                  <a:pt x="0" y="0"/>
                </a:moveTo>
                <a:cubicBezTo>
                  <a:pt x="87638" y="64034"/>
                  <a:pt x="175277" y="35858"/>
                  <a:pt x="262915" y="192101"/>
                </a:cubicBezTo>
                <a:lnTo>
                  <a:pt x="262915" y="1569835"/>
                </a:lnTo>
                <a:lnTo>
                  <a:pt x="2796320" y="1585203"/>
                </a:lnTo>
                <a:cubicBezTo>
                  <a:pt x="3288098" y="1741834"/>
                  <a:pt x="3318835" y="1867730"/>
                  <a:pt x="3580092" y="2008993"/>
                </a:cubicBezTo>
                <a:lnTo>
                  <a:pt x="0" y="2016677"/>
                </a:lnTo>
                <a:lnTo>
                  <a:pt x="0" y="0"/>
                </a:lnTo>
                <a:close/>
              </a:path>
            </a:pathLst>
          </a:cu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6ACDF1-9666-2044-BE2D-AEEAEDD288C4}"/>
              </a:ext>
            </a:extLst>
          </p:cNvPr>
          <p:cNvSpPr>
            <a:spLocks noGrp="1"/>
          </p:cNvSpPr>
          <p:nvPr>
            <p:ph type="title"/>
          </p:nvPr>
        </p:nvSpPr>
        <p:spPr/>
        <p:txBody>
          <a:bodyPr>
            <a:normAutofit/>
          </a:bodyPr>
          <a:lstStyle/>
          <a:p>
            <a:r>
              <a:rPr lang="en-US" sz="4000" b="1" i="1" dirty="0">
                <a:latin typeface="Papyrus" panose="020B0602040200020303" pitchFamily="34" charset="77"/>
              </a:rPr>
              <a:t>contents</a:t>
            </a:r>
          </a:p>
        </p:txBody>
      </p:sp>
      <p:sp>
        <p:nvSpPr>
          <p:cNvPr id="3" name="Content Placeholder 2">
            <a:extLst>
              <a:ext uri="{FF2B5EF4-FFF2-40B4-BE49-F238E27FC236}">
                <a16:creationId xmlns:a16="http://schemas.microsoft.com/office/drawing/2014/main" id="{800CFFFD-4BE6-4949-9B2D-A4DA7F0C2274}"/>
              </a:ext>
            </a:extLst>
          </p:cNvPr>
          <p:cNvSpPr>
            <a:spLocks noGrp="1"/>
          </p:cNvSpPr>
          <p:nvPr>
            <p:ph idx="1"/>
          </p:nvPr>
        </p:nvSpPr>
        <p:spPr>
          <a:xfrm>
            <a:off x="537881" y="1747819"/>
            <a:ext cx="3580094" cy="4768935"/>
          </a:xfrm>
        </p:spPr>
        <p:txBody>
          <a:bodyPr>
            <a:normAutofit/>
          </a:bodyPr>
          <a:lstStyle/>
          <a:p>
            <a:pPr marL="514350" indent="-514350">
              <a:lnSpc>
                <a:spcPct val="100000"/>
              </a:lnSpc>
              <a:buClr>
                <a:srgbClr val="C00000"/>
              </a:buClr>
              <a:buSzPct val="80000"/>
              <a:buFont typeface="+mj-lt"/>
              <a:buAutoNum type="arabicPeriod"/>
            </a:pPr>
            <a:r>
              <a:rPr lang="en-US" sz="2800" b="1" i="1" u="sng" dirty="0">
                <a:solidFill>
                  <a:srgbClr val="C00000"/>
                </a:solidFill>
                <a:latin typeface="Papyrus" panose="020B0602040200020303" pitchFamily="34" charset="77"/>
                <a:hlinkClick r:id="rId2" action="ppaction://hlinksldjump">
                  <a:extLst>
                    <a:ext uri="{A12FA001-AC4F-418D-AE19-62706E023703}">
                      <ahyp:hlinkClr xmlns:ahyp="http://schemas.microsoft.com/office/drawing/2018/hyperlinkcolor" val="tx"/>
                    </a:ext>
                  </a:extLst>
                </a:hlinkClick>
              </a:rPr>
              <a:t>Nouns</a:t>
            </a:r>
            <a:endParaRPr lang="en-US" sz="2800" b="1" i="1" u="sng" dirty="0">
              <a:solidFill>
                <a:srgbClr val="C00000"/>
              </a:solidFill>
              <a:latin typeface="Papyrus" panose="020B0602040200020303" pitchFamily="34" charset="77"/>
            </a:endParaRPr>
          </a:p>
          <a:p>
            <a:pPr marL="514350" indent="-514350">
              <a:lnSpc>
                <a:spcPct val="100000"/>
              </a:lnSpc>
              <a:buClr>
                <a:srgbClr val="C00000"/>
              </a:buClr>
              <a:buSzPct val="80000"/>
              <a:buFont typeface="+mj-lt"/>
              <a:buAutoNum type="arabicPeriod"/>
            </a:pPr>
            <a:r>
              <a:rPr lang="en-US" sz="2800" b="1" u="sng" dirty="0">
                <a:solidFill>
                  <a:srgbClr val="C00000"/>
                </a:solidFill>
                <a:latin typeface="Papyrus" panose="020B0602040200020303" pitchFamily="34" charset="77"/>
                <a:hlinkClick r:id="rId3" action="ppaction://hlinksldjump">
                  <a:extLst>
                    <a:ext uri="{A12FA001-AC4F-418D-AE19-62706E023703}">
                      <ahyp:hlinkClr xmlns:ahyp="http://schemas.microsoft.com/office/drawing/2018/hyperlinkcolor" val="tx"/>
                    </a:ext>
                  </a:extLst>
                </a:hlinkClick>
              </a:rPr>
              <a:t>Definite article</a:t>
            </a:r>
            <a:endParaRPr lang="en-US" sz="2800" b="1" u="sng" dirty="0">
              <a:solidFill>
                <a:srgbClr val="C00000"/>
              </a:solidFill>
              <a:latin typeface="Papyrus" panose="020B0602040200020303" pitchFamily="34" charset="77"/>
            </a:endParaRPr>
          </a:p>
          <a:p>
            <a:pPr marL="514350" indent="-514350">
              <a:lnSpc>
                <a:spcPct val="100000"/>
              </a:lnSpc>
              <a:buClr>
                <a:srgbClr val="C00000"/>
              </a:buClr>
              <a:buSzPct val="80000"/>
              <a:buFont typeface="+mj-lt"/>
              <a:buAutoNum type="arabicPeriod"/>
            </a:pPr>
            <a:r>
              <a:rPr lang="en-US" sz="2800" b="1" i="1" u="sng" dirty="0">
                <a:solidFill>
                  <a:srgbClr val="C00000"/>
                </a:solidFill>
                <a:latin typeface="Papyrus" panose="020B0602040200020303" pitchFamily="34" charset="77"/>
                <a:hlinkClick r:id="rId4" action="ppaction://hlinksldjump">
                  <a:extLst>
                    <a:ext uri="{A12FA001-AC4F-418D-AE19-62706E023703}">
                      <ahyp:hlinkClr xmlns:ahyp="http://schemas.microsoft.com/office/drawing/2018/hyperlinkcolor" val="tx"/>
                    </a:ext>
                  </a:extLst>
                </a:hlinkClick>
              </a:rPr>
              <a:t>Indefinite article</a:t>
            </a:r>
            <a:endParaRPr lang="en-US" sz="2800" b="1" i="1" u="sng" dirty="0">
              <a:solidFill>
                <a:srgbClr val="C00000"/>
              </a:solidFill>
              <a:latin typeface="Papyrus" panose="020B0602040200020303" pitchFamily="34" charset="77"/>
              <a:hlinkClick r:id="rId5" action="ppaction://hlinksldjump">
                <a:extLst>
                  <a:ext uri="{A12FA001-AC4F-418D-AE19-62706E023703}">
                    <ahyp:hlinkClr xmlns:ahyp="http://schemas.microsoft.com/office/drawing/2018/hyperlinkcolor" val="tx"/>
                  </a:ext>
                </a:extLst>
              </a:hlinkClick>
            </a:endParaRPr>
          </a:p>
          <a:p>
            <a:pPr marL="514350" indent="-514350">
              <a:lnSpc>
                <a:spcPct val="100000"/>
              </a:lnSpc>
              <a:buClr>
                <a:srgbClr val="C00000"/>
              </a:buClr>
              <a:buSzPct val="80000"/>
              <a:buFont typeface="+mj-lt"/>
              <a:buAutoNum type="arabicPeriod"/>
            </a:pPr>
            <a:r>
              <a:rPr lang="en-US" sz="2800" b="1" u="sng" dirty="0">
                <a:solidFill>
                  <a:srgbClr val="C00000"/>
                </a:solidFill>
                <a:latin typeface="Papyrus" panose="020B0602040200020303" pitchFamily="34" charset="77"/>
                <a:hlinkClick r:id="rId5" action="ppaction://hlinksldjump">
                  <a:extLst>
                    <a:ext uri="{A12FA001-AC4F-418D-AE19-62706E023703}">
                      <ahyp:hlinkClr xmlns:ahyp="http://schemas.microsoft.com/office/drawing/2018/hyperlinkcolor" val="tx"/>
                    </a:ext>
                  </a:extLst>
                </a:hlinkClick>
              </a:rPr>
              <a:t>Adjectives</a:t>
            </a:r>
            <a:endParaRPr lang="en-US" sz="2800" b="1" u="sng" dirty="0">
              <a:solidFill>
                <a:srgbClr val="C00000"/>
              </a:solidFill>
              <a:latin typeface="Papyrus" panose="020B0602040200020303" pitchFamily="34" charset="77"/>
            </a:endParaRPr>
          </a:p>
          <a:p>
            <a:pPr marL="514350" indent="-514350">
              <a:lnSpc>
                <a:spcPct val="100000"/>
              </a:lnSpc>
              <a:buClr>
                <a:srgbClr val="C00000"/>
              </a:buClr>
              <a:buSzPct val="80000"/>
              <a:buFont typeface="+mj-lt"/>
              <a:buAutoNum type="arabicPeriod"/>
            </a:pPr>
            <a:r>
              <a:rPr lang="en-US" sz="2800" b="1" i="1" u="sng" dirty="0">
                <a:solidFill>
                  <a:srgbClr val="C00000"/>
                </a:solidFill>
                <a:latin typeface="Papyrus" panose="020B0602040200020303" pitchFamily="34" charset="77"/>
                <a:hlinkClick r:id="rId6" action="ppaction://hlinksldjump">
                  <a:extLst>
                    <a:ext uri="{A12FA001-AC4F-418D-AE19-62706E023703}">
                      <ahyp:hlinkClr xmlns:ahyp="http://schemas.microsoft.com/office/drawing/2018/hyperlinkcolor" val="tx"/>
                    </a:ext>
                  </a:extLst>
                </a:hlinkClick>
              </a:rPr>
              <a:t>Other Adjectives</a:t>
            </a:r>
            <a:endParaRPr lang="en-US" sz="2800" b="1" i="1" u="sng" dirty="0">
              <a:solidFill>
                <a:srgbClr val="C00000"/>
              </a:solidFill>
              <a:latin typeface="Papyrus" panose="020B0602040200020303" pitchFamily="34" charset="77"/>
            </a:endParaRPr>
          </a:p>
          <a:p>
            <a:pPr marL="514350" indent="-514350">
              <a:lnSpc>
                <a:spcPct val="100000"/>
              </a:lnSpc>
              <a:buClr>
                <a:srgbClr val="C00000"/>
              </a:buClr>
              <a:buSzPct val="80000"/>
              <a:buFont typeface="+mj-lt"/>
              <a:buAutoNum type="arabicPeriod"/>
            </a:pPr>
            <a:r>
              <a:rPr lang="en-US" sz="2800" b="1" u="sng" dirty="0">
                <a:solidFill>
                  <a:srgbClr val="C00000"/>
                </a:solidFill>
                <a:latin typeface="Papyrus" panose="020B0602040200020303" pitchFamily="34" charset="77"/>
                <a:hlinkClick r:id="rId7" action="ppaction://hlinksldjump">
                  <a:extLst>
                    <a:ext uri="{A12FA001-AC4F-418D-AE19-62706E023703}">
                      <ahyp:hlinkClr xmlns:ahyp="http://schemas.microsoft.com/office/drawing/2018/hyperlinkcolor" val="tx"/>
                    </a:ext>
                  </a:extLst>
                </a:hlinkClick>
              </a:rPr>
              <a:t>Possessives</a:t>
            </a:r>
            <a:endParaRPr lang="en-US" sz="2800" b="1" u="sng" dirty="0">
              <a:solidFill>
                <a:srgbClr val="C00000"/>
              </a:solidFill>
              <a:latin typeface="Papyrus" panose="020B0602040200020303" pitchFamily="34" charset="77"/>
            </a:endParaRPr>
          </a:p>
          <a:p>
            <a:pPr marL="514350" indent="-514350">
              <a:lnSpc>
                <a:spcPct val="100000"/>
              </a:lnSpc>
              <a:buClr>
                <a:srgbClr val="C00000"/>
              </a:buClr>
              <a:buSzPct val="80000"/>
              <a:buFont typeface="+mj-lt"/>
              <a:buAutoNum type="arabicPeriod"/>
            </a:pPr>
            <a:r>
              <a:rPr lang="en-US" sz="2800" b="1" i="1" u="sng" dirty="0">
                <a:solidFill>
                  <a:srgbClr val="C00000"/>
                </a:solidFill>
                <a:latin typeface="Papyrus" panose="020B0602040200020303" pitchFamily="34" charset="77"/>
                <a:hlinkClick r:id="rId8" action="ppaction://hlinksldjump">
                  <a:extLst>
                    <a:ext uri="{A12FA001-AC4F-418D-AE19-62706E023703}">
                      <ahyp:hlinkClr xmlns:ahyp="http://schemas.microsoft.com/office/drawing/2018/hyperlinkcolor" val="tx"/>
                    </a:ext>
                  </a:extLst>
                </a:hlinkClick>
              </a:rPr>
              <a:t>Pronouns</a:t>
            </a:r>
            <a:endParaRPr lang="en-US" sz="2800" b="1" i="1" u="sng" dirty="0">
              <a:solidFill>
                <a:srgbClr val="C00000"/>
              </a:solidFill>
              <a:latin typeface="Papyrus" panose="020B0602040200020303" pitchFamily="34" charset="77"/>
            </a:endParaRPr>
          </a:p>
          <a:p>
            <a:pPr marL="457200" indent="-457200">
              <a:buFont typeface="+mj-lt"/>
              <a:buAutoNum type="arabicPeriod"/>
            </a:pPr>
            <a:endParaRPr lang="en-US" sz="2400" dirty="0"/>
          </a:p>
          <a:p>
            <a:pPr marL="457200" indent="-457200">
              <a:buFont typeface="+mj-lt"/>
              <a:buAutoNum type="arabicPeriod"/>
            </a:pPr>
            <a:endParaRPr lang="en-US" sz="2400" dirty="0"/>
          </a:p>
          <a:p>
            <a:pPr marL="0" indent="0">
              <a:buNone/>
            </a:pPr>
            <a:endParaRPr lang="en-US" sz="2400" dirty="0"/>
          </a:p>
        </p:txBody>
      </p:sp>
      <p:sp>
        <p:nvSpPr>
          <p:cNvPr id="5" name="Snip Single Corner Rectangle 4">
            <a:hlinkClick r:id="" action="ppaction://hlinkshowjump?jump=nextslide"/>
            <a:extLst>
              <a:ext uri="{FF2B5EF4-FFF2-40B4-BE49-F238E27FC236}">
                <a16:creationId xmlns:a16="http://schemas.microsoft.com/office/drawing/2014/main" id="{E9795B00-6A24-2B47-9958-23D123D61671}"/>
              </a:ext>
            </a:extLst>
          </p:cNvPr>
          <p:cNvSpPr/>
          <p:nvPr/>
        </p:nvSpPr>
        <p:spPr>
          <a:xfrm>
            <a:off x="11516139" y="6347790"/>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Snip Single Corner Rectangle 6">
            <a:hlinkClick r:id="" action="ppaction://hlinkshowjump?jump=previousslide"/>
            <a:extLst>
              <a:ext uri="{FF2B5EF4-FFF2-40B4-BE49-F238E27FC236}">
                <a16:creationId xmlns:a16="http://schemas.microsoft.com/office/drawing/2014/main" id="{60685B63-AB28-D44F-B0FA-318507E3C1B9}"/>
              </a:ext>
            </a:extLst>
          </p:cNvPr>
          <p:cNvSpPr/>
          <p:nvPr/>
        </p:nvSpPr>
        <p:spPr>
          <a:xfrm flipH="1">
            <a:off x="10071652" y="6347789"/>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ight Arrow 7">
            <a:hlinkClick r:id="" action="ppaction://hlinkshowjump?jump=nextslide"/>
            <a:extLst>
              <a:ext uri="{FF2B5EF4-FFF2-40B4-BE49-F238E27FC236}">
                <a16:creationId xmlns:a16="http://schemas.microsoft.com/office/drawing/2014/main" id="{C7F8AE05-80A3-4143-914C-09F7295B8092}"/>
              </a:ext>
            </a:extLst>
          </p:cNvPr>
          <p:cNvSpPr/>
          <p:nvPr/>
        </p:nvSpPr>
        <p:spPr>
          <a:xfrm>
            <a:off x="116387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sp>
        <p:nvSpPr>
          <p:cNvPr id="9" name="Right Arrow 8">
            <a:hlinkClick r:id="" action="ppaction://hlinkshowjump?jump=previousslide"/>
            <a:extLst>
              <a:ext uri="{FF2B5EF4-FFF2-40B4-BE49-F238E27FC236}">
                <a16:creationId xmlns:a16="http://schemas.microsoft.com/office/drawing/2014/main" id="{E35455EA-9200-5440-AEDC-D567B7E0A758}"/>
              </a:ext>
            </a:extLst>
          </p:cNvPr>
          <p:cNvSpPr/>
          <p:nvPr/>
        </p:nvSpPr>
        <p:spPr>
          <a:xfrm flipH="1">
            <a:off x="101909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sp>
        <p:nvSpPr>
          <p:cNvPr id="12" name="TextBox 11">
            <a:extLst>
              <a:ext uri="{FF2B5EF4-FFF2-40B4-BE49-F238E27FC236}">
                <a16:creationId xmlns:a16="http://schemas.microsoft.com/office/drawing/2014/main" id="{BD857147-3F98-1847-8903-797FC1906363}"/>
              </a:ext>
            </a:extLst>
          </p:cNvPr>
          <p:cNvSpPr txBox="1"/>
          <p:nvPr/>
        </p:nvSpPr>
        <p:spPr>
          <a:xfrm rot="16200000">
            <a:off x="-661899" y="850816"/>
            <a:ext cx="1577009" cy="338554"/>
          </a:xfrm>
          <a:prstGeom prst="rect">
            <a:avLst/>
          </a:prstGeom>
          <a:noFill/>
        </p:spPr>
        <p:txBody>
          <a:bodyPr wrap="square" rtlCol="0">
            <a:spAutoFit/>
          </a:bodyPr>
          <a:lstStyle/>
          <a:p>
            <a:r>
              <a:rPr lang="en-US" sz="1600" dirty="0"/>
              <a:t>Brannel MFL</a:t>
            </a:r>
          </a:p>
        </p:txBody>
      </p:sp>
      <p:pic>
        <p:nvPicPr>
          <p:cNvPr id="13" name="Picture 12" descr="File:Copyright.svg - Wikimedia Commons">
            <a:extLst>
              <a:ext uri="{FF2B5EF4-FFF2-40B4-BE49-F238E27FC236}">
                <a16:creationId xmlns:a16="http://schemas.microsoft.com/office/drawing/2014/main" id="{2564B6CC-902A-4F4F-BE0C-F49438702E77}"/>
              </a:ext>
            </a:extLst>
          </p:cNvPr>
          <p:cNvPicPr>
            <a:picLocks noChangeAspect="1"/>
          </p:cNvPicPr>
          <p:nvPr/>
        </p:nvPicPr>
        <p:blipFill>
          <a:blip r:embed="rId9">
            <a:extLst>
              <a:ext uri="{837473B0-CC2E-450A-ABE3-18F120FF3D39}">
                <a1611:picAttrSrcUrl xmlns:a1611="http://schemas.microsoft.com/office/drawing/2016/11/main" r:id="rId10"/>
              </a:ext>
            </a:extLst>
          </a:blip>
          <a:stretch>
            <a:fillRect/>
          </a:stretch>
        </p:blipFill>
        <p:spPr>
          <a:xfrm rot="16200000">
            <a:off x="16879" y="622612"/>
            <a:ext cx="91703" cy="91703"/>
          </a:xfrm>
          <a:prstGeom prst="rect">
            <a:avLst/>
          </a:prstGeom>
        </p:spPr>
      </p:pic>
      <p:sp>
        <p:nvSpPr>
          <p:cNvPr id="15" name="Content Placeholder 2">
            <a:extLst>
              <a:ext uri="{FF2B5EF4-FFF2-40B4-BE49-F238E27FC236}">
                <a16:creationId xmlns:a16="http://schemas.microsoft.com/office/drawing/2014/main" id="{DA91876A-09A0-3E4E-A061-38F3821C61ED}"/>
              </a:ext>
            </a:extLst>
          </p:cNvPr>
          <p:cNvSpPr txBox="1">
            <a:spLocks/>
          </p:cNvSpPr>
          <p:nvPr/>
        </p:nvSpPr>
        <p:spPr>
          <a:xfrm>
            <a:off x="4420141" y="1747819"/>
            <a:ext cx="3580094" cy="4768935"/>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9pPr>
          </a:lstStyle>
          <a:p>
            <a:pPr marL="514350" indent="-514350">
              <a:lnSpc>
                <a:spcPct val="100000"/>
              </a:lnSpc>
              <a:buClr>
                <a:srgbClr val="C00000"/>
              </a:buClr>
              <a:buSzPct val="80000"/>
              <a:buFont typeface="+mj-lt"/>
              <a:buAutoNum type="arabicPeriod" startAt="8"/>
            </a:pPr>
            <a:r>
              <a:rPr lang="en-US" sz="2800" b="1" u="sng" dirty="0">
                <a:solidFill>
                  <a:srgbClr val="C00000"/>
                </a:solidFill>
                <a:latin typeface="Papyrus" panose="020B0602040200020303" pitchFamily="34" charset="77"/>
                <a:hlinkClick r:id="rId11" action="ppaction://hlinksldjump">
                  <a:extLst>
                    <a:ext uri="{A12FA001-AC4F-418D-AE19-62706E023703}">
                      <ahyp:hlinkClr xmlns:ahyp="http://schemas.microsoft.com/office/drawing/2018/hyperlinkcolor" val="tx"/>
                    </a:ext>
                  </a:extLst>
                </a:hlinkClick>
              </a:rPr>
              <a:t>Por and Para</a:t>
            </a:r>
            <a:endParaRPr lang="en-US" sz="2800" b="1" u="sng" dirty="0">
              <a:solidFill>
                <a:srgbClr val="C00000"/>
              </a:solidFill>
              <a:latin typeface="Papyrus" panose="020B0602040200020303" pitchFamily="34" charset="77"/>
            </a:endParaRPr>
          </a:p>
          <a:p>
            <a:pPr marL="514350" indent="-514350">
              <a:lnSpc>
                <a:spcPct val="100000"/>
              </a:lnSpc>
              <a:buClr>
                <a:srgbClr val="C00000"/>
              </a:buClr>
              <a:buSzPct val="80000"/>
              <a:buFont typeface="+mj-lt"/>
              <a:buAutoNum type="arabicPeriod" startAt="8"/>
            </a:pPr>
            <a:r>
              <a:rPr lang="en-US" sz="2800" b="1" i="1" u="sng" dirty="0">
                <a:solidFill>
                  <a:srgbClr val="C00000"/>
                </a:solidFill>
                <a:latin typeface="Papyrus" panose="020B0602040200020303" pitchFamily="34" charset="77"/>
                <a:hlinkClick r:id="rId12" action="ppaction://hlinksldjump">
                  <a:extLst>
                    <a:ext uri="{A12FA001-AC4F-418D-AE19-62706E023703}">
                      <ahyp:hlinkClr xmlns:ahyp="http://schemas.microsoft.com/office/drawing/2018/hyperlinkcolor" val="tx"/>
                    </a:ext>
                  </a:extLst>
                </a:hlinkClick>
              </a:rPr>
              <a:t>Negatives</a:t>
            </a:r>
            <a:endParaRPr lang="en-US" sz="2800" b="1" i="1" u="sng" dirty="0">
              <a:solidFill>
                <a:srgbClr val="C00000"/>
              </a:solidFill>
              <a:latin typeface="Papyrus" panose="020B0602040200020303" pitchFamily="34" charset="77"/>
            </a:endParaRPr>
          </a:p>
          <a:p>
            <a:pPr marL="514350" indent="-514350">
              <a:lnSpc>
                <a:spcPct val="100000"/>
              </a:lnSpc>
              <a:buClr>
                <a:srgbClr val="C00000"/>
              </a:buClr>
              <a:buSzPct val="80000"/>
              <a:buFont typeface="+mj-lt"/>
              <a:buAutoNum type="arabicPeriod" startAt="8"/>
            </a:pPr>
            <a:r>
              <a:rPr lang="en-US" sz="2800" b="1" u="sng" dirty="0">
                <a:solidFill>
                  <a:srgbClr val="C00000"/>
                </a:solidFill>
                <a:latin typeface="Papyrus" panose="020B0602040200020303" pitchFamily="34" charset="77"/>
                <a:hlinkClick r:id="rId13" action="ppaction://hlinksldjump">
                  <a:extLst>
                    <a:ext uri="{A12FA001-AC4F-418D-AE19-62706E023703}">
                      <ahyp:hlinkClr xmlns:ahyp="http://schemas.microsoft.com/office/drawing/2018/hyperlinkcolor" val="tx"/>
                    </a:ext>
                  </a:extLst>
                </a:hlinkClick>
              </a:rPr>
              <a:t>Adverbs of Frequency</a:t>
            </a:r>
            <a:endParaRPr lang="en-US" sz="2800" b="1" u="sng" dirty="0">
              <a:solidFill>
                <a:srgbClr val="C00000"/>
              </a:solidFill>
              <a:latin typeface="Papyrus" panose="020B0602040200020303" pitchFamily="34" charset="77"/>
            </a:endParaRPr>
          </a:p>
          <a:p>
            <a:pPr marL="514350" indent="-514350">
              <a:lnSpc>
                <a:spcPct val="100000"/>
              </a:lnSpc>
              <a:buClr>
                <a:srgbClr val="C00000"/>
              </a:buClr>
              <a:buSzPct val="80000"/>
              <a:buFont typeface="+mj-lt"/>
              <a:buAutoNum type="arabicPeriod" startAt="8"/>
            </a:pPr>
            <a:r>
              <a:rPr lang="en-US" sz="2800" b="1" i="1" u="sng" dirty="0">
                <a:solidFill>
                  <a:srgbClr val="C00000"/>
                </a:solidFill>
                <a:latin typeface="Papyrus" panose="020B0602040200020303" pitchFamily="34" charset="77"/>
                <a:hlinkClick r:id="rId14" action="ppaction://hlinksldjump">
                  <a:extLst>
                    <a:ext uri="{A12FA001-AC4F-418D-AE19-62706E023703}">
                      <ahyp:hlinkClr xmlns:ahyp="http://schemas.microsoft.com/office/drawing/2018/hyperlinkcolor" val="tx"/>
                    </a:ext>
                  </a:extLst>
                </a:hlinkClick>
              </a:rPr>
              <a:t>Conjunctions</a:t>
            </a:r>
            <a:endParaRPr lang="en-US" sz="2800" b="1" i="1" u="sng" dirty="0">
              <a:solidFill>
                <a:srgbClr val="C00000"/>
              </a:solidFill>
              <a:latin typeface="Papyrus" panose="020B0602040200020303" pitchFamily="34" charset="77"/>
            </a:endParaRPr>
          </a:p>
          <a:p>
            <a:pPr marL="514350" indent="-514350">
              <a:lnSpc>
                <a:spcPct val="100000"/>
              </a:lnSpc>
              <a:buClr>
                <a:srgbClr val="C00000"/>
              </a:buClr>
              <a:buSzPct val="80000"/>
              <a:buFont typeface="+mj-lt"/>
              <a:buAutoNum type="arabicPeriod" startAt="8"/>
            </a:pPr>
            <a:r>
              <a:rPr lang="en-US" sz="2800" b="1" u="sng" dirty="0">
                <a:solidFill>
                  <a:srgbClr val="C00000"/>
                </a:solidFill>
                <a:latin typeface="Papyrus" panose="020B0602040200020303" pitchFamily="34" charset="77"/>
                <a:hlinkClick r:id="rId15" action="ppaction://hlinksldjump">
                  <a:extLst>
                    <a:ext uri="{A12FA001-AC4F-418D-AE19-62706E023703}">
                      <ahyp:hlinkClr xmlns:ahyp="http://schemas.microsoft.com/office/drawing/2018/hyperlinkcolor" val="tx"/>
                    </a:ext>
                  </a:extLst>
                </a:hlinkClick>
              </a:rPr>
              <a:t>Questions</a:t>
            </a:r>
            <a:endParaRPr lang="en-US" sz="2800" b="1" u="sng" dirty="0">
              <a:solidFill>
                <a:srgbClr val="C00000"/>
              </a:solidFill>
              <a:latin typeface="Papyrus" panose="020B0602040200020303" pitchFamily="34" charset="77"/>
            </a:endParaRPr>
          </a:p>
          <a:p>
            <a:pPr marL="514350" indent="-514350">
              <a:lnSpc>
                <a:spcPct val="100000"/>
              </a:lnSpc>
              <a:buClr>
                <a:srgbClr val="C00000"/>
              </a:buClr>
              <a:buSzPct val="80000"/>
              <a:buFont typeface="+mj-lt"/>
              <a:buAutoNum type="arabicPeriod" startAt="8"/>
            </a:pPr>
            <a:r>
              <a:rPr lang="en-US" sz="2800" b="1" i="1" u="sng" dirty="0">
                <a:solidFill>
                  <a:srgbClr val="C00000"/>
                </a:solidFill>
                <a:latin typeface="Papyrus" panose="020B0602040200020303" pitchFamily="34" charset="77"/>
                <a:hlinkClick r:id="rId16" action="ppaction://hlinksldjump">
                  <a:extLst>
                    <a:ext uri="{A12FA001-AC4F-418D-AE19-62706E023703}">
                      <ahyp:hlinkClr xmlns:ahyp="http://schemas.microsoft.com/office/drawing/2018/hyperlinkcolor" val="tx"/>
                    </a:ext>
                  </a:extLst>
                </a:hlinkClick>
              </a:rPr>
              <a:t>Exclamations</a:t>
            </a:r>
            <a:endParaRPr lang="en-US" sz="2800" b="1" i="1" u="sng" dirty="0">
              <a:solidFill>
                <a:srgbClr val="C00000"/>
              </a:solidFill>
              <a:latin typeface="Papyrus" panose="020B0602040200020303" pitchFamily="34" charset="77"/>
            </a:endParaRPr>
          </a:p>
          <a:p>
            <a:pPr marL="514350" indent="-514350">
              <a:lnSpc>
                <a:spcPct val="100000"/>
              </a:lnSpc>
              <a:buClr>
                <a:srgbClr val="C00000"/>
              </a:buClr>
              <a:buSzPct val="80000"/>
              <a:buFont typeface="+mj-lt"/>
              <a:buAutoNum type="arabicPeriod" startAt="8"/>
            </a:pPr>
            <a:endParaRPr lang="en-US" sz="2800" b="1" u="sng" dirty="0">
              <a:solidFill>
                <a:srgbClr val="C00000"/>
              </a:solidFill>
              <a:latin typeface="Papyrus" panose="020B0602040200020303" pitchFamily="34" charset="77"/>
            </a:endParaRPr>
          </a:p>
          <a:p>
            <a:pPr marL="514350" indent="-514350">
              <a:lnSpc>
                <a:spcPct val="100000"/>
              </a:lnSpc>
              <a:buClr>
                <a:srgbClr val="C00000"/>
              </a:buClr>
              <a:buSzPct val="80000"/>
              <a:buFont typeface="+mj-lt"/>
              <a:buAutoNum type="arabicPeriod" startAt="8"/>
            </a:pPr>
            <a:endParaRPr lang="en-US" sz="2800" b="1" u="sng" dirty="0">
              <a:solidFill>
                <a:srgbClr val="C00000"/>
              </a:solidFill>
              <a:latin typeface="Papyrus" panose="020B0602040200020303" pitchFamily="34" charset="77"/>
            </a:endParaRPr>
          </a:p>
          <a:p>
            <a:pPr marL="514350" indent="-514350">
              <a:lnSpc>
                <a:spcPct val="100000"/>
              </a:lnSpc>
              <a:buClr>
                <a:srgbClr val="C00000"/>
              </a:buClr>
              <a:buSzPct val="80000"/>
              <a:buFont typeface="+mj-lt"/>
              <a:buAutoNum type="arabicPeriod" startAt="8"/>
            </a:pPr>
            <a:endParaRPr lang="en-US" sz="2800" b="1" u="sng" dirty="0">
              <a:solidFill>
                <a:srgbClr val="C00000"/>
              </a:solidFill>
              <a:latin typeface="Papyrus" panose="020B0602040200020303" pitchFamily="34" charset="77"/>
            </a:endParaRPr>
          </a:p>
          <a:p>
            <a:pPr marL="457200" indent="-457200">
              <a:buFont typeface="+mj-lt"/>
              <a:buAutoNum type="arabicPeriod" startAt="8"/>
            </a:pPr>
            <a:endParaRPr lang="en-US" sz="2400" dirty="0"/>
          </a:p>
          <a:p>
            <a:pPr marL="457200" indent="-457200">
              <a:buFont typeface="+mj-lt"/>
              <a:buAutoNum type="arabicPeriod" startAt="8"/>
            </a:pPr>
            <a:endParaRPr lang="en-US" sz="2400" dirty="0"/>
          </a:p>
          <a:p>
            <a:pPr marL="457200" indent="-457200">
              <a:buFont typeface="+mj-lt"/>
              <a:buAutoNum type="arabicPeriod" startAt="8"/>
            </a:pPr>
            <a:endParaRPr lang="en-US" sz="2400" dirty="0"/>
          </a:p>
          <a:p>
            <a:pPr marL="457200" indent="-457200">
              <a:buFont typeface="+mj-lt"/>
              <a:buAutoNum type="arabicPeriod" startAt="8"/>
            </a:pPr>
            <a:endParaRPr lang="en-US" sz="2400" dirty="0"/>
          </a:p>
        </p:txBody>
      </p:sp>
      <p:sp>
        <p:nvSpPr>
          <p:cNvPr id="16" name="TextBox 15">
            <a:extLst>
              <a:ext uri="{FF2B5EF4-FFF2-40B4-BE49-F238E27FC236}">
                <a16:creationId xmlns:a16="http://schemas.microsoft.com/office/drawing/2014/main" id="{3083FF5A-853E-43D9-A195-C82F80DABBCE}"/>
              </a:ext>
            </a:extLst>
          </p:cNvPr>
          <p:cNvSpPr txBox="1"/>
          <p:nvPr/>
        </p:nvSpPr>
        <p:spPr>
          <a:xfrm>
            <a:off x="16879" y="0"/>
            <a:ext cx="3226051" cy="400110"/>
          </a:xfrm>
          <a:prstGeom prst="rect">
            <a:avLst/>
          </a:prstGeom>
          <a:noFill/>
        </p:spPr>
        <p:txBody>
          <a:bodyPr wrap="square" rtlCol="0">
            <a:spAutoFit/>
          </a:bodyPr>
          <a:lstStyle/>
          <a:p>
            <a:r>
              <a:rPr lang="en-US" sz="2000" b="1" dirty="0">
                <a:latin typeface="Papyrus" panose="020B0602040200020303" pitchFamily="34" charset="77"/>
              </a:rPr>
              <a:t>GCSE SPANISH</a:t>
            </a:r>
          </a:p>
        </p:txBody>
      </p:sp>
      <p:sp>
        <p:nvSpPr>
          <p:cNvPr id="17" name="Content Placeholder 2">
            <a:extLst>
              <a:ext uri="{FF2B5EF4-FFF2-40B4-BE49-F238E27FC236}">
                <a16:creationId xmlns:a16="http://schemas.microsoft.com/office/drawing/2014/main" id="{4A30DE6E-DE97-48C8-BCB3-C27685965AC4}"/>
              </a:ext>
            </a:extLst>
          </p:cNvPr>
          <p:cNvSpPr txBox="1">
            <a:spLocks/>
          </p:cNvSpPr>
          <p:nvPr/>
        </p:nvSpPr>
        <p:spPr>
          <a:xfrm>
            <a:off x="7942670" y="1747818"/>
            <a:ext cx="3580094" cy="4768935"/>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9pPr>
          </a:lstStyle>
          <a:p>
            <a:pPr marL="514350" indent="-514350">
              <a:lnSpc>
                <a:spcPct val="100000"/>
              </a:lnSpc>
              <a:buClr>
                <a:srgbClr val="C00000"/>
              </a:buClr>
              <a:buSzPct val="80000"/>
              <a:buFont typeface="+mj-lt"/>
              <a:buAutoNum type="arabicPeriod" startAt="8"/>
            </a:pPr>
            <a:r>
              <a:rPr lang="en-US" sz="2800" b="1" u="sng" dirty="0">
                <a:solidFill>
                  <a:srgbClr val="C00000"/>
                </a:solidFill>
                <a:latin typeface="Papyrus" panose="020B0602040200020303" pitchFamily="34" charset="77"/>
                <a:hlinkClick r:id="rId17" action="ppaction://hlinksldjump">
                  <a:extLst>
                    <a:ext uri="{A12FA001-AC4F-418D-AE19-62706E023703}">
                      <ahyp:hlinkClr xmlns:ahyp="http://schemas.microsoft.com/office/drawing/2018/hyperlinkcolor" val="tx"/>
                    </a:ext>
                  </a:extLst>
                </a:hlinkClick>
              </a:rPr>
              <a:t>Comparatives</a:t>
            </a:r>
            <a:endParaRPr lang="en-US" sz="2800" b="1" u="sng" dirty="0">
              <a:solidFill>
                <a:srgbClr val="C00000"/>
              </a:solidFill>
              <a:latin typeface="Papyrus" panose="020B0602040200020303" pitchFamily="34" charset="77"/>
            </a:endParaRPr>
          </a:p>
          <a:p>
            <a:pPr marL="514350" indent="-514350">
              <a:lnSpc>
                <a:spcPct val="100000"/>
              </a:lnSpc>
              <a:buClr>
                <a:srgbClr val="C00000"/>
              </a:buClr>
              <a:buSzPct val="80000"/>
              <a:buFont typeface="+mj-lt"/>
              <a:buAutoNum type="arabicPeriod" startAt="8"/>
            </a:pPr>
            <a:r>
              <a:rPr lang="en-US" sz="2800" b="1" i="1" u="sng" dirty="0">
                <a:solidFill>
                  <a:srgbClr val="C00000"/>
                </a:solidFill>
                <a:latin typeface="Papyrus" panose="020B0602040200020303" pitchFamily="34" charset="77"/>
                <a:hlinkClick r:id="rId18" action="ppaction://hlinksldjump">
                  <a:extLst>
                    <a:ext uri="{A12FA001-AC4F-418D-AE19-62706E023703}">
                      <ahyp:hlinkClr xmlns:ahyp="http://schemas.microsoft.com/office/drawing/2018/hyperlinkcolor" val="tx"/>
                    </a:ext>
                  </a:extLst>
                </a:hlinkClick>
              </a:rPr>
              <a:t>Adding -</a:t>
            </a:r>
            <a:r>
              <a:rPr lang="en-US" sz="2800" b="1" i="1" u="sng" dirty="0" err="1">
                <a:solidFill>
                  <a:srgbClr val="C00000"/>
                </a:solidFill>
                <a:latin typeface="Papyrus" panose="020B0602040200020303" pitchFamily="34" charset="77"/>
                <a:hlinkClick r:id="rId18" action="ppaction://hlinksldjump">
                  <a:extLst>
                    <a:ext uri="{A12FA001-AC4F-418D-AE19-62706E023703}">
                      <ahyp:hlinkClr xmlns:ahyp="http://schemas.microsoft.com/office/drawing/2018/hyperlinkcolor" val="tx"/>
                    </a:ext>
                  </a:extLst>
                </a:hlinkClick>
              </a:rPr>
              <a:t>ísimo</a:t>
            </a:r>
            <a:r>
              <a:rPr lang="en-US" sz="2800" b="1" i="1" u="sng" dirty="0">
                <a:solidFill>
                  <a:srgbClr val="C00000"/>
                </a:solidFill>
                <a:latin typeface="Papyrus" panose="020B0602040200020303" pitchFamily="34" charset="77"/>
                <a:hlinkClick r:id="rId18" action="ppaction://hlinksldjump">
                  <a:extLst>
                    <a:ext uri="{A12FA001-AC4F-418D-AE19-62706E023703}">
                      <ahyp:hlinkClr xmlns:ahyp="http://schemas.microsoft.com/office/drawing/2018/hyperlinkcolor" val="tx"/>
                    </a:ext>
                  </a:extLst>
                </a:hlinkClick>
              </a:rPr>
              <a:t>/</a:t>
            </a:r>
            <a:r>
              <a:rPr lang="en-US" sz="2800" b="1" i="1" u="sng" dirty="0" err="1">
                <a:solidFill>
                  <a:srgbClr val="C00000"/>
                </a:solidFill>
                <a:latin typeface="Papyrus" panose="020B0602040200020303" pitchFamily="34" charset="77"/>
                <a:hlinkClick r:id="rId18" action="ppaction://hlinksldjump">
                  <a:extLst>
                    <a:ext uri="{A12FA001-AC4F-418D-AE19-62706E023703}">
                      <ahyp:hlinkClr xmlns:ahyp="http://schemas.microsoft.com/office/drawing/2018/hyperlinkcolor" val="tx"/>
                    </a:ext>
                  </a:extLst>
                </a:hlinkClick>
              </a:rPr>
              <a:t>ísima</a:t>
            </a:r>
            <a:endParaRPr lang="en-US" sz="2800" b="1" i="1" u="sng" dirty="0">
              <a:solidFill>
                <a:srgbClr val="C00000"/>
              </a:solidFill>
              <a:latin typeface="Papyrus" panose="020B0602040200020303" pitchFamily="34" charset="77"/>
            </a:endParaRPr>
          </a:p>
          <a:p>
            <a:pPr marL="514350" indent="-514350">
              <a:lnSpc>
                <a:spcPct val="100000"/>
              </a:lnSpc>
              <a:buClr>
                <a:srgbClr val="C00000"/>
              </a:buClr>
              <a:buSzPct val="80000"/>
              <a:buFont typeface="+mj-lt"/>
              <a:buAutoNum type="arabicPeriod" startAt="8"/>
            </a:pPr>
            <a:r>
              <a:rPr lang="en-US" sz="2800" b="1" u="sng" dirty="0">
                <a:solidFill>
                  <a:srgbClr val="C00000"/>
                </a:solidFill>
                <a:latin typeface="Papyrus" panose="020B0602040200020303" pitchFamily="34" charset="77"/>
                <a:hlinkClick r:id="rId19" action="ppaction://hlinksldjump">
                  <a:extLst>
                    <a:ext uri="{A12FA001-AC4F-418D-AE19-62706E023703}">
                      <ahyp:hlinkClr xmlns:ahyp="http://schemas.microsoft.com/office/drawing/2018/hyperlinkcolor" val="tx"/>
                    </a:ext>
                  </a:extLst>
                </a:hlinkClick>
              </a:rPr>
              <a:t>Time Phrases</a:t>
            </a:r>
            <a:endParaRPr lang="en-US" sz="2800" b="1" u="sng" dirty="0">
              <a:solidFill>
                <a:srgbClr val="C00000"/>
              </a:solidFill>
              <a:latin typeface="Papyrus" panose="020B0602040200020303" pitchFamily="34" charset="77"/>
            </a:endParaRPr>
          </a:p>
          <a:p>
            <a:pPr marL="514350" indent="-514350">
              <a:lnSpc>
                <a:spcPct val="100000"/>
              </a:lnSpc>
              <a:buClr>
                <a:srgbClr val="C00000"/>
              </a:buClr>
              <a:buSzPct val="80000"/>
              <a:buFont typeface="+mj-lt"/>
              <a:buAutoNum type="arabicPeriod" startAt="8"/>
            </a:pPr>
            <a:r>
              <a:rPr lang="en-US" sz="2800" b="1" i="1" u="sng" dirty="0">
                <a:solidFill>
                  <a:srgbClr val="C00000"/>
                </a:solidFill>
                <a:latin typeface="Papyrus" panose="020B0602040200020303" pitchFamily="34" charset="77"/>
                <a:hlinkClick r:id="rId20" action="ppaction://hlinksldjump">
                  <a:extLst>
                    <a:ext uri="{A12FA001-AC4F-418D-AE19-62706E023703}">
                      <ahyp:hlinkClr xmlns:ahyp="http://schemas.microsoft.com/office/drawing/2018/hyperlinkcolor" val="tx"/>
                    </a:ext>
                  </a:extLst>
                </a:hlinkClick>
              </a:rPr>
              <a:t>‘If’ Clauses</a:t>
            </a:r>
            <a:endParaRPr lang="en-US" sz="2800" b="1" i="1" u="sng" dirty="0">
              <a:solidFill>
                <a:srgbClr val="C00000"/>
              </a:solidFill>
              <a:latin typeface="Papyrus" panose="020B0602040200020303" pitchFamily="34" charset="77"/>
            </a:endParaRPr>
          </a:p>
          <a:p>
            <a:pPr marL="514350" indent="-514350">
              <a:lnSpc>
                <a:spcPct val="100000"/>
              </a:lnSpc>
              <a:buClr>
                <a:srgbClr val="C00000"/>
              </a:buClr>
              <a:buSzPct val="80000"/>
              <a:buFont typeface="+mj-lt"/>
              <a:buAutoNum type="arabicPeriod" startAt="8"/>
            </a:pPr>
            <a:r>
              <a:rPr lang="en-US" sz="2800" b="1" u="sng" dirty="0">
                <a:solidFill>
                  <a:srgbClr val="C00000"/>
                </a:solidFill>
                <a:latin typeface="Papyrus" panose="020B0602040200020303" pitchFamily="34" charset="77"/>
                <a:hlinkClick r:id="rId21" action="ppaction://hlinksldjump">
                  <a:extLst>
                    <a:ext uri="{A12FA001-AC4F-418D-AE19-62706E023703}">
                      <ahyp:hlinkClr xmlns:ahyp="http://schemas.microsoft.com/office/drawing/2018/hyperlinkcolor" val="tx"/>
                    </a:ext>
                  </a:extLst>
                </a:hlinkClick>
              </a:rPr>
              <a:t>Opinion Phrases / Justifications</a:t>
            </a:r>
            <a:endParaRPr lang="en-US" sz="2800" b="1" u="sng" dirty="0">
              <a:solidFill>
                <a:srgbClr val="C00000"/>
              </a:solidFill>
              <a:latin typeface="Papyrus" panose="020B0602040200020303" pitchFamily="34" charset="77"/>
            </a:endParaRPr>
          </a:p>
          <a:p>
            <a:pPr marL="514350" indent="-514350">
              <a:lnSpc>
                <a:spcPct val="100000"/>
              </a:lnSpc>
              <a:buClr>
                <a:srgbClr val="C00000"/>
              </a:buClr>
              <a:buSzPct val="80000"/>
              <a:buFont typeface="+mj-lt"/>
              <a:buAutoNum type="arabicPeriod" startAt="8"/>
            </a:pPr>
            <a:endParaRPr lang="en-US" sz="2800" b="1" u="sng" dirty="0">
              <a:solidFill>
                <a:srgbClr val="C00000"/>
              </a:solidFill>
              <a:latin typeface="Papyrus" panose="020B0602040200020303" pitchFamily="34" charset="77"/>
            </a:endParaRPr>
          </a:p>
          <a:p>
            <a:pPr marL="514350" indent="-514350">
              <a:lnSpc>
                <a:spcPct val="100000"/>
              </a:lnSpc>
              <a:buClr>
                <a:srgbClr val="C00000"/>
              </a:buClr>
              <a:buSzPct val="80000"/>
              <a:buFont typeface="+mj-lt"/>
              <a:buAutoNum type="arabicPeriod" startAt="8"/>
            </a:pPr>
            <a:endParaRPr lang="en-US" sz="2800" b="1" u="sng" dirty="0">
              <a:solidFill>
                <a:srgbClr val="C00000"/>
              </a:solidFill>
              <a:latin typeface="Papyrus" panose="020B0602040200020303" pitchFamily="34" charset="77"/>
            </a:endParaRPr>
          </a:p>
          <a:p>
            <a:pPr marL="514350" indent="-514350">
              <a:lnSpc>
                <a:spcPct val="100000"/>
              </a:lnSpc>
              <a:buClr>
                <a:srgbClr val="C00000"/>
              </a:buClr>
              <a:buSzPct val="80000"/>
              <a:buFont typeface="+mj-lt"/>
              <a:buAutoNum type="arabicPeriod" startAt="8"/>
            </a:pPr>
            <a:endParaRPr lang="en-US" sz="2800" b="1" u="sng" dirty="0">
              <a:solidFill>
                <a:srgbClr val="C00000"/>
              </a:solidFill>
              <a:latin typeface="Papyrus" panose="020B0602040200020303" pitchFamily="34" charset="77"/>
            </a:endParaRPr>
          </a:p>
          <a:p>
            <a:pPr marL="514350" indent="-514350">
              <a:lnSpc>
                <a:spcPct val="100000"/>
              </a:lnSpc>
              <a:buClr>
                <a:srgbClr val="C00000"/>
              </a:buClr>
              <a:buSzPct val="80000"/>
              <a:buFont typeface="+mj-lt"/>
              <a:buAutoNum type="arabicPeriod" startAt="8"/>
            </a:pPr>
            <a:endParaRPr lang="en-US" sz="2800" b="1" u="sng" dirty="0">
              <a:solidFill>
                <a:srgbClr val="C00000"/>
              </a:solidFill>
              <a:latin typeface="Papyrus" panose="020B0602040200020303" pitchFamily="34" charset="77"/>
            </a:endParaRPr>
          </a:p>
          <a:p>
            <a:pPr marL="457200" indent="-457200">
              <a:buFont typeface="+mj-lt"/>
              <a:buAutoNum type="arabicPeriod" startAt="8"/>
            </a:pPr>
            <a:endParaRPr lang="en-US" sz="2400" dirty="0"/>
          </a:p>
          <a:p>
            <a:pPr marL="457200" indent="-457200">
              <a:buFont typeface="+mj-lt"/>
              <a:buAutoNum type="arabicPeriod" startAt="8"/>
            </a:pPr>
            <a:endParaRPr lang="en-US" sz="2400" dirty="0"/>
          </a:p>
          <a:p>
            <a:pPr marL="457200" indent="-457200">
              <a:buFont typeface="+mj-lt"/>
              <a:buAutoNum type="arabicPeriod" startAt="8"/>
            </a:pPr>
            <a:endParaRPr lang="en-US" sz="2400" dirty="0"/>
          </a:p>
          <a:p>
            <a:pPr marL="457200" indent="-457200">
              <a:buFont typeface="+mj-lt"/>
              <a:buAutoNum type="arabicPeriod" startAt="8"/>
            </a:pPr>
            <a:endParaRPr lang="en-US" sz="2400" dirty="0"/>
          </a:p>
        </p:txBody>
      </p:sp>
      <p:cxnSp>
        <p:nvCxnSpPr>
          <p:cNvPr id="6" name="Straight Connector 5">
            <a:extLst>
              <a:ext uri="{FF2B5EF4-FFF2-40B4-BE49-F238E27FC236}">
                <a16:creationId xmlns:a16="http://schemas.microsoft.com/office/drawing/2014/main" id="{012D94BF-4772-4487-BEF2-0857CAB2C83A}"/>
              </a:ext>
            </a:extLst>
          </p:cNvPr>
          <p:cNvCxnSpPr/>
          <p:nvPr/>
        </p:nvCxnSpPr>
        <p:spPr>
          <a:xfrm>
            <a:off x="4221126" y="1986488"/>
            <a:ext cx="0" cy="4254824"/>
          </a:xfrm>
          <a:prstGeom prst="line">
            <a:avLst/>
          </a:prstGeom>
          <a:ln w="952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8" name="Straight Connector 17">
            <a:extLst>
              <a:ext uri="{FF2B5EF4-FFF2-40B4-BE49-F238E27FC236}">
                <a16:creationId xmlns:a16="http://schemas.microsoft.com/office/drawing/2014/main" id="{45B4A81D-2943-4940-82B9-6768C5C3614B}"/>
              </a:ext>
            </a:extLst>
          </p:cNvPr>
          <p:cNvCxnSpPr/>
          <p:nvPr/>
        </p:nvCxnSpPr>
        <p:spPr>
          <a:xfrm>
            <a:off x="7658986" y="1986488"/>
            <a:ext cx="0" cy="4254824"/>
          </a:xfrm>
          <a:prstGeom prst="line">
            <a:avLst/>
          </a:prstGeom>
          <a:ln w="952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444408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Shape 3">
            <a:extLst>
              <a:ext uri="{FF2B5EF4-FFF2-40B4-BE49-F238E27FC236}">
                <a16:creationId xmlns:a16="http://schemas.microsoft.com/office/drawing/2014/main" id="{429AF480-5075-5E45-8BC3-22563413E5F5}"/>
              </a:ext>
            </a:extLst>
          </p:cNvPr>
          <p:cNvSpPr/>
          <p:nvPr/>
        </p:nvSpPr>
        <p:spPr>
          <a:xfrm rot="10800000" flipH="1">
            <a:off x="-19166" y="-30190"/>
            <a:ext cx="3580092" cy="2016677"/>
          </a:xfrm>
          <a:custGeom>
            <a:avLst/>
            <a:gdLst>
              <a:gd name="connsiteX0" fmla="*/ 0 w 3180522"/>
              <a:gd name="connsiteY0" fmla="*/ 0 h 1886048"/>
              <a:gd name="connsiteX1" fmla="*/ 262915 w 3180522"/>
              <a:gd name="connsiteY1" fmla="*/ 0 h 1886048"/>
              <a:gd name="connsiteX2" fmla="*/ 262915 w 3180522"/>
              <a:gd name="connsiteY2" fmla="*/ 1439206 h 1886048"/>
              <a:gd name="connsiteX3" fmla="*/ 3180522 w 3180522"/>
              <a:gd name="connsiteY3" fmla="*/ 1439206 h 1886048"/>
              <a:gd name="connsiteX4" fmla="*/ 3180522 w 3180522"/>
              <a:gd name="connsiteY4" fmla="*/ 1886048 h 1886048"/>
              <a:gd name="connsiteX5" fmla="*/ 0 w 3180522"/>
              <a:gd name="connsiteY5" fmla="*/ 1886048 h 1886048"/>
              <a:gd name="connsiteX6" fmla="*/ 0 w 318052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3180522 w 3580092"/>
              <a:gd name="connsiteY3" fmla="*/ 1439206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2016677"/>
              <a:gd name="connsiteX1" fmla="*/ 262915 w 3580092"/>
              <a:gd name="connsiteY1" fmla="*/ 130629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80092" h="2016677">
                <a:moveTo>
                  <a:pt x="0" y="0"/>
                </a:moveTo>
                <a:cubicBezTo>
                  <a:pt x="87638" y="64034"/>
                  <a:pt x="175277" y="35858"/>
                  <a:pt x="262915" y="192101"/>
                </a:cubicBezTo>
                <a:lnTo>
                  <a:pt x="262915" y="1569835"/>
                </a:lnTo>
                <a:lnTo>
                  <a:pt x="2796320" y="1585203"/>
                </a:lnTo>
                <a:cubicBezTo>
                  <a:pt x="3288098" y="1741834"/>
                  <a:pt x="3318835" y="1867730"/>
                  <a:pt x="3580092" y="2008993"/>
                </a:cubicBezTo>
                <a:lnTo>
                  <a:pt x="0" y="2016677"/>
                </a:lnTo>
                <a:lnTo>
                  <a:pt x="0" y="0"/>
                </a:lnTo>
                <a:close/>
              </a:path>
            </a:pathLst>
          </a:cu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79D8C-FFA5-294F-9397-5945C5D905EA}"/>
              </a:ext>
            </a:extLst>
          </p:cNvPr>
          <p:cNvSpPr>
            <a:spLocks noGrp="1"/>
          </p:cNvSpPr>
          <p:nvPr>
            <p:ph type="title"/>
          </p:nvPr>
        </p:nvSpPr>
        <p:spPr>
          <a:xfrm>
            <a:off x="1024127" y="585216"/>
            <a:ext cx="10492011" cy="1499616"/>
          </a:xfrm>
        </p:spPr>
        <p:txBody>
          <a:bodyPr>
            <a:normAutofit/>
          </a:bodyPr>
          <a:lstStyle/>
          <a:p>
            <a:r>
              <a:rPr lang="en-GB" sz="4000" b="1" i="1" dirty="0">
                <a:latin typeface="Papyrus" panose="020B0602040200020303" pitchFamily="34" charset="77"/>
              </a:rPr>
              <a:t>Opinion phrases/ justifications</a:t>
            </a:r>
            <a:endParaRPr lang="en-US" sz="4000" b="1" i="1" dirty="0">
              <a:latin typeface="Papyrus" panose="020B0602040200020303" pitchFamily="34" charset="77"/>
            </a:endParaRPr>
          </a:p>
        </p:txBody>
      </p:sp>
      <p:sp>
        <p:nvSpPr>
          <p:cNvPr id="3" name="Content Placeholder 2">
            <a:extLst>
              <a:ext uri="{FF2B5EF4-FFF2-40B4-BE49-F238E27FC236}">
                <a16:creationId xmlns:a16="http://schemas.microsoft.com/office/drawing/2014/main" id="{34EEE79F-9C94-634D-AF20-622B821EE26B}"/>
              </a:ext>
            </a:extLst>
          </p:cNvPr>
          <p:cNvSpPr>
            <a:spLocks noGrp="1"/>
          </p:cNvSpPr>
          <p:nvPr>
            <p:ph idx="1"/>
          </p:nvPr>
        </p:nvSpPr>
        <p:spPr>
          <a:xfrm>
            <a:off x="271671" y="1808598"/>
            <a:ext cx="11880572" cy="4817814"/>
          </a:xfrm>
        </p:spPr>
        <p:txBody>
          <a:bodyPr numCol="3">
            <a:noAutofit/>
          </a:bodyPr>
          <a:lstStyle/>
          <a:p>
            <a:r>
              <a:rPr lang="en-GB" sz="1600" b="1" dirty="0"/>
              <a:t>Here are some key phrases to use when it comes to improving your Spanish by giving a reason to your point or sharing your opinions</a:t>
            </a:r>
            <a:r>
              <a:rPr lang="en-GB" sz="1600" dirty="0"/>
              <a:t>.</a:t>
            </a:r>
          </a:p>
          <a:p>
            <a:r>
              <a:rPr lang="en-GB" sz="1600" b="1" dirty="0"/>
              <a:t>Here are just a few key ones to look at:</a:t>
            </a:r>
          </a:p>
          <a:p>
            <a:r>
              <a:rPr lang="en-GB" sz="1600" dirty="0">
                <a:solidFill>
                  <a:srgbClr val="00B050"/>
                </a:solidFill>
              </a:rPr>
              <a:t>E</a:t>
            </a:r>
            <a:r>
              <a:rPr lang="en-US" sz="1600" dirty="0">
                <a:solidFill>
                  <a:srgbClr val="00B050"/>
                </a:solidFill>
              </a:rPr>
              <a:t>n mi </a:t>
            </a:r>
            <a:r>
              <a:rPr lang="en-GB" sz="1600" dirty="0" err="1">
                <a:solidFill>
                  <a:srgbClr val="00B050"/>
                </a:solidFill>
              </a:rPr>
              <a:t>opinión</a:t>
            </a:r>
            <a:r>
              <a:rPr lang="en-GB" sz="1600" dirty="0">
                <a:solidFill>
                  <a:srgbClr val="00B050"/>
                </a:solidFill>
              </a:rPr>
              <a:t> </a:t>
            </a:r>
            <a:r>
              <a:rPr lang="en-GB" sz="1600" dirty="0"/>
              <a:t>– in my opinion…</a:t>
            </a:r>
            <a:endParaRPr lang="en-US" sz="1600" dirty="0"/>
          </a:p>
          <a:p>
            <a:r>
              <a:rPr lang="en-US" sz="1600" dirty="0">
                <a:solidFill>
                  <a:srgbClr val="00B050"/>
                </a:solidFill>
              </a:rPr>
              <a:t>Por mi </a:t>
            </a:r>
            <a:r>
              <a:rPr lang="en-US" sz="1600" dirty="0" err="1">
                <a:solidFill>
                  <a:srgbClr val="00B050"/>
                </a:solidFill>
              </a:rPr>
              <a:t>parte</a:t>
            </a:r>
            <a:r>
              <a:rPr lang="en-GB" sz="1600" dirty="0">
                <a:solidFill>
                  <a:srgbClr val="00B050"/>
                </a:solidFill>
              </a:rPr>
              <a:t> </a:t>
            </a:r>
            <a:r>
              <a:rPr lang="en-GB" sz="1600" dirty="0"/>
              <a:t>– for my part…</a:t>
            </a:r>
            <a:endParaRPr lang="en-US" sz="1600" dirty="0"/>
          </a:p>
          <a:p>
            <a:r>
              <a:rPr lang="en-US" sz="1600" dirty="0">
                <a:solidFill>
                  <a:srgbClr val="00B050"/>
                </a:solidFill>
              </a:rPr>
              <a:t>Dado </a:t>
            </a:r>
            <a:r>
              <a:rPr lang="en-US" sz="1600" dirty="0" err="1">
                <a:solidFill>
                  <a:srgbClr val="00B050"/>
                </a:solidFill>
              </a:rPr>
              <a:t>que</a:t>
            </a:r>
            <a:r>
              <a:rPr lang="en-GB" sz="1600" dirty="0">
                <a:solidFill>
                  <a:srgbClr val="00B050"/>
                </a:solidFill>
              </a:rPr>
              <a:t> </a:t>
            </a:r>
            <a:r>
              <a:rPr lang="en-GB" sz="1600" dirty="0"/>
              <a:t>– given that…</a:t>
            </a:r>
            <a:endParaRPr lang="en-US" sz="1600" dirty="0"/>
          </a:p>
          <a:p>
            <a:r>
              <a:rPr lang="en-US" sz="1600" dirty="0" err="1">
                <a:solidFill>
                  <a:srgbClr val="00B050"/>
                </a:solidFill>
              </a:rPr>
              <a:t>Creo</a:t>
            </a:r>
            <a:r>
              <a:rPr lang="en-US" sz="1600" dirty="0">
                <a:solidFill>
                  <a:srgbClr val="00B050"/>
                </a:solidFill>
              </a:rPr>
              <a:t> </a:t>
            </a:r>
            <a:r>
              <a:rPr lang="en-US" sz="1600" dirty="0" err="1">
                <a:solidFill>
                  <a:srgbClr val="00B050"/>
                </a:solidFill>
              </a:rPr>
              <a:t>que</a:t>
            </a:r>
            <a:r>
              <a:rPr lang="en-GB" sz="1600" dirty="0">
                <a:solidFill>
                  <a:srgbClr val="00B050"/>
                </a:solidFill>
              </a:rPr>
              <a:t> </a:t>
            </a:r>
            <a:r>
              <a:rPr lang="en-GB" sz="1600" dirty="0"/>
              <a:t>– I believe that…</a:t>
            </a:r>
          </a:p>
          <a:p>
            <a:r>
              <a:rPr lang="en-GB" sz="1600" dirty="0">
                <a:solidFill>
                  <a:srgbClr val="00B050"/>
                </a:solidFill>
              </a:rPr>
              <a:t>Ya </a:t>
            </a:r>
            <a:r>
              <a:rPr lang="en-GB" sz="1600" dirty="0" err="1">
                <a:solidFill>
                  <a:srgbClr val="00B050"/>
                </a:solidFill>
              </a:rPr>
              <a:t>que</a:t>
            </a:r>
            <a:r>
              <a:rPr lang="en-GB" sz="1600" dirty="0">
                <a:solidFill>
                  <a:srgbClr val="00B050"/>
                </a:solidFill>
              </a:rPr>
              <a:t> </a:t>
            </a:r>
            <a:r>
              <a:rPr lang="en-GB" sz="1600" dirty="0"/>
              <a:t>– because…</a:t>
            </a:r>
          </a:p>
          <a:p>
            <a:r>
              <a:rPr lang="en-GB" sz="1600" dirty="0" err="1">
                <a:solidFill>
                  <a:srgbClr val="00B050"/>
                </a:solidFill>
              </a:rPr>
              <a:t>Puesto</a:t>
            </a:r>
            <a:r>
              <a:rPr lang="en-GB" sz="1600" dirty="0">
                <a:solidFill>
                  <a:srgbClr val="00B050"/>
                </a:solidFill>
              </a:rPr>
              <a:t> </a:t>
            </a:r>
            <a:r>
              <a:rPr lang="en-GB" sz="1600" dirty="0" err="1">
                <a:solidFill>
                  <a:srgbClr val="00B050"/>
                </a:solidFill>
              </a:rPr>
              <a:t>que</a:t>
            </a:r>
            <a:r>
              <a:rPr lang="en-GB" sz="1600" dirty="0">
                <a:solidFill>
                  <a:srgbClr val="00B050"/>
                </a:solidFill>
              </a:rPr>
              <a:t> </a:t>
            </a:r>
            <a:r>
              <a:rPr lang="en-GB" sz="1600" dirty="0"/>
              <a:t>– since…</a:t>
            </a:r>
            <a:endParaRPr lang="en-US" sz="1600" dirty="0"/>
          </a:p>
          <a:p>
            <a:r>
              <a:rPr lang="en-US" sz="1600" dirty="0">
                <a:solidFill>
                  <a:srgbClr val="00B050"/>
                </a:solidFill>
              </a:rPr>
              <a:t>Que yo </a:t>
            </a:r>
            <a:r>
              <a:rPr lang="en-US" sz="1600" dirty="0" err="1">
                <a:solidFill>
                  <a:srgbClr val="00B050"/>
                </a:solidFill>
              </a:rPr>
              <a:t>sepa</a:t>
            </a:r>
            <a:r>
              <a:rPr lang="en-GB" sz="1600" dirty="0">
                <a:solidFill>
                  <a:srgbClr val="00B050"/>
                </a:solidFill>
              </a:rPr>
              <a:t> </a:t>
            </a:r>
            <a:r>
              <a:rPr lang="en-GB" sz="1600" dirty="0"/>
              <a:t>– as far as I know…</a:t>
            </a:r>
            <a:endParaRPr lang="en-US" sz="1600" dirty="0"/>
          </a:p>
          <a:p>
            <a:r>
              <a:rPr lang="en-US" sz="1600" dirty="0">
                <a:solidFill>
                  <a:srgbClr val="00B050"/>
                </a:solidFill>
              </a:rPr>
              <a:t>A mi modo de ver</a:t>
            </a:r>
            <a:r>
              <a:rPr lang="en-GB" sz="1600" dirty="0">
                <a:solidFill>
                  <a:srgbClr val="00B050"/>
                </a:solidFill>
              </a:rPr>
              <a:t> </a:t>
            </a:r>
            <a:r>
              <a:rPr lang="en-GB" sz="1600" dirty="0"/>
              <a:t>– in my view…</a:t>
            </a:r>
          </a:p>
          <a:p>
            <a:r>
              <a:rPr lang="en-GB" sz="1600" dirty="0" err="1">
                <a:solidFill>
                  <a:srgbClr val="00B050"/>
                </a:solidFill>
              </a:rPr>
              <a:t>Odio</a:t>
            </a:r>
            <a:r>
              <a:rPr lang="en-GB" sz="1600" dirty="0"/>
              <a:t> – I hate…</a:t>
            </a:r>
          </a:p>
          <a:p>
            <a:r>
              <a:rPr lang="en-GB" sz="1600" dirty="0" err="1">
                <a:solidFill>
                  <a:srgbClr val="00B050"/>
                </a:solidFill>
              </a:rPr>
              <a:t>Resulta</a:t>
            </a:r>
            <a:r>
              <a:rPr lang="en-GB" sz="1600" dirty="0">
                <a:solidFill>
                  <a:srgbClr val="00B050"/>
                </a:solidFill>
              </a:rPr>
              <a:t> </a:t>
            </a:r>
            <a:r>
              <a:rPr lang="en-GB" sz="1600" dirty="0" err="1">
                <a:solidFill>
                  <a:srgbClr val="00B050"/>
                </a:solidFill>
              </a:rPr>
              <a:t>que</a:t>
            </a:r>
            <a:r>
              <a:rPr lang="en-GB" sz="1600" dirty="0">
                <a:solidFill>
                  <a:srgbClr val="00B050"/>
                </a:solidFill>
              </a:rPr>
              <a:t> </a:t>
            </a:r>
            <a:r>
              <a:rPr lang="en-GB" sz="1600" dirty="0"/>
              <a:t>– the result is that…</a:t>
            </a:r>
          </a:p>
          <a:p>
            <a:r>
              <a:rPr lang="en-GB" sz="1600" dirty="0" err="1">
                <a:solidFill>
                  <a:srgbClr val="00B050"/>
                </a:solidFill>
              </a:rPr>
              <a:t>Así</a:t>
            </a:r>
            <a:r>
              <a:rPr lang="en-GB" sz="1600" dirty="0">
                <a:solidFill>
                  <a:srgbClr val="00B050"/>
                </a:solidFill>
              </a:rPr>
              <a:t> es </a:t>
            </a:r>
            <a:r>
              <a:rPr lang="en-GB" sz="1600" dirty="0" err="1">
                <a:solidFill>
                  <a:srgbClr val="00B050"/>
                </a:solidFill>
              </a:rPr>
              <a:t>que</a:t>
            </a:r>
            <a:r>
              <a:rPr lang="en-GB" sz="1600" dirty="0">
                <a:solidFill>
                  <a:srgbClr val="00B050"/>
                </a:solidFill>
              </a:rPr>
              <a:t> </a:t>
            </a:r>
            <a:r>
              <a:rPr lang="en-GB" sz="1600" dirty="0"/>
              <a:t>– therefore…</a:t>
            </a:r>
          </a:p>
          <a:p>
            <a:r>
              <a:rPr lang="en-GB" sz="1600" dirty="0" err="1">
                <a:solidFill>
                  <a:srgbClr val="00B050"/>
                </a:solidFill>
              </a:rPr>
              <a:t>Por</a:t>
            </a:r>
            <a:r>
              <a:rPr lang="en-GB" sz="1600" dirty="0">
                <a:solidFill>
                  <a:srgbClr val="00B050"/>
                </a:solidFill>
              </a:rPr>
              <a:t> mi </a:t>
            </a:r>
            <a:r>
              <a:rPr lang="en-GB" sz="1600" dirty="0" err="1">
                <a:solidFill>
                  <a:srgbClr val="00B050"/>
                </a:solidFill>
              </a:rPr>
              <a:t>parte</a:t>
            </a:r>
            <a:r>
              <a:rPr lang="en-GB" sz="1600" dirty="0">
                <a:solidFill>
                  <a:srgbClr val="00B050"/>
                </a:solidFill>
              </a:rPr>
              <a:t> </a:t>
            </a:r>
            <a:r>
              <a:rPr lang="en-GB" sz="1600" dirty="0"/>
              <a:t>– for my part…</a:t>
            </a:r>
          </a:p>
          <a:p>
            <a:r>
              <a:rPr lang="en-GB" sz="1600" dirty="0" err="1">
                <a:solidFill>
                  <a:srgbClr val="00B050"/>
                </a:solidFill>
              </a:rPr>
              <a:t>Desde</a:t>
            </a:r>
            <a:r>
              <a:rPr lang="en-GB" sz="1600" dirty="0">
                <a:solidFill>
                  <a:srgbClr val="00B050"/>
                </a:solidFill>
              </a:rPr>
              <a:t> mi </a:t>
            </a:r>
            <a:r>
              <a:rPr lang="en-GB" sz="1600" dirty="0" err="1">
                <a:solidFill>
                  <a:srgbClr val="00B050"/>
                </a:solidFill>
              </a:rPr>
              <a:t>punto</a:t>
            </a:r>
            <a:r>
              <a:rPr lang="en-GB" sz="1600" dirty="0">
                <a:solidFill>
                  <a:srgbClr val="00B050"/>
                </a:solidFill>
              </a:rPr>
              <a:t> de vista </a:t>
            </a:r>
            <a:r>
              <a:rPr lang="en-GB" sz="1600" dirty="0"/>
              <a:t>– from my point of view…</a:t>
            </a:r>
          </a:p>
          <a:p>
            <a:r>
              <a:rPr lang="en-GB" sz="1600" dirty="0" err="1">
                <a:solidFill>
                  <a:srgbClr val="00B050"/>
                </a:solidFill>
              </a:rPr>
              <a:t>Estoy</a:t>
            </a:r>
            <a:r>
              <a:rPr lang="en-GB" sz="1600" dirty="0">
                <a:solidFill>
                  <a:srgbClr val="00B050"/>
                </a:solidFill>
              </a:rPr>
              <a:t> </a:t>
            </a:r>
            <a:r>
              <a:rPr lang="en-GB" sz="1600" dirty="0" err="1">
                <a:solidFill>
                  <a:srgbClr val="00B050"/>
                </a:solidFill>
              </a:rPr>
              <a:t>convencido</a:t>
            </a:r>
            <a:r>
              <a:rPr lang="en-GB" sz="1600" dirty="0">
                <a:solidFill>
                  <a:srgbClr val="00B050"/>
                </a:solidFill>
              </a:rPr>
              <a:t>/a </a:t>
            </a:r>
            <a:r>
              <a:rPr lang="en-GB" sz="1600" dirty="0" err="1">
                <a:solidFill>
                  <a:srgbClr val="00B050"/>
                </a:solidFill>
              </a:rPr>
              <a:t>que</a:t>
            </a:r>
            <a:r>
              <a:rPr lang="en-GB" sz="1600" dirty="0">
                <a:solidFill>
                  <a:srgbClr val="00B050"/>
                </a:solidFill>
              </a:rPr>
              <a:t> </a:t>
            </a:r>
            <a:r>
              <a:rPr lang="en-GB" sz="1600" dirty="0"/>
              <a:t>– I’m convinced that…</a:t>
            </a:r>
          </a:p>
          <a:p>
            <a:r>
              <a:rPr lang="en-GB" sz="1600" dirty="0">
                <a:solidFill>
                  <a:srgbClr val="00B050"/>
                </a:solidFill>
              </a:rPr>
              <a:t>En </a:t>
            </a:r>
            <a:r>
              <a:rPr lang="en-GB" sz="1600" dirty="0" err="1">
                <a:solidFill>
                  <a:srgbClr val="00B050"/>
                </a:solidFill>
              </a:rPr>
              <a:t>razón</a:t>
            </a:r>
            <a:r>
              <a:rPr lang="en-GB" sz="1600" dirty="0">
                <a:solidFill>
                  <a:srgbClr val="00B050"/>
                </a:solidFill>
              </a:rPr>
              <a:t> de </a:t>
            </a:r>
            <a:r>
              <a:rPr lang="en-GB" sz="1600" dirty="0"/>
              <a:t>– due to…</a:t>
            </a:r>
          </a:p>
          <a:p>
            <a:r>
              <a:rPr lang="en-GB" sz="1600" dirty="0" err="1">
                <a:solidFill>
                  <a:srgbClr val="00B050"/>
                </a:solidFill>
              </a:rPr>
              <a:t>Más</a:t>
            </a:r>
            <a:r>
              <a:rPr lang="en-GB" sz="1600" dirty="0">
                <a:solidFill>
                  <a:srgbClr val="00B050"/>
                </a:solidFill>
              </a:rPr>
              <a:t> vale…</a:t>
            </a:r>
            <a:r>
              <a:rPr lang="en-GB" sz="1600" dirty="0" err="1">
                <a:solidFill>
                  <a:srgbClr val="00B050"/>
                </a:solidFill>
              </a:rPr>
              <a:t>que</a:t>
            </a:r>
            <a:r>
              <a:rPr lang="en-GB" sz="1600" dirty="0">
                <a:solidFill>
                  <a:srgbClr val="00B050"/>
                </a:solidFill>
              </a:rPr>
              <a:t> </a:t>
            </a:r>
            <a:r>
              <a:rPr lang="en-GB" sz="1600" dirty="0"/>
              <a:t>– it’s better to… than…</a:t>
            </a:r>
          </a:p>
          <a:p>
            <a:r>
              <a:rPr lang="en-GB" sz="1600" dirty="0">
                <a:solidFill>
                  <a:srgbClr val="00B050"/>
                </a:solidFill>
              </a:rPr>
              <a:t>Es </a:t>
            </a:r>
            <a:r>
              <a:rPr lang="en-GB" sz="1600" dirty="0" err="1">
                <a:solidFill>
                  <a:srgbClr val="00B050"/>
                </a:solidFill>
              </a:rPr>
              <a:t>cierto</a:t>
            </a:r>
            <a:r>
              <a:rPr lang="en-GB" sz="1600" dirty="0">
                <a:solidFill>
                  <a:srgbClr val="00B050"/>
                </a:solidFill>
              </a:rPr>
              <a:t> </a:t>
            </a:r>
            <a:r>
              <a:rPr lang="en-GB" sz="1600" dirty="0" err="1">
                <a:solidFill>
                  <a:srgbClr val="00B050"/>
                </a:solidFill>
              </a:rPr>
              <a:t>que</a:t>
            </a:r>
            <a:r>
              <a:rPr lang="en-GB" sz="1600" dirty="0">
                <a:solidFill>
                  <a:srgbClr val="00B050"/>
                </a:solidFill>
              </a:rPr>
              <a:t> </a:t>
            </a:r>
            <a:r>
              <a:rPr lang="en-GB" sz="1600" dirty="0"/>
              <a:t>– it’s certain that…</a:t>
            </a:r>
          </a:p>
          <a:p>
            <a:r>
              <a:rPr lang="en-GB" sz="1600" dirty="0">
                <a:solidFill>
                  <a:srgbClr val="00B050"/>
                </a:solidFill>
              </a:rPr>
              <a:t>Vale </a:t>
            </a:r>
            <a:r>
              <a:rPr lang="en-GB" sz="1600" dirty="0" err="1">
                <a:solidFill>
                  <a:srgbClr val="00B050"/>
                </a:solidFill>
              </a:rPr>
              <a:t>agregar</a:t>
            </a:r>
            <a:r>
              <a:rPr lang="en-GB" sz="1600" dirty="0">
                <a:solidFill>
                  <a:srgbClr val="00B050"/>
                </a:solidFill>
              </a:rPr>
              <a:t> </a:t>
            </a:r>
            <a:r>
              <a:rPr lang="en-GB" sz="1600" dirty="0" err="1">
                <a:solidFill>
                  <a:srgbClr val="00B050"/>
                </a:solidFill>
              </a:rPr>
              <a:t>que</a:t>
            </a:r>
            <a:r>
              <a:rPr lang="en-GB" sz="1600" dirty="0">
                <a:solidFill>
                  <a:srgbClr val="00B050"/>
                </a:solidFill>
              </a:rPr>
              <a:t> </a:t>
            </a:r>
            <a:r>
              <a:rPr lang="en-GB" sz="1600" dirty="0"/>
              <a:t>– it’s worth adding that…</a:t>
            </a:r>
          </a:p>
          <a:p>
            <a:r>
              <a:rPr lang="en-GB" sz="1600" dirty="0" err="1">
                <a:solidFill>
                  <a:srgbClr val="00B050"/>
                </a:solidFill>
              </a:rPr>
              <a:t>Eso</a:t>
            </a:r>
            <a:r>
              <a:rPr lang="en-GB" sz="1600" dirty="0">
                <a:solidFill>
                  <a:srgbClr val="00B050"/>
                </a:solidFill>
              </a:rPr>
              <a:t> </a:t>
            </a:r>
            <a:r>
              <a:rPr lang="en-GB" sz="1600" dirty="0" err="1">
                <a:solidFill>
                  <a:srgbClr val="00B050"/>
                </a:solidFill>
              </a:rPr>
              <a:t>explica</a:t>
            </a:r>
            <a:r>
              <a:rPr lang="en-GB" sz="1600" dirty="0">
                <a:solidFill>
                  <a:srgbClr val="00B050"/>
                </a:solidFill>
              </a:rPr>
              <a:t> </a:t>
            </a:r>
            <a:r>
              <a:rPr lang="en-GB" sz="1600" dirty="0" err="1">
                <a:solidFill>
                  <a:srgbClr val="00B050"/>
                </a:solidFill>
              </a:rPr>
              <a:t>por</a:t>
            </a:r>
            <a:r>
              <a:rPr lang="en-GB" sz="1600" dirty="0">
                <a:solidFill>
                  <a:srgbClr val="00B050"/>
                </a:solidFill>
              </a:rPr>
              <a:t> </a:t>
            </a:r>
            <a:r>
              <a:rPr lang="en-GB" sz="1600" dirty="0" err="1">
                <a:solidFill>
                  <a:srgbClr val="00B050"/>
                </a:solidFill>
              </a:rPr>
              <a:t>qué</a:t>
            </a:r>
            <a:r>
              <a:rPr lang="en-GB" sz="1600" dirty="0">
                <a:solidFill>
                  <a:srgbClr val="00B050"/>
                </a:solidFill>
              </a:rPr>
              <a:t> </a:t>
            </a:r>
            <a:r>
              <a:rPr lang="en-GB" sz="1600" dirty="0"/>
              <a:t>– that explains why…</a:t>
            </a:r>
          </a:p>
          <a:p>
            <a:r>
              <a:rPr lang="en-GB" sz="1600" dirty="0">
                <a:solidFill>
                  <a:srgbClr val="00B050"/>
                </a:solidFill>
              </a:rPr>
              <a:t>La </a:t>
            </a:r>
            <a:r>
              <a:rPr lang="en-GB" sz="1600" dirty="0" err="1">
                <a:solidFill>
                  <a:srgbClr val="00B050"/>
                </a:solidFill>
              </a:rPr>
              <a:t>razón</a:t>
            </a:r>
            <a:r>
              <a:rPr lang="en-GB" sz="1600" dirty="0">
                <a:solidFill>
                  <a:srgbClr val="00B050"/>
                </a:solidFill>
              </a:rPr>
              <a:t> principal </a:t>
            </a:r>
            <a:r>
              <a:rPr lang="en-GB" sz="1600" dirty="0" err="1">
                <a:solidFill>
                  <a:srgbClr val="00B050"/>
                </a:solidFill>
              </a:rPr>
              <a:t>por</a:t>
            </a:r>
            <a:r>
              <a:rPr lang="en-GB" sz="1600" dirty="0">
                <a:solidFill>
                  <a:srgbClr val="00B050"/>
                </a:solidFill>
              </a:rPr>
              <a:t> </a:t>
            </a:r>
            <a:r>
              <a:rPr lang="en-GB" sz="1600" dirty="0" err="1">
                <a:solidFill>
                  <a:srgbClr val="00B050"/>
                </a:solidFill>
              </a:rPr>
              <a:t>qué</a:t>
            </a:r>
            <a:r>
              <a:rPr lang="en-GB" sz="1600" dirty="0">
                <a:solidFill>
                  <a:srgbClr val="00B050"/>
                </a:solidFill>
              </a:rPr>
              <a:t> </a:t>
            </a:r>
            <a:r>
              <a:rPr lang="en-GB" sz="1600" dirty="0"/>
              <a:t>– the main reason why…</a:t>
            </a:r>
          </a:p>
          <a:p>
            <a:r>
              <a:rPr lang="en-GB" sz="1600" dirty="0">
                <a:solidFill>
                  <a:srgbClr val="00B050"/>
                </a:solidFill>
              </a:rPr>
              <a:t>Es </a:t>
            </a:r>
            <a:r>
              <a:rPr lang="en-GB" sz="1600" dirty="0" err="1">
                <a:solidFill>
                  <a:srgbClr val="00B050"/>
                </a:solidFill>
              </a:rPr>
              <a:t>verdad</a:t>
            </a:r>
            <a:r>
              <a:rPr lang="en-GB" sz="1600" dirty="0">
                <a:solidFill>
                  <a:srgbClr val="00B050"/>
                </a:solidFill>
              </a:rPr>
              <a:t> </a:t>
            </a:r>
            <a:r>
              <a:rPr lang="en-GB" sz="1600" dirty="0" err="1">
                <a:solidFill>
                  <a:srgbClr val="00B050"/>
                </a:solidFill>
              </a:rPr>
              <a:t>que</a:t>
            </a:r>
            <a:r>
              <a:rPr lang="en-GB" sz="1600" dirty="0">
                <a:solidFill>
                  <a:srgbClr val="00B050"/>
                </a:solidFill>
              </a:rPr>
              <a:t> </a:t>
            </a:r>
            <a:r>
              <a:rPr lang="en-GB" sz="1600" dirty="0"/>
              <a:t>– it’s true that…</a:t>
            </a:r>
          </a:p>
          <a:p>
            <a:r>
              <a:rPr lang="en-GB" sz="1600" dirty="0">
                <a:solidFill>
                  <a:srgbClr val="00B050"/>
                </a:solidFill>
              </a:rPr>
              <a:t>De </a:t>
            </a:r>
            <a:r>
              <a:rPr lang="en-GB" sz="1600" dirty="0" err="1">
                <a:solidFill>
                  <a:srgbClr val="00B050"/>
                </a:solidFill>
              </a:rPr>
              <a:t>ahí</a:t>
            </a:r>
            <a:r>
              <a:rPr lang="en-GB" sz="1600" dirty="0">
                <a:solidFill>
                  <a:srgbClr val="00B050"/>
                </a:solidFill>
              </a:rPr>
              <a:t> </a:t>
            </a:r>
            <a:r>
              <a:rPr lang="en-GB" sz="1600" dirty="0" err="1">
                <a:solidFill>
                  <a:srgbClr val="00B050"/>
                </a:solidFill>
              </a:rPr>
              <a:t>que</a:t>
            </a:r>
            <a:r>
              <a:rPr lang="en-GB" sz="1600" dirty="0">
                <a:solidFill>
                  <a:srgbClr val="00B050"/>
                </a:solidFill>
              </a:rPr>
              <a:t> </a:t>
            </a:r>
            <a:r>
              <a:rPr lang="en-GB" sz="1600" dirty="0"/>
              <a:t>– that’s the reason why…</a:t>
            </a:r>
            <a:endParaRPr lang="en-US" sz="1600" dirty="0"/>
          </a:p>
          <a:p>
            <a:r>
              <a:rPr lang="en-GB" sz="1600" dirty="0" err="1">
                <a:solidFill>
                  <a:srgbClr val="00B050"/>
                </a:solidFill>
              </a:rPr>
              <a:t>Más</a:t>
            </a:r>
            <a:r>
              <a:rPr lang="en-GB" sz="1600" dirty="0">
                <a:solidFill>
                  <a:srgbClr val="00B050"/>
                </a:solidFill>
              </a:rPr>
              <a:t> vale </a:t>
            </a:r>
            <a:r>
              <a:rPr lang="en-GB" sz="1600" dirty="0" err="1">
                <a:solidFill>
                  <a:srgbClr val="00B050"/>
                </a:solidFill>
              </a:rPr>
              <a:t>que</a:t>
            </a:r>
            <a:r>
              <a:rPr lang="en-GB" sz="1600" dirty="0">
                <a:solidFill>
                  <a:srgbClr val="00B050"/>
                </a:solidFill>
              </a:rPr>
              <a:t> </a:t>
            </a:r>
            <a:r>
              <a:rPr lang="en-GB" sz="1600" dirty="0"/>
              <a:t>– it’s better that…</a:t>
            </a:r>
          </a:p>
          <a:p>
            <a:r>
              <a:rPr lang="en-GB" sz="1600" dirty="0">
                <a:solidFill>
                  <a:srgbClr val="00B050"/>
                </a:solidFill>
              </a:rPr>
              <a:t>Me </a:t>
            </a:r>
            <a:r>
              <a:rPr lang="en-GB" sz="1600" dirty="0" err="1">
                <a:solidFill>
                  <a:srgbClr val="00B050"/>
                </a:solidFill>
              </a:rPr>
              <a:t>parece</a:t>
            </a:r>
            <a:r>
              <a:rPr lang="en-GB" sz="1600" dirty="0">
                <a:solidFill>
                  <a:srgbClr val="00B050"/>
                </a:solidFill>
              </a:rPr>
              <a:t> </a:t>
            </a:r>
            <a:r>
              <a:rPr lang="en-GB" sz="1600" dirty="0"/>
              <a:t>– it seems to me…</a:t>
            </a:r>
          </a:p>
          <a:p>
            <a:r>
              <a:rPr lang="en-GB" sz="1600" dirty="0">
                <a:solidFill>
                  <a:srgbClr val="00B050"/>
                </a:solidFill>
              </a:rPr>
              <a:t>Lo </a:t>
            </a:r>
            <a:r>
              <a:rPr lang="en-GB" sz="1600" dirty="0" err="1">
                <a:solidFill>
                  <a:srgbClr val="00B050"/>
                </a:solidFill>
              </a:rPr>
              <a:t>encuentro</a:t>
            </a:r>
            <a:r>
              <a:rPr lang="en-GB" sz="1600" dirty="0">
                <a:solidFill>
                  <a:srgbClr val="00B050"/>
                </a:solidFill>
              </a:rPr>
              <a:t> </a:t>
            </a:r>
            <a:r>
              <a:rPr lang="en-GB" sz="1600" dirty="0"/>
              <a:t>– I find it…</a:t>
            </a:r>
          </a:p>
          <a:p>
            <a:r>
              <a:rPr lang="en-GB" sz="1600" dirty="0" err="1">
                <a:solidFill>
                  <a:srgbClr val="00B050"/>
                </a:solidFill>
              </a:rPr>
              <a:t>Entiendo</a:t>
            </a:r>
            <a:r>
              <a:rPr lang="en-GB" sz="1600" dirty="0">
                <a:solidFill>
                  <a:srgbClr val="00B050"/>
                </a:solidFill>
              </a:rPr>
              <a:t> </a:t>
            </a:r>
            <a:r>
              <a:rPr lang="en-GB" sz="1600" dirty="0" err="1">
                <a:solidFill>
                  <a:srgbClr val="00B050"/>
                </a:solidFill>
              </a:rPr>
              <a:t>que</a:t>
            </a:r>
            <a:r>
              <a:rPr lang="en-GB" sz="1600" dirty="0">
                <a:solidFill>
                  <a:srgbClr val="00B050"/>
                </a:solidFill>
              </a:rPr>
              <a:t> </a:t>
            </a:r>
            <a:r>
              <a:rPr lang="en-GB" sz="1600" dirty="0"/>
              <a:t>– I understand that…</a:t>
            </a:r>
          </a:p>
          <a:p>
            <a:r>
              <a:rPr lang="en-GB" sz="1600" dirty="0" err="1">
                <a:solidFill>
                  <a:srgbClr val="00B050"/>
                </a:solidFill>
              </a:rPr>
              <a:t>Porque</a:t>
            </a:r>
            <a:r>
              <a:rPr lang="en-GB" sz="1600" dirty="0">
                <a:solidFill>
                  <a:srgbClr val="00B050"/>
                </a:solidFill>
              </a:rPr>
              <a:t> </a:t>
            </a:r>
            <a:r>
              <a:rPr lang="en-GB" sz="1600" dirty="0"/>
              <a:t>– because… </a:t>
            </a:r>
          </a:p>
          <a:p>
            <a:r>
              <a:rPr lang="en-GB" sz="1600" dirty="0">
                <a:solidFill>
                  <a:srgbClr val="00B050"/>
                </a:solidFill>
              </a:rPr>
              <a:t>Es </a:t>
            </a:r>
            <a:r>
              <a:rPr lang="en-GB" sz="1600" dirty="0" err="1">
                <a:solidFill>
                  <a:srgbClr val="00B050"/>
                </a:solidFill>
              </a:rPr>
              <a:t>raro</a:t>
            </a:r>
            <a:r>
              <a:rPr lang="en-GB" sz="1600" dirty="0">
                <a:solidFill>
                  <a:srgbClr val="00B050"/>
                </a:solidFill>
              </a:rPr>
              <a:t> que </a:t>
            </a:r>
            <a:r>
              <a:rPr lang="en-GB" sz="1600" dirty="0"/>
              <a:t>– it’s rare that…</a:t>
            </a:r>
          </a:p>
          <a:p>
            <a:r>
              <a:rPr lang="en-GB" sz="1600" dirty="0">
                <a:solidFill>
                  <a:srgbClr val="00B050"/>
                </a:solidFill>
              </a:rPr>
              <a:t>Es </a:t>
            </a:r>
            <a:r>
              <a:rPr lang="en-GB" sz="1600" dirty="0" err="1">
                <a:solidFill>
                  <a:srgbClr val="00B050"/>
                </a:solidFill>
              </a:rPr>
              <a:t>una</a:t>
            </a:r>
            <a:r>
              <a:rPr lang="en-GB" sz="1600" dirty="0">
                <a:solidFill>
                  <a:srgbClr val="00B050"/>
                </a:solidFill>
              </a:rPr>
              <a:t> </a:t>
            </a:r>
            <a:r>
              <a:rPr lang="en-GB" sz="1600" dirty="0" err="1">
                <a:solidFill>
                  <a:srgbClr val="00B050"/>
                </a:solidFill>
              </a:rPr>
              <a:t>lástima</a:t>
            </a:r>
            <a:r>
              <a:rPr lang="en-GB" sz="1600" dirty="0">
                <a:solidFill>
                  <a:srgbClr val="00B050"/>
                </a:solidFill>
              </a:rPr>
              <a:t> </a:t>
            </a:r>
            <a:r>
              <a:rPr lang="en-GB" sz="1600" dirty="0" err="1">
                <a:solidFill>
                  <a:srgbClr val="00B050"/>
                </a:solidFill>
              </a:rPr>
              <a:t>que</a:t>
            </a:r>
            <a:r>
              <a:rPr lang="en-GB" sz="1600" dirty="0">
                <a:solidFill>
                  <a:srgbClr val="00B050"/>
                </a:solidFill>
              </a:rPr>
              <a:t> </a:t>
            </a:r>
            <a:r>
              <a:rPr lang="en-GB" sz="1600" dirty="0"/>
              <a:t>– it’s a pity that…</a:t>
            </a:r>
          </a:p>
          <a:p>
            <a:r>
              <a:rPr lang="en-GB" sz="1600" dirty="0">
                <a:solidFill>
                  <a:srgbClr val="00B050"/>
                </a:solidFill>
              </a:rPr>
              <a:t>Es bueno que </a:t>
            </a:r>
            <a:r>
              <a:rPr lang="en-GB" sz="1600" dirty="0"/>
              <a:t>–</a:t>
            </a:r>
            <a:r>
              <a:rPr lang="en-GB" sz="1600" dirty="0">
                <a:solidFill>
                  <a:srgbClr val="00B050"/>
                </a:solidFill>
              </a:rPr>
              <a:t> </a:t>
            </a:r>
            <a:r>
              <a:rPr lang="en-GB" sz="1600" dirty="0"/>
              <a:t>… it’s good that…</a:t>
            </a:r>
            <a:endParaRPr lang="en-US" sz="1600" dirty="0"/>
          </a:p>
        </p:txBody>
      </p:sp>
      <p:sp>
        <p:nvSpPr>
          <p:cNvPr id="5" name="Snip Single Corner Rectangle 4">
            <a:hlinkClick r:id="" action="ppaction://hlinkshowjump?jump=nextslide"/>
            <a:extLst>
              <a:ext uri="{FF2B5EF4-FFF2-40B4-BE49-F238E27FC236}">
                <a16:creationId xmlns:a16="http://schemas.microsoft.com/office/drawing/2014/main" id="{2A9C8C71-3ADA-4040-B94A-A07470D1BEB3}"/>
              </a:ext>
            </a:extLst>
          </p:cNvPr>
          <p:cNvSpPr/>
          <p:nvPr/>
        </p:nvSpPr>
        <p:spPr>
          <a:xfrm>
            <a:off x="11516139" y="6347790"/>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ectangle 5">
            <a:hlinkClick r:id="rId2" action="ppaction://hlinksldjump"/>
            <a:extLst>
              <a:ext uri="{FF2B5EF4-FFF2-40B4-BE49-F238E27FC236}">
                <a16:creationId xmlns:a16="http://schemas.microsoft.com/office/drawing/2014/main" id="{0D7003AF-4A4C-6843-B097-9BBEAD3169BE}"/>
              </a:ext>
            </a:extLst>
          </p:cNvPr>
          <p:cNvSpPr/>
          <p:nvPr/>
        </p:nvSpPr>
        <p:spPr>
          <a:xfrm>
            <a:off x="10793896" y="6347791"/>
            <a:ext cx="636104" cy="510210"/>
          </a:xfrm>
          <a:prstGeom prst="rect">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Snip Single Corner Rectangle 6">
            <a:hlinkClick r:id="" action="ppaction://hlinkshowjump?jump=previousslide"/>
            <a:extLst>
              <a:ext uri="{FF2B5EF4-FFF2-40B4-BE49-F238E27FC236}">
                <a16:creationId xmlns:a16="http://schemas.microsoft.com/office/drawing/2014/main" id="{92B9F600-49B2-5444-8462-581449B08E8A}"/>
              </a:ext>
            </a:extLst>
          </p:cNvPr>
          <p:cNvSpPr/>
          <p:nvPr/>
        </p:nvSpPr>
        <p:spPr>
          <a:xfrm flipH="1">
            <a:off x="10071652" y="6347789"/>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ight Arrow 7">
            <a:hlinkClick r:id="" action="ppaction://hlinkshowjump?jump=nextslide"/>
            <a:extLst>
              <a:ext uri="{FF2B5EF4-FFF2-40B4-BE49-F238E27FC236}">
                <a16:creationId xmlns:a16="http://schemas.microsoft.com/office/drawing/2014/main" id="{3CC93275-A65E-814C-93EF-8A644F391F63}"/>
              </a:ext>
            </a:extLst>
          </p:cNvPr>
          <p:cNvSpPr/>
          <p:nvPr/>
        </p:nvSpPr>
        <p:spPr>
          <a:xfrm>
            <a:off x="116387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sp>
        <p:nvSpPr>
          <p:cNvPr id="9" name="Right Arrow 8">
            <a:hlinkClick r:id="" action="ppaction://hlinkshowjump?jump=previousslide"/>
            <a:extLst>
              <a:ext uri="{FF2B5EF4-FFF2-40B4-BE49-F238E27FC236}">
                <a16:creationId xmlns:a16="http://schemas.microsoft.com/office/drawing/2014/main" id="{B21EFF6B-54E8-9E41-86AC-A2B7B4B28578}"/>
              </a:ext>
            </a:extLst>
          </p:cNvPr>
          <p:cNvSpPr/>
          <p:nvPr/>
        </p:nvSpPr>
        <p:spPr>
          <a:xfrm flipH="1">
            <a:off x="101909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pic>
        <p:nvPicPr>
          <p:cNvPr id="10" name="Picture 9" descr="Home PNG Transparent Images | PNG All">
            <a:hlinkClick r:id="rId2" action="ppaction://hlinksldjump"/>
            <a:extLst>
              <a:ext uri="{FF2B5EF4-FFF2-40B4-BE49-F238E27FC236}">
                <a16:creationId xmlns:a16="http://schemas.microsoft.com/office/drawing/2014/main" id="{A1789C25-E6E3-F74F-9482-D5AE2EB1AE64}"/>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0891078" y="6382023"/>
            <a:ext cx="441739" cy="441739"/>
          </a:xfrm>
          <a:prstGeom prst="rect">
            <a:avLst/>
          </a:prstGeom>
        </p:spPr>
      </p:pic>
      <p:sp>
        <p:nvSpPr>
          <p:cNvPr id="12" name="TextBox 11">
            <a:extLst>
              <a:ext uri="{FF2B5EF4-FFF2-40B4-BE49-F238E27FC236}">
                <a16:creationId xmlns:a16="http://schemas.microsoft.com/office/drawing/2014/main" id="{0197F715-B07F-9A44-8DA2-C57A1007840C}"/>
              </a:ext>
            </a:extLst>
          </p:cNvPr>
          <p:cNvSpPr txBox="1"/>
          <p:nvPr/>
        </p:nvSpPr>
        <p:spPr>
          <a:xfrm rot="16200000">
            <a:off x="-661899" y="850816"/>
            <a:ext cx="1577009" cy="338554"/>
          </a:xfrm>
          <a:prstGeom prst="rect">
            <a:avLst/>
          </a:prstGeom>
          <a:noFill/>
        </p:spPr>
        <p:txBody>
          <a:bodyPr wrap="square" rtlCol="0">
            <a:spAutoFit/>
          </a:bodyPr>
          <a:lstStyle/>
          <a:p>
            <a:r>
              <a:rPr lang="en-US" sz="1600" dirty="0"/>
              <a:t>Brannel MFL</a:t>
            </a:r>
          </a:p>
        </p:txBody>
      </p:sp>
      <p:pic>
        <p:nvPicPr>
          <p:cNvPr id="13" name="Picture 12" descr="File:Copyright.svg - Wikimedia Commons">
            <a:extLst>
              <a:ext uri="{FF2B5EF4-FFF2-40B4-BE49-F238E27FC236}">
                <a16:creationId xmlns:a16="http://schemas.microsoft.com/office/drawing/2014/main" id="{04C6B777-DA27-214B-8027-28F1098B6B8A}"/>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rot="16200000">
            <a:off x="16879" y="622612"/>
            <a:ext cx="91703" cy="91703"/>
          </a:xfrm>
          <a:prstGeom prst="rect">
            <a:avLst/>
          </a:prstGeom>
        </p:spPr>
      </p:pic>
      <p:sp>
        <p:nvSpPr>
          <p:cNvPr id="15" name="TextBox 14">
            <a:extLst>
              <a:ext uri="{FF2B5EF4-FFF2-40B4-BE49-F238E27FC236}">
                <a16:creationId xmlns:a16="http://schemas.microsoft.com/office/drawing/2014/main" id="{FD44FECF-DA34-438C-B313-D0B5A478870C}"/>
              </a:ext>
            </a:extLst>
          </p:cNvPr>
          <p:cNvSpPr txBox="1"/>
          <p:nvPr/>
        </p:nvSpPr>
        <p:spPr>
          <a:xfrm>
            <a:off x="16879" y="0"/>
            <a:ext cx="3226051" cy="400110"/>
          </a:xfrm>
          <a:prstGeom prst="rect">
            <a:avLst/>
          </a:prstGeom>
          <a:noFill/>
        </p:spPr>
        <p:txBody>
          <a:bodyPr wrap="square" rtlCol="0">
            <a:spAutoFit/>
          </a:bodyPr>
          <a:lstStyle/>
          <a:p>
            <a:r>
              <a:rPr lang="en-US" sz="2000" b="1" dirty="0">
                <a:latin typeface="Papyrus" panose="020B0602040200020303" pitchFamily="34" charset="77"/>
              </a:rPr>
              <a:t>GCSE SPANISH</a:t>
            </a:r>
          </a:p>
        </p:txBody>
      </p:sp>
    </p:spTree>
    <p:extLst>
      <p:ext uri="{BB962C8B-B14F-4D97-AF65-F5344CB8AC3E}">
        <p14:creationId xmlns:p14="http://schemas.microsoft.com/office/powerpoint/2010/main" val="3103453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5E647-B07D-F94E-8ED8-694A7A9584A8}"/>
              </a:ext>
            </a:extLst>
          </p:cNvPr>
          <p:cNvSpPr>
            <a:spLocks noGrp="1"/>
          </p:cNvSpPr>
          <p:nvPr>
            <p:ph type="title"/>
          </p:nvPr>
        </p:nvSpPr>
        <p:spPr>
          <a:xfrm>
            <a:off x="789953" y="316856"/>
            <a:ext cx="9720072" cy="1499616"/>
          </a:xfrm>
        </p:spPr>
        <p:txBody>
          <a:bodyPr>
            <a:normAutofit/>
          </a:bodyPr>
          <a:lstStyle/>
          <a:p>
            <a:pPr marL="91440" lvl="0" indent="-91440">
              <a:lnSpc>
                <a:spcPct val="90000"/>
              </a:lnSpc>
              <a:spcBef>
                <a:spcPts val="1200"/>
              </a:spcBef>
              <a:spcAft>
                <a:spcPts val="200"/>
              </a:spcAft>
              <a:buClr>
                <a:srgbClr val="B64926"/>
              </a:buClr>
              <a:buSzPct val="100000"/>
              <a:buFont typeface="Tw Cen MT" panose="020B0602020104020603" pitchFamily="34" charset="0"/>
              <a:buChar char=" "/>
            </a:pPr>
            <a:r>
              <a:rPr lang="en-US" sz="4000" b="1" i="1" dirty="0">
                <a:latin typeface="Papyrus" panose="020B0602040200020303" pitchFamily="34" charset="77"/>
              </a:rPr>
              <a:t>Nouns</a:t>
            </a:r>
            <a:br>
              <a:rPr lang="en-US" dirty="0"/>
            </a:br>
            <a:r>
              <a:rPr lang="en-US" sz="1800" i="1" cap="none" spc="0" dirty="0">
                <a:solidFill>
                  <a:srgbClr val="C00000"/>
                </a:solidFill>
                <a:latin typeface="American Typewriter" panose="02090604020004020304" pitchFamily="18" charset="77"/>
                <a:ea typeface="+mn-ea"/>
                <a:cs typeface="+mn-cs"/>
              </a:rPr>
              <a:t>[‘</a:t>
            </a:r>
            <a:r>
              <a:rPr lang="en-GB" sz="1800" i="1" cap="none" spc="0" dirty="0">
                <a:solidFill>
                  <a:srgbClr val="C00000"/>
                </a:solidFill>
                <a:latin typeface="American Typewriter" panose="02090604020004020304" pitchFamily="18" charset="77"/>
                <a:ea typeface="+mn-ea"/>
                <a:cs typeface="+mn-cs"/>
              </a:rPr>
              <a:t>a word or group of words that refers to a person, place, or thing’]</a:t>
            </a:r>
            <a:endParaRPr lang="en-US" sz="1800" i="1" cap="none" spc="0" dirty="0">
              <a:solidFill>
                <a:srgbClr val="C00000"/>
              </a:solidFill>
              <a:latin typeface="American Typewriter" panose="02090604020004020304" pitchFamily="18" charset="77"/>
              <a:ea typeface="+mn-ea"/>
              <a:cs typeface="+mn-cs"/>
            </a:endParaRPr>
          </a:p>
        </p:txBody>
      </p:sp>
      <p:sp>
        <p:nvSpPr>
          <p:cNvPr id="3" name="Content Placeholder 2">
            <a:extLst>
              <a:ext uri="{FF2B5EF4-FFF2-40B4-BE49-F238E27FC236}">
                <a16:creationId xmlns:a16="http://schemas.microsoft.com/office/drawing/2014/main" id="{F259F515-EAD2-074D-BB0C-858152845E91}"/>
              </a:ext>
            </a:extLst>
          </p:cNvPr>
          <p:cNvSpPr>
            <a:spLocks noGrp="1"/>
          </p:cNvSpPr>
          <p:nvPr>
            <p:ph idx="1"/>
          </p:nvPr>
        </p:nvSpPr>
        <p:spPr>
          <a:xfrm>
            <a:off x="675861" y="1886049"/>
            <a:ext cx="10667999" cy="4872560"/>
          </a:xfrm>
        </p:spPr>
        <p:txBody>
          <a:bodyPr>
            <a:normAutofit fontScale="92500" lnSpcReduction="10000"/>
          </a:bodyPr>
          <a:lstStyle/>
          <a:p>
            <a:r>
              <a:rPr lang="en-US" dirty="0"/>
              <a:t>Nouns in Spanish are either masculine or feminine. If they end in a ‘o’ they are masculine and if they end in an ‘a’ then they are feminine, however some nouns don’t follow this rule and have to be learnt:</a:t>
            </a:r>
          </a:p>
          <a:p>
            <a:r>
              <a:rPr lang="en-US" i="1" dirty="0"/>
              <a:t>         masculine                                      feminine</a:t>
            </a:r>
          </a:p>
          <a:p>
            <a:r>
              <a:rPr lang="en-US" i="1" dirty="0">
                <a:solidFill>
                  <a:srgbClr val="00B0F0"/>
                </a:solidFill>
                <a:latin typeface="Beirut" pitchFamily="2" charset="-78"/>
                <a:ea typeface="Ayuthaya" pitchFamily="2" charset="-34"/>
                <a:cs typeface="Beirut" pitchFamily="2" charset="-78"/>
              </a:rPr>
              <a:t>                 </a:t>
            </a:r>
            <a:r>
              <a:rPr lang="en-US" i="1" dirty="0" err="1">
                <a:solidFill>
                  <a:srgbClr val="00B0F0"/>
                </a:solidFill>
                <a:latin typeface="Beirut" pitchFamily="2" charset="-78"/>
                <a:ea typeface="Ayuthaya" pitchFamily="2" charset="-34"/>
                <a:cs typeface="Beirut" pitchFamily="2" charset="-78"/>
              </a:rPr>
              <a:t>dormitorio</a:t>
            </a:r>
            <a:r>
              <a:rPr lang="en-US" i="1" dirty="0">
                <a:latin typeface="Beirut" pitchFamily="2" charset="-78"/>
                <a:ea typeface="Ayuthaya" pitchFamily="2" charset="-34"/>
                <a:cs typeface="Beirut" pitchFamily="2" charset="-78"/>
              </a:rPr>
              <a:t> </a:t>
            </a:r>
            <a:r>
              <a:rPr lang="en-US" dirty="0">
                <a:latin typeface="Beirut" pitchFamily="2" charset="-78"/>
                <a:ea typeface="Ayuthaya" pitchFamily="2" charset="-34"/>
                <a:cs typeface="Beirut" pitchFamily="2" charset="-78"/>
              </a:rPr>
              <a:t>(</a:t>
            </a:r>
            <a:r>
              <a:rPr lang="en-US" sz="1600" dirty="0">
                <a:latin typeface="Beirut" pitchFamily="2" charset="-78"/>
                <a:ea typeface="Ayuthaya" pitchFamily="2" charset="-34"/>
                <a:cs typeface="Beirut" pitchFamily="2" charset="-78"/>
              </a:rPr>
              <a:t>bedroom</a:t>
            </a:r>
            <a:r>
              <a:rPr lang="en-US" dirty="0">
                <a:latin typeface="Beirut" pitchFamily="2" charset="-78"/>
                <a:ea typeface="Ayuthaya" pitchFamily="2" charset="-34"/>
                <a:cs typeface="Beirut" pitchFamily="2" charset="-78"/>
              </a:rPr>
              <a:t>)</a:t>
            </a:r>
            <a:r>
              <a:rPr lang="en-US" i="1" dirty="0">
                <a:latin typeface="Beirut" pitchFamily="2" charset="-78"/>
                <a:ea typeface="Ayuthaya" pitchFamily="2" charset="-34"/>
                <a:cs typeface="Beirut" pitchFamily="2" charset="-78"/>
              </a:rPr>
              <a:t>                                      </a:t>
            </a:r>
            <a:r>
              <a:rPr lang="en-US" i="1" dirty="0" err="1">
                <a:solidFill>
                  <a:srgbClr val="942092"/>
                </a:solidFill>
                <a:latin typeface="Beirut" pitchFamily="2" charset="-78"/>
                <a:ea typeface="Ayuthaya" pitchFamily="2" charset="-34"/>
                <a:cs typeface="Beirut" pitchFamily="2" charset="-78"/>
              </a:rPr>
              <a:t>cama</a:t>
            </a:r>
            <a:r>
              <a:rPr lang="en-US" i="1" dirty="0">
                <a:latin typeface="Beirut" pitchFamily="2" charset="-78"/>
                <a:ea typeface="Ayuthaya" pitchFamily="2" charset="-34"/>
                <a:cs typeface="Beirut" pitchFamily="2" charset="-78"/>
              </a:rPr>
              <a:t> </a:t>
            </a:r>
            <a:r>
              <a:rPr lang="en-US" dirty="0">
                <a:latin typeface="Beirut" pitchFamily="2" charset="-78"/>
                <a:ea typeface="Ayuthaya" pitchFamily="2" charset="-34"/>
                <a:cs typeface="Beirut" pitchFamily="2" charset="-78"/>
              </a:rPr>
              <a:t>(</a:t>
            </a:r>
            <a:r>
              <a:rPr lang="en-US" sz="1600" dirty="0">
                <a:latin typeface="Beirut" pitchFamily="2" charset="-78"/>
                <a:ea typeface="Ayuthaya" pitchFamily="2" charset="-34"/>
                <a:cs typeface="Beirut" pitchFamily="2" charset="-78"/>
              </a:rPr>
              <a:t>bed</a:t>
            </a:r>
            <a:r>
              <a:rPr lang="en-US" dirty="0">
                <a:latin typeface="Beirut" pitchFamily="2" charset="-78"/>
                <a:ea typeface="Ayuthaya" pitchFamily="2" charset="-34"/>
                <a:cs typeface="Beirut" pitchFamily="2" charset="-78"/>
              </a:rPr>
              <a:t>)</a:t>
            </a:r>
          </a:p>
          <a:p>
            <a:r>
              <a:rPr lang="en-US" dirty="0"/>
              <a:t>For making nouns plural we generally as an ‘</a:t>
            </a:r>
            <a:r>
              <a:rPr lang="en-US" i="1" dirty="0"/>
              <a:t>s</a:t>
            </a:r>
            <a:r>
              <a:rPr lang="en-US" dirty="0"/>
              <a:t>’ on the end of the word, if the noun ends in a consonant we add </a:t>
            </a:r>
            <a:r>
              <a:rPr lang="en-US" i="1" dirty="0"/>
              <a:t>‘</a:t>
            </a:r>
            <a:r>
              <a:rPr lang="en-US" i="1" dirty="0" err="1"/>
              <a:t>es</a:t>
            </a:r>
            <a:r>
              <a:rPr lang="en-US" i="1" dirty="0"/>
              <a:t>’ to make it plural</a:t>
            </a:r>
            <a:r>
              <a:rPr lang="en-US" dirty="0"/>
              <a:t>: </a:t>
            </a:r>
          </a:p>
          <a:p>
            <a:r>
              <a:rPr lang="en-US" i="1" dirty="0"/>
              <a:t>         singular                                        plural</a:t>
            </a:r>
          </a:p>
          <a:p>
            <a:pPr marL="0" indent="0">
              <a:buNone/>
            </a:pPr>
            <a:r>
              <a:rPr lang="en-US" dirty="0">
                <a:latin typeface="Beirut" pitchFamily="2" charset="-78"/>
                <a:cs typeface="Beirut" pitchFamily="2" charset="-78"/>
              </a:rPr>
              <a:t>                  </a:t>
            </a:r>
            <a:r>
              <a:rPr lang="en-US" i="1" dirty="0" err="1">
                <a:latin typeface="Beirut" pitchFamily="2" charset="-78"/>
                <a:cs typeface="Beirut" pitchFamily="2" charset="-78"/>
              </a:rPr>
              <a:t>ordenador</a:t>
            </a:r>
            <a:r>
              <a:rPr lang="en-US" dirty="0">
                <a:latin typeface="Beirut" pitchFamily="2" charset="-78"/>
                <a:cs typeface="Beirut" pitchFamily="2" charset="-78"/>
              </a:rPr>
              <a:t> (</a:t>
            </a:r>
            <a:r>
              <a:rPr lang="en-US" sz="1600" dirty="0">
                <a:latin typeface="Beirut" pitchFamily="2" charset="-78"/>
                <a:cs typeface="Beirut" pitchFamily="2" charset="-78"/>
              </a:rPr>
              <a:t>computer</a:t>
            </a:r>
            <a:r>
              <a:rPr lang="en-US" dirty="0">
                <a:latin typeface="Beirut" pitchFamily="2" charset="-78"/>
                <a:cs typeface="Beirut" pitchFamily="2" charset="-78"/>
              </a:rPr>
              <a:t>)                                     </a:t>
            </a:r>
            <a:r>
              <a:rPr lang="en-US" i="1" dirty="0" err="1">
                <a:latin typeface="Beirut" pitchFamily="2" charset="-78"/>
                <a:cs typeface="Beirut" pitchFamily="2" charset="-78"/>
              </a:rPr>
              <a:t>ordenador</a:t>
            </a:r>
            <a:r>
              <a:rPr lang="en-US" i="1" dirty="0" err="1">
                <a:solidFill>
                  <a:srgbClr val="FF0000"/>
                </a:solidFill>
                <a:latin typeface="Beirut" pitchFamily="2" charset="-78"/>
                <a:cs typeface="Beirut" pitchFamily="2" charset="-78"/>
              </a:rPr>
              <a:t>es</a:t>
            </a:r>
            <a:r>
              <a:rPr lang="en-US" dirty="0">
                <a:latin typeface="Beirut" pitchFamily="2" charset="-78"/>
                <a:cs typeface="Beirut" pitchFamily="2" charset="-78"/>
              </a:rPr>
              <a:t> (</a:t>
            </a:r>
            <a:r>
              <a:rPr lang="en-US" sz="1600" dirty="0">
                <a:latin typeface="Beirut" pitchFamily="2" charset="-78"/>
                <a:cs typeface="Beirut" pitchFamily="2" charset="-78"/>
              </a:rPr>
              <a:t>computers</a:t>
            </a:r>
            <a:r>
              <a:rPr lang="en-US" dirty="0">
                <a:latin typeface="Beirut" pitchFamily="2" charset="-78"/>
                <a:cs typeface="Beirut" pitchFamily="2" charset="-78"/>
              </a:rPr>
              <a:t>)</a:t>
            </a:r>
          </a:p>
          <a:p>
            <a:pPr marL="0" indent="0">
              <a:buNone/>
            </a:pPr>
            <a:r>
              <a:rPr lang="en-US" dirty="0"/>
              <a:t>Some words gain or lose an accent when becoming plural:</a:t>
            </a:r>
          </a:p>
          <a:p>
            <a:r>
              <a:rPr lang="en-US" i="1" dirty="0">
                <a:latin typeface="Beirut" pitchFamily="2" charset="-78"/>
                <a:cs typeface="Beirut" pitchFamily="2" charset="-78"/>
              </a:rPr>
              <a:t>                </a:t>
            </a:r>
            <a:r>
              <a:rPr lang="en-US" i="1" dirty="0" err="1">
                <a:latin typeface="Beirut" pitchFamily="2" charset="-78"/>
                <a:cs typeface="Beirut" pitchFamily="2" charset="-78"/>
              </a:rPr>
              <a:t>joven</a:t>
            </a:r>
            <a:r>
              <a:rPr lang="en-US" i="1" dirty="0">
                <a:latin typeface="Beirut" pitchFamily="2" charset="-78"/>
                <a:cs typeface="Beirut" pitchFamily="2" charset="-78"/>
              </a:rPr>
              <a:t> (</a:t>
            </a:r>
            <a:r>
              <a:rPr lang="en-US" sz="1600" dirty="0">
                <a:latin typeface="Beirut" pitchFamily="2" charset="-78"/>
                <a:cs typeface="Beirut" pitchFamily="2" charset="-78"/>
              </a:rPr>
              <a:t>young person</a:t>
            </a:r>
            <a:r>
              <a:rPr lang="en-US" i="1" dirty="0">
                <a:latin typeface="Beirut" pitchFamily="2" charset="-78"/>
                <a:cs typeface="Beirut" pitchFamily="2" charset="-78"/>
              </a:rPr>
              <a:t>)                                         </a:t>
            </a:r>
            <a:r>
              <a:rPr lang="en-US" i="1" dirty="0" err="1">
                <a:latin typeface="Beirut" pitchFamily="2" charset="-78"/>
                <a:cs typeface="Beirut" pitchFamily="2" charset="-78"/>
              </a:rPr>
              <a:t>j</a:t>
            </a:r>
            <a:r>
              <a:rPr lang="en-US" i="1" dirty="0" err="1">
                <a:solidFill>
                  <a:srgbClr val="FF0000"/>
                </a:solidFill>
                <a:latin typeface="Beirut" pitchFamily="2" charset="-78"/>
                <a:cs typeface="Beirut" pitchFamily="2" charset="-78"/>
              </a:rPr>
              <a:t>ó</a:t>
            </a:r>
            <a:r>
              <a:rPr lang="en-US" i="1" dirty="0" err="1">
                <a:latin typeface="Beirut" pitchFamily="2" charset="-78"/>
                <a:cs typeface="Beirut" pitchFamily="2" charset="-78"/>
              </a:rPr>
              <a:t>ven</a:t>
            </a:r>
            <a:r>
              <a:rPr lang="en-US" i="1" dirty="0" err="1">
                <a:solidFill>
                  <a:srgbClr val="FF0000"/>
                </a:solidFill>
                <a:latin typeface="Beirut" pitchFamily="2" charset="-78"/>
                <a:cs typeface="Beirut" pitchFamily="2" charset="-78"/>
              </a:rPr>
              <a:t>es</a:t>
            </a:r>
            <a:r>
              <a:rPr lang="en-US" i="1" dirty="0">
                <a:latin typeface="Beirut" pitchFamily="2" charset="-78"/>
                <a:cs typeface="Beirut" pitchFamily="2" charset="-78"/>
              </a:rPr>
              <a:t> (</a:t>
            </a:r>
            <a:r>
              <a:rPr lang="en-US" sz="1600" dirty="0">
                <a:latin typeface="Beirut" pitchFamily="2" charset="-78"/>
                <a:cs typeface="Beirut" pitchFamily="2" charset="-78"/>
              </a:rPr>
              <a:t>young people</a:t>
            </a:r>
            <a:r>
              <a:rPr lang="en-US" i="1" dirty="0">
                <a:latin typeface="Beirut" pitchFamily="2" charset="-78"/>
                <a:cs typeface="Beirut" pitchFamily="2" charset="-78"/>
              </a:rPr>
              <a:t>)</a:t>
            </a:r>
          </a:p>
          <a:p>
            <a:pPr marL="0" indent="0">
              <a:buNone/>
            </a:pPr>
            <a:r>
              <a:rPr lang="en-US" dirty="0"/>
              <a:t>Words ending with the letter ‘z’ change their ending from ‘z’ to ‘</a:t>
            </a:r>
            <a:r>
              <a:rPr lang="en-US" dirty="0" err="1"/>
              <a:t>ces</a:t>
            </a:r>
            <a:r>
              <a:rPr lang="en-US" dirty="0"/>
              <a:t>’ in the plural form:</a:t>
            </a:r>
          </a:p>
          <a:p>
            <a:r>
              <a:rPr lang="en-US" i="1" dirty="0">
                <a:latin typeface="Beirut" pitchFamily="2" charset="-78"/>
                <a:cs typeface="Beirut" pitchFamily="2" charset="-78"/>
              </a:rPr>
              <a:t>                </a:t>
            </a:r>
            <a:r>
              <a:rPr lang="en-US" i="1" dirty="0" err="1">
                <a:latin typeface="Beirut" pitchFamily="2" charset="-78"/>
                <a:cs typeface="Beirut" pitchFamily="2" charset="-78"/>
              </a:rPr>
              <a:t>lápi</a:t>
            </a:r>
            <a:r>
              <a:rPr lang="en-US" i="1" dirty="0" err="1">
                <a:solidFill>
                  <a:srgbClr val="FF0000"/>
                </a:solidFill>
                <a:latin typeface="Beirut" pitchFamily="2" charset="-78"/>
                <a:cs typeface="Beirut" pitchFamily="2" charset="-78"/>
              </a:rPr>
              <a:t>z</a:t>
            </a:r>
            <a:r>
              <a:rPr lang="en-US" i="1" dirty="0">
                <a:latin typeface="Beirut" pitchFamily="2" charset="-78"/>
                <a:cs typeface="Beirut" pitchFamily="2" charset="-78"/>
              </a:rPr>
              <a:t> (</a:t>
            </a:r>
            <a:r>
              <a:rPr lang="en-US" sz="1600" dirty="0">
                <a:latin typeface="Beirut" pitchFamily="2" charset="-78"/>
                <a:cs typeface="Beirut" pitchFamily="2" charset="-78"/>
              </a:rPr>
              <a:t>pencil</a:t>
            </a:r>
            <a:r>
              <a:rPr lang="en-US" i="1" dirty="0">
                <a:latin typeface="Beirut" pitchFamily="2" charset="-78"/>
                <a:cs typeface="Beirut" pitchFamily="2" charset="-78"/>
              </a:rPr>
              <a:t>).                                                  </a:t>
            </a:r>
            <a:r>
              <a:rPr lang="en-US" i="1" dirty="0" err="1">
                <a:latin typeface="Beirut" pitchFamily="2" charset="-78"/>
                <a:cs typeface="Beirut" pitchFamily="2" charset="-78"/>
              </a:rPr>
              <a:t>lápi</a:t>
            </a:r>
            <a:r>
              <a:rPr lang="en-US" i="1" dirty="0" err="1">
                <a:solidFill>
                  <a:srgbClr val="FF0000"/>
                </a:solidFill>
                <a:latin typeface="Beirut" pitchFamily="2" charset="-78"/>
                <a:cs typeface="Beirut" pitchFamily="2" charset="-78"/>
              </a:rPr>
              <a:t>ces</a:t>
            </a:r>
            <a:r>
              <a:rPr lang="en-US" i="1" dirty="0">
                <a:latin typeface="Beirut" pitchFamily="2" charset="-78"/>
                <a:cs typeface="Beirut" pitchFamily="2" charset="-78"/>
              </a:rPr>
              <a:t> (</a:t>
            </a:r>
            <a:r>
              <a:rPr lang="en-US" sz="1600" dirty="0">
                <a:latin typeface="Beirut" pitchFamily="2" charset="-78"/>
                <a:cs typeface="Beirut" pitchFamily="2" charset="-78"/>
              </a:rPr>
              <a:t>pencils</a:t>
            </a:r>
            <a:r>
              <a:rPr lang="en-US" i="1" dirty="0">
                <a:latin typeface="Beirut" pitchFamily="2" charset="-78"/>
                <a:cs typeface="Beirut" pitchFamily="2" charset="-78"/>
              </a:rPr>
              <a:t>) </a:t>
            </a:r>
          </a:p>
          <a:p>
            <a:endParaRPr lang="en-US" i="1" dirty="0"/>
          </a:p>
        </p:txBody>
      </p:sp>
      <p:sp>
        <p:nvSpPr>
          <p:cNvPr id="4" name="L-Shape 3">
            <a:extLst>
              <a:ext uri="{FF2B5EF4-FFF2-40B4-BE49-F238E27FC236}">
                <a16:creationId xmlns:a16="http://schemas.microsoft.com/office/drawing/2014/main" id="{85983D51-4829-F245-BA0A-BA87FFF5525B}"/>
              </a:ext>
            </a:extLst>
          </p:cNvPr>
          <p:cNvSpPr/>
          <p:nvPr/>
        </p:nvSpPr>
        <p:spPr>
          <a:xfrm rot="10800000" flipH="1">
            <a:off x="-19166" y="-30190"/>
            <a:ext cx="3580092" cy="2016677"/>
          </a:xfrm>
          <a:custGeom>
            <a:avLst/>
            <a:gdLst>
              <a:gd name="connsiteX0" fmla="*/ 0 w 3180522"/>
              <a:gd name="connsiteY0" fmla="*/ 0 h 1886048"/>
              <a:gd name="connsiteX1" fmla="*/ 262915 w 3180522"/>
              <a:gd name="connsiteY1" fmla="*/ 0 h 1886048"/>
              <a:gd name="connsiteX2" fmla="*/ 262915 w 3180522"/>
              <a:gd name="connsiteY2" fmla="*/ 1439206 h 1886048"/>
              <a:gd name="connsiteX3" fmla="*/ 3180522 w 3180522"/>
              <a:gd name="connsiteY3" fmla="*/ 1439206 h 1886048"/>
              <a:gd name="connsiteX4" fmla="*/ 3180522 w 3180522"/>
              <a:gd name="connsiteY4" fmla="*/ 1886048 h 1886048"/>
              <a:gd name="connsiteX5" fmla="*/ 0 w 3180522"/>
              <a:gd name="connsiteY5" fmla="*/ 1886048 h 1886048"/>
              <a:gd name="connsiteX6" fmla="*/ 0 w 318052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3180522 w 3580092"/>
              <a:gd name="connsiteY3" fmla="*/ 1439206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2016677"/>
              <a:gd name="connsiteX1" fmla="*/ 262915 w 3580092"/>
              <a:gd name="connsiteY1" fmla="*/ 130629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80092" h="2016677">
                <a:moveTo>
                  <a:pt x="0" y="0"/>
                </a:moveTo>
                <a:cubicBezTo>
                  <a:pt x="87638" y="64034"/>
                  <a:pt x="175277" y="35858"/>
                  <a:pt x="262915" y="192101"/>
                </a:cubicBezTo>
                <a:lnTo>
                  <a:pt x="262915" y="1569835"/>
                </a:lnTo>
                <a:lnTo>
                  <a:pt x="2796320" y="1585203"/>
                </a:lnTo>
                <a:cubicBezTo>
                  <a:pt x="3288098" y="1741834"/>
                  <a:pt x="3318835" y="1867730"/>
                  <a:pt x="3580092" y="2008993"/>
                </a:cubicBezTo>
                <a:lnTo>
                  <a:pt x="0" y="2016677"/>
                </a:lnTo>
                <a:lnTo>
                  <a:pt x="0" y="0"/>
                </a:lnTo>
                <a:close/>
              </a:path>
            </a:pathLst>
          </a:cu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nip Single Corner Rectangle 4">
            <a:hlinkClick r:id="" action="ppaction://hlinkshowjump?jump=nextslide"/>
            <a:extLst>
              <a:ext uri="{FF2B5EF4-FFF2-40B4-BE49-F238E27FC236}">
                <a16:creationId xmlns:a16="http://schemas.microsoft.com/office/drawing/2014/main" id="{80A4A19E-B324-9B4F-BC23-D039F575DDD6}"/>
              </a:ext>
            </a:extLst>
          </p:cNvPr>
          <p:cNvSpPr/>
          <p:nvPr/>
        </p:nvSpPr>
        <p:spPr>
          <a:xfrm>
            <a:off x="11516139" y="6347790"/>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ectangle 5">
            <a:hlinkClick r:id="rId2" action="ppaction://hlinksldjump"/>
            <a:extLst>
              <a:ext uri="{FF2B5EF4-FFF2-40B4-BE49-F238E27FC236}">
                <a16:creationId xmlns:a16="http://schemas.microsoft.com/office/drawing/2014/main" id="{3FF802AE-703E-214B-8F53-72B0AC915F64}"/>
              </a:ext>
            </a:extLst>
          </p:cNvPr>
          <p:cNvSpPr/>
          <p:nvPr/>
        </p:nvSpPr>
        <p:spPr>
          <a:xfrm>
            <a:off x="10793896" y="6347791"/>
            <a:ext cx="636104" cy="510210"/>
          </a:xfrm>
          <a:prstGeom prst="rect">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Snip Single Corner Rectangle 6">
            <a:hlinkClick r:id="" action="ppaction://hlinkshowjump?jump=previousslide"/>
            <a:extLst>
              <a:ext uri="{FF2B5EF4-FFF2-40B4-BE49-F238E27FC236}">
                <a16:creationId xmlns:a16="http://schemas.microsoft.com/office/drawing/2014/main" id="{FE33B80C-AFB4-A048-AA91-BC1891FCF5F0}"/>
              </a:ext>
            </a:extLst>
          </p:cNvPr>
          <p:cNvSpPr/>
          <p:nvPr/>
        </p:nvSpPr>
        <p:spPr>
          <a:xfrm flipH="1">
            <a:off x="10071652" y="6347789"/>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ight Arrow 7">
            <a:hlinkClick r:id="" action="ppaction://hlinkshowjump?jump=nextslide"/>
            <a:extLst>
              <a:ext uri="{FF2B5EF4-FFF2-40B4-BE49-F238E27FC236}">
                <a16:creationId xmlns:a16="http://schemas.microsoft.com/office/drawing/2014/main" id="{612E3858-75CE-DA42-8AAB-F3117C895D8D}"/>
              </a:ext>
            </a:extLst>
          </p:cNvPr>
          <p:cNvSpPr/>
          <p:nvPr/>
        </p:nvSpPr>
        <p:spPr>
          <a:xfrm>
            <a:off x="116387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sp>
        <p:nvSpPr>
          <p:cNvPr id="9" name="Right Arrow 8">
            <a:hlinkClick r:id="" action="ppaction://hlinkshowjump?jump=previousslide"/>
            <a:extLst>
              <a:ext uri="{FF2B5EF4-FFF2-40B4-BE49-F238E27FC236}">
                <a16:creationId xmlns:a16="http://schemas.microsoft.com/office/drawing/2014/main" id="{99E69629-33CB-6F47-AFBB-BC452A85FD92}"/>
              </a:ext>
            </a:extLst>
          </p:cNvPr>
          <p:cNvSpPr/>
          <p:nvPr/>
        </p:nvSpPr>
        <p:spPr>
          <a:xfrm flipH="1">
            <a:off x="101909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pic>
        <p:nvPicPr>
          <p:cNvPr id="12" name="Picture 11" descr="Home PNG Transparent Images | PNG All">
            <a:hlinkClick r:id="rId2" action="ppaction://hlinksldjump"/>
            <a:extLst>
              <a:ext uri="{FF2B5EF4-FFF2-40B4-BE49-F238E27FC236}">
                <a16:creationId xmlns:a16="http://schemas.microsoft.com/office/drawing/2014/main" id="{59BED42B-0222-F841-84C4-A0DA9AF99FE9}"/>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0891078" y="6382023"/>
            <a:ext cx="441739" cy="441739"/>
          </a:xfrm>
          <a:prstGeom prst="rect">
            <a:avLst/>
          </a:prstGeom>
        </p:spPr>
      </p:pic>
      <p:sp>
        <p:nvSpPr>
          <p:cNvPr id="15" name="TextBox 14">
            <a:extLst>
              <a:ext uri="{FF2B5EF4-FFF2-40B4-BE49-F238E27FC236}">
                <a16:creationId xmlns:a16="http://schemas.microsoft.com/office/drawing/2014/main" id="{1229C7F8-DC3A-A443-AF76-6C6EC8709ECE}"/>
              </a:ext>
            </a:extLst>
          </p:cNvPr>
          <p:cNvSpPr txBox="1"/>
          <p:nvPr/>
        </p:nvSpPr>
        <p:spPr>
          <a:xfrm rot="16200000">
            <a:off x="-661899" y="850816"/>
            <a:ext cx="1577009" cy="338554"/>
          </a:xfrm>
          <a:prstGeom prst="rect">
            <a:avLst/>
          </a:prstGeom>
          <a:noFill/>
        </p:spPr>
        <p:txBody>
          <a:bodyPr wrap="square" rtlCol="0">
            <a:spAutoFit/>
          </a:bodyPr>
          <a:lstStyle/>
          <a:p>
            <a:r>
              <a:rPr lang="en-US" sz="1600" dirty="0"/>
              <a:t>Brannel MFL</a:t>
            </a:r>
          </a:p>
        </p:txBody>
      </p:sp>
      <p:pic>
        <p:nvPicPr>
          <p:cNvPr id="20" name="Picture 19" descr="File:Copyright.svg - Wikimedia Commons">
            <a:extLst>
              <a:ext uri="{FF2B5EF4-FFF2-40B4-BE49-F238E27FC236}">
                <a16:creationId xmlns:a16="http://schemas.microsoft.com/office/drawing/2014/main" id="{C3625EE5-2E39-664E-A200-3A7CE418F6A7}"/>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rot="16200000">
            <a:off x="16879" y="622612"/>
            <a:ext cx="91703" cy="91703"/>
          </a:xfrm>
          <a:prstGeom prst="rect">
            <a:avLst/>
          </a:prstGeom>
        </p:spPr>
      </p:pic>
      <p:sp>
        <p:nvSpPr>
          <p:cNvPr id="16" name="TextBox 15">
            <a:extLst>
              <a:ext uri="{FF2B5EF4-FFF2-40B4-BE49-F238E27FC236}">
                <a16:creationId xmlns:a16="http://schemas.microsoft.com/office/drawing/2014/main" id="{E7CD5981-AB62-435B-8749-49AEF76C6E0D}"/>
              </a:ext>
            </a:extLst>
          </p:cNvPr>
          <p:cNvSpPr txBox="1"/>
          <p:nvPr/>
        </p:nvSpPr>
        <p:spPr>
          <a:xfrm>
            <a:off x="16879" y="0"/>
            <a:ext cx="3226051" cy="400110"/>
          </a:xfrm>
          <a:prstGeom prst="rect">
            <a:avLst/>
          </a:prstGeom>
          <a:noFill/>
        </p:spPr>
        <p:txBody>
          <a:bodyPr wrap="square" rtlCol="0">
            <a:spAutoFit/>
          </a:bodyPr>
          <a:lstStyle/>
          <a:p>
            <a:r>
              <a:rPr lang="en-US" sz="2000" b="1" dirty="0">
                <a:latin typeface="Papyrus" panose="020B0602040200020303" pitchFamily="34" charset="77"/>
              </a:rPr>
              <a:t>GCSE SPANISH</a:t>
            </a:r>
          </a:p>
        </p:txBody>
      </p:sp>
    </p:spTree>
    <p:extLst>
      <p:ext uri="{BB962C8B-B14F-4D97-AF65-F5344CB8AC3E}">
        <p14:creationId xmlns:p14="http://schemas.microsoft.com/office/powerpoint/2010/main" val="1120113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Shape 3">
            <a:extLst>
              <a:ext uri="{FF2B5EF4-FFF2-40B4-BE49-F238E27FC236}">
                <a16:creationId xmlns:a16="http://schemas.microsoft.com/office/drawing/2014/main" id="{0D644B56-B1F7-D543-A1E6-FFDCB0014791}"/>
              </a:ext>
            </a:extLst>
          </p:cNvPr>
          <p:cNvSpPr/>
          <p:nvPr/>
        </p:nvSpPr>
        <p:spPr>
          <a:xfrm rot="10800000" flipH="1">
            <a:off x="-19166" y="-30190"/>
            <a:ext cx="3580092" cy="2016677"/>
          </a:xfrm>
          <a:custGeom>
            <a:avLst/>
            <a:gdLst>
              <a:gd name="connsiteX0" fmla="*/ 0 w 3180522"/>
              <a:gd name="connsiteY0" fmla="*/ 0 h 1886048"/>
              <a:gd name="connsiteX1" fmla="*/ 262915 w 3180522"/>
              <a:gd name="connsiteY1" fmla="*/ 0 h 1886048"/>
              <a:gd name="connsiteX2" fmla="*/ 262915 w 3180522"/>
              <a:gd name="connsiteY2" fmla="*/ 1439206 h 1886048"/>
              <a:gd name="connsiteX3" fmla="*/ 3180522 w 3180522"/>
              <a:gd name="connsiteY3" fmla="*/ 1439206 h 1886048"/>
              <a:gd name="connsiteX4" fmla="*/ 3180522 w 3180522"/>
              <a:gd name="connsiteY4" fmla="*/ 1886048 h 1886048"/>
              <a:gd name="connsiteX5" fmla="*/ 0 w 3180522"/>
              <a:gd name="connsiteY5" fmla="*/ 1886048 h 1886048"/>
              <a:gd name="connsiteX6" fmla="*/ 0 w 318052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3180522 w 3580092"/>
              <a:gd name="connsiteY3" fmla="*/ 1439206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2016677"/>
              <a:gd name="connsiteX1" fmla="*/ 262915 w 3580092"/>
              <a:gd name="connsiteY1" fmla="*/ 130629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80092" h="2016677">
                <a:moveTo>
                  <a:pt x="0" y="0"/>
                </a:moveTo>
                <a:cubicBezTo>
                  <a:pt x="87638" y="64034"/>
                  <a:pt x="175277" y="35858"/>
                  <a:pt x="262915" y="192101"/>
                </a:cubicBezTo>
                <a:lnTo>
                  <a:pt x="262915" y="1569835"/>
                </a:lnTo>
                <a:lnTo>
                  <a:pt x="2796320" y="1585203"/>
                </a:lnTo>
                <a:cubicBezTo>
                  <a:pt x="3288098" y="1741834"/>
                  <a:pt x="3318835" y="1867730"/>
                  <a:pt x="3580092" y="2008993"/>
                </a:cubicBezTo>
                <a:lnTo>
                  <a:pt x="0" y="2016677"/>
                </a:lnTo>
                <a:lnTo>
                  <a:pt x="0" y="0"/>
                </a:lnTo>
                <a:close/>
              </a:path>
            </a:pathLst>
          </a:cu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936FBF-C704-8647-898D-A7788046E216}"/>
              </a:ext>
            </a:extLst>
          </p:cNvPr>
          <p:cNvSpPr>
            <a:spLocks noGrp="1"/>
          </p:cNvSpPr>
          <p:nvPr>
            <p:ph type="title"/>
          </p:nvPr>
        </p:nvSpPr>
        <p:spPr>
          <a:xfrm>
            <a:off x="890313" y="426923"/>
            <a:ext cx="7606948" cy="1499616"/>
          </a:xfrm>
        </p:spPr>
        <p:txBody>
          <a:bodyPr>
            <a:normAutofit/>
          </a:bodyPr>
          <a:lstStyle/>
          <a:p>
            <a:r>
              <a:rPr lang="en-US" sz="4000" b="1" i="1" dirty="0">
                <a:latin typeface="Papyrus" panose="020B0602040200020303" pitchFamily="34" charset="77"/>
              </a:rPr>
              <a:t>Definite articles</a:t>
            </a:r>
            <a:br>
              <a:rPr lang="en-US" b="1" i="1" dirty="0">
                <a:latin typeface="Papyrus" panose="020B0602040200020303" pitchFamily="34" charset="77"/>
              </a:rPr>
            </a:br>
            <a:r>
              <a:rPr lang="en-US" sz="1800" i="1" dirty="0">
                <a:solidFill>
                  <a:srgbClr val="C00000"/>
                </a:solidFill>
                <a:latin typeface="American Typewriter" panose="02090604020004020304" pitchFamily="18" charset="77"/>
              </a:rPr>
              <a:t>[‘</a:t>
            </a:r>
            <a:r>
              <a:rPr lang="en-GB" sz="1800" i="1" cap="none" spc="0" dirty="0">
                <a:solidFill>
                  <a:srgbClr val="C00000"/>
                </a:solidFill>
                <a:latin typeface="American Typewriter" panose="02090604020004020304" pitchFamily="18" charset="77"/>
                <a:ea typeface="+mn-ea"/>
                <a:cs typeface="+mn-cs"/>
              </a:rPr>
              <a:t>a determiner that expresses specificity</a:t>
            </a:r>
            <a:r>
              <a:rPr lang="en-GB" sz="2000" i="1" cap="none" spc="0" dirty="0">
                <a:solidFill>
                  <a:srgbClr val="C00000"/>
                </a:solidFill>
                <a:latin typeface="American Typewriter" panose="02090604020004020304" pitchFamily="18" charset="77"/>
                <a:ea typeface="+mn-ea"/>
                <a:cs typeface="+mn-cs"/>
              </a:rPr>
              <a:t>’]</a:t>
            </a:r>
            <a:endParaRPr lang="en-US" sz="2400" i="1" cap="none" spc="0" dirty="0">
              <a:solidFill>
                <a:srgbClr val="C00000"/>
              </a:solidFill>
              <a:latin typeface="American Typewriter" panose="02090604020004020304" pitchFamily="18" charset="77"/>
              <a:ea typeface="+mn-ea"/>
              <a:cs typeface="+mn-cs"/>
            </a:endParaRPr>
          </a:p>
        </p:txBody>
      </p:sp>
      <p:sp>
        <p:nvSpPr>
          <p:cNvPr id="3" name="Content Placeholder 2">
            <a:extLst>
              <a:ext uri="{FF2B5EF4-FFF2-40B4-BE49-F238E27FC236}">
                <a16:creationId xmlns:a16="http://schemas.microsoft.com/office/drawing/2014/main" id="{26AC3457-B7AF-8441-80C3-9CB5ADAC79C6}"/>
              </a:ext>
            </a:extLst>
          </p:cNvPr>
          <p:cNvSpPr>
            <a:spLocks noGrp="1"/>
          </p:cNvSpPr>
          <p:nvPr>
            <p:ph idx="1"/>
          </p:nvPr>
        </p:nvSpPr>
        <p:spPr>
          <a:xfrm>
            <a:off x="418465" y="1799547"/>
            <a:ext cx="11534481" cy="4871512"/>
          </a:xfrm>
        </p:spPr>
        <p:txBody>
          <a:bodyPr>
            <a:noAutofit/>
          </a:bodyPr>
          <a:lstStyle/>
          <a:p>
            <a:pPr marL="0" indent="0">
              <a:buNone/>
            </a:pPr>
            <a:r>
              <a:rPr lang="en-US" sz="1900" dirty="0"/>
              <a:t>The definite article (‘the’) changes to match whether the noun is masculine (m) or feminine (f) and singular or plural:</a:t>
            </a:r>
          </a:p>
          <a:p>
            <a:pPr marL="0" indent="0">
              <a:buNone/>
            </a:pPr>
            <a:endParaRPr lang="en-US" sz="1900" dirty="0"/>
          </a:p>
          <a:p>
            <a:pPr marL="0" indent="0">
              <a:buNone/>
            </a:pPr>
            <a:endParaRPr lang="en-US" sz="1900" dirty="0"/>
          </a:p>
          <a:p>
            <a:pPr marL="0" indent="0">
              <a:buNone/>
            </a:pPr>
            <a:endParaRPr lang="en-US" sz="1900" dirty="0"/>
          </a:p>
          <a:p>
            <a:pPr marL="0" indent="0">
              <a:buNone/>
            </a:pPr>
            <a:r>
              <a:rPr lang="en-US" sz="1900" dirty="0"/>
              <a:t> </a:t>
            </a:r>
            <a:endParaRPr lang="en-US" sz="1800" dirty="0"/>
          </a:p>
          <a:p>
            <a:pPr marL="0" indent="0">
              <a:spcBef>
                <a:spcPts val="600"/>
              </a:spcBef>
              <a:spcAft>
                <a:spcPts val="50"/>
              </a:spcAft>
              <a:buNone/>
            </a:pPr>
            <a:r>
              <a:rPr lang="en-US" sz="1900" dirty="0"/>
              <a:t>The definite article is sometimes used in Spanish when we don’t use it in English:</a:t>
            </a:r>
          </a:p>
          <a:p>
            <a:pPr>
              <a:spcBef>
                <a:spcPts val="600"/>
              </a:spcBef>
              <a:spcAft>
                <a:spcPts val="50"/>
              </a:spcAft>
              <a:buFont typeface="Arial" panose="020B0604020202020204" pitchFamily="34" charset="0"/>
              <a:buChar char="•"/>
            </a:pPr>
            <a:r>
              <a:rPr lang="en-US" sz="1900" i="1" dirty="0"/>
              <a:t>With abstract nouns (things you cant see or touch) -</a:t>
            </a:r>
          </a:p>
          <a:p>
            <a:pPr marL="0" indent="0">
              <a:spcBef>
                <a:spcPts val="600"/>
              </a:spcBef>
              <a:spcAft>
                <a:spcPts val="50"/>
              </a:spcAft>
              <a:buNone/>
            </a:pPr>
            <a:r>
              <a:rPr lang="en-US" sz="1900" i="1" dirty="0">
                <a:latin typeface="Beirut" pitchFamily="2" charset="-78"/>
                <a:cs typeface="Beirut" pitchFamily="2" charset="-78"/>
              </a:rPr>
              <a:t>                        e.g.              </a:t>
            </a:r>
            <a:r>
              <a:rPr lang="en-US" sz="1900" i="1" dirty="0">
                <a:solidFill>
                  <a:srgbClr val="C00000"/>
                </a:solidFill>
                <a:latin typeface="Beirut" pitchFamily="2" charset="-78"/>
                <a:cs typeface="Beirut" pitchFamily="2" charset="-78"/>
              </a:rPr>
              <a:t>el</a:t>
            </a:r>
            <a:r>
              <a:rPr lang="en-US" sz="1900" i="1" dirty="0">
                <a:latin typeface="Beirut" pitchFamily="2" charset="-78"/>
                <a:cs typeface="Beirut" pitchFamily="2" charset="-78"/>
              </a:rPr>
              <a:t> </a:t>
            </a:r>
            <a:r>
              <a:rPr lang="en-US" sz="1900" i="1" dirty="0" err="1">
                <a:latin typeface="Beirut" pitchFamily="2" charset="-78"/>
                <a:cs typeface="Beirut" pitchFamily="2" charset="-78"/>
              </a:rPr>
              <a:t>turismo</a:t>
            </a:r>
            <a:r>
              <a:rPr lang="en-US" sz="1900" i="1" dirty="0">
                <a:latin typeface="Beirut" pitchFamily="2" charset="-78"/>
                <a:cs typeface="Beirut" pitchFamily="2" charset="-78"/>
              </a:rPr>
              <a:t> </a:t>
            </a:r>
            <a:r>
              <a:rPr lang="en-US" sz="1900" i="1" dirty="0" err="1">
                <a:latin typeface="Beirut" pitchFamily="2" charset="-78"/>
                <a:cs typeface="Beirut" pitchFamily="2" charset="-78"/>
              </a:rPr>
              <a:t>es</a:t>
            </a:r>
            <a:r>
              <a:rPr lang="en-US" sz="1900" i="1" dirty="0">
                <a:latin typeface="Beirut" pitchFamily="2" charset="-78"/>
                <a:cs typeface="Beirut" pitchFamily="2" charset="-78"/>
              </a:rPr>
              <a:t> </a:t>
            </a:r>
            <a:r>
              <a:rPr lang="en-US" sz="1900" i="1" dirty="0" err="1">
                <a:latin typeface="Beirut" pitchFamily="2" charset="-78"/>
                <a:cs typeface="Beirut" pitchFamily="2" charset="-78"/>
              </a:rPr>
              <a:t>importante</a:t>
            </a:r>
            <a:r>
              <a:rPr lang="en-US" sz="1900" i="1" dirty="0">
                <a:latin typeface="Beirut" pitchFamily="2" charset="-78"/>
                <a:cs typeface="Beirut" pitchFamily="2" charset="-78"/>
              </a:rPr>
              <a:t>                          tourism is important</a:t>
            </a:r>
          </a:p>
          <a:p>
            <a:pPr>
              <a:spcBef>
                <a:spcPts val="600"/>
              </a:spcBef>
              <a:spcAft>
                <a:spcPts val="50"/>
              </a:spcAft>
              <a:buFont typeface="Arial" panose="020B0604020202020204" pitchFamily="34" charset="0"/>
              <a:buChar char="•"/>
            </a:pPr>
            <a:r>
              <a:rPr lang="en-US" sz="1900" i="1" dirty="0"/>
              <a:t>With likes and dislikes -</a:t>
            </a:r>
          </a:p>
          <a:p>
            <a:pPr marL="0" indent="0">
              <a:spcBef>
                <a:spcPts val="600"/>
              </a:spcBef>
              <a:spcAft>
                <a:spcPts val="50"/>
              </a:spcAft>
              <a:buNone/>
            </a:pPr>
            <a:r>
              <a:rPr lang="en-US" sz="1900" i="1" dirty="0">
                <a:latin typeface="Beirut" pitchFamily="2" charset="-78"/>
                <a:cs typeface="Beirut" pitchFamily="2" charset="-78"/>
              </a:rPr>
              <a:t>                        e.g.              me </a:t>
            </a:r>
            <a:r>
              <a:rPr lang="en-US" sz="1900" i="1" dirty="0" err="1">
                <a:latin typeface="Beirut" pitchFamily="2" charset="-78"/>
                <a:cs typeface="Beirut" pitchFamily="2" charset="-78"/>
              </a:rPr>
              <a:t>gusta</a:t>
            </a:r>
            <a:r>
              <a:rPr lang="en-US" sz="1900" i="1" dirty="0">
                <a:latin typeface="Beirut" pitchFamily="2" charset="-78"/>
                <a:cs typeface="Beirut" pitchFamily="2" charset="-78"/>
              </a:rPr>
              <a:t> </a:t>
            </a:r>
            <a:r>
              <a:rPr lang="en-US" sz="1900" i="1" dirty="0">
                <a:solidFill>
                  <a:srgbClr val="C00000"/>
                </a:solidFill>
                <a:latin typeface="Beirut" pitchFamily="2" charset="-78"/>
                <a:cs typeface="Beirut" pitchFamily="2" charset="-78"/>
              </a:rPr>
              <a:t>el</a:t>
            </a:r>
            <a:r>
              <a:rPr lang="en-US" sz="1900" i="1" dirty="0">
                <a:latin typeface="Beirut" pitchFamily="2" charset="-78"/>
                <a:cs typeface="Beirut" pitchFamily="2" charset="-78"/>
              </a:rPr>
              <a:t> </a:t>
            </a:r>
            <a:r>
              <a:rPr lang="en-US" sz="1900" i="1" dirty="0" err="1">
                <a:latin typeface="Beirut" pitchFamily="2" charset="-78"/>
                <a:cs typeface="Beirut" pitchFamily="2" charset="-78"/>
              </a:rPr>
              <a:t>francés</a:t>
            </a:r>
            <a:r>
              <a:rPr lang="en-US" sz="1900" i="1" dirty="0">
                <a:latin typeface="Beirut" pitchFamily="2" charset="-78"/>
                <a:cs typeface="Beirut" pitchFamily="2" charset="-78"/>
              </a:rPr>
              <a:t>                                 I like French </a:t>
            </a:r>
          </a:p>
          <a:p>
            <a:pPr>
              <a:spcBef>
                <a:spcPts val="600"/>
              </a:spcBef>
              <a:spcAft>
                <a:spcPts val="50"/>
              </a:spcAft>
              <a:buFont typeface="Arial" panose="020B0604020202020204" pitchFamily="34" charset="0"/>
              <a:buChar char="•"/>
            </a:pPr>
            <a:r>
              <a:rPr lang="en-US" sz="1900" i="1" dirty="0"/>
              <a:t>With days of the week, to say ‘on’ -</a:t>
            </a:r>
          </a:p>
          <a:p>
            <a:pPr marL="0" indent="0">
              <a:spcBef>
                <a:spcPts val="600"/>
              </a:spcBef>
              <a:spcAft>
                <a:spcPts val="50"/>
              </a:spcAft>
              <a:buNone/>
            </a:pPr>
            <a:r>
              <a:rPr lang="en-US" sz="1900" i="1" dirty="0">
                <a:latin typeface="Beirut" pitchFamily="2" charset="-78"/>
                <a:cs typeface="Beirut" pitchFamily="2" charset="-78"/>
              </a:rPr>
              <a:t>                        e.g.              </a:t>
            </a:r>
            <a:r>
              <a:rPr lang="en-US" sz="1900" i="1" dirty="0">
                <a:solidFill>
                  <a:srgbClr val="C00000"/>
                </a:solidFill>
                <a:latin typeface="Beirut" pitchFamily="2" charset="-78"/>
                <a:cs typeface="Beirut" pitchFamily="2" charset="-78"/>
              </a:rPr>
              <a:t>el</a:t>
            </a:r>
            <a:r>
              <a:rPr lang="en-US" sz="1900" i="1" dirty="0">
                <a:latin typeface="Beirut" pitchFamily="2" charset="-78"/>
                <a:cs typeface="Beirut" pitchFamily="2" charset="-78"/>
              </a:rPr>
              <a:t> </a:t>
            </a:r>
            <a:r>
              <a:rPr lang="en-US" sz="1900" i="1" dirty="0" err="1">
                <a:latin typeface="Beirut" pitchFamily="2" charset="-78"/>
                <a:cs typeface="Beirut" pitchFamily="2" charset="-78"/>
              </a:rPr>
              <a:t>domingo</a:t>
            </a:r>
            <a:r>
              <a:rPr lang="en-US" sz="1900" i="1" dirty="0">
                <a:latin typeface="Beirut" pitchFamily="2" charset="-78"/>
                <a:cs typeface="Beirut" pitchFamily="2" charset="-78"/>
              </a:rPr>
              <a:t>                                               on Sunday</a:t>
            </a:r>
          </a:p>
          <a:p>
            <a:pPr marL="0" indent="0">
              <a:spcBef>
                <a:spcPts val="600"/>
              </a:spcBef>
              <a:spcAft>
                <a:spcPts val="50"/>
              </a:spcAft>
              <a:buNone/>
            </a:pPr>
            <a:r>
              <a:rPr lang="en-US" sz="1900" i="1" dirty="0">
                <a:latin typeface="Beirut" pitchFamily="2" charset="-78"/>
                <a:cs typeface="Beirut" pitchFamily="2" charset="-78"/>
              </a:rPr>
              <a:t>                                            </a:t>
            </a:r>
            <a:r>
              <a:rPr lang="en-US" sz="1900" i="1" dirty="0">
                <a:solidFill>
                  <a:srgbClr val="C00000"/>
                </a:solidFill>
                <a:latin typeface="Beirut" pitchFamily="2" charset="-78"/>
                <a:cs typeface="Beirut" pitchFamily="2" charset="-78"/>
              </a:rPr>
              <a:t>los</a:t>
            </a:r>
            <a:r>
              <a:rPr lang="en-US" sz="1900" i="1" dirty="0">
                <a:latin typeface="Beirut" pitchFamily="2" charset="-78"/>
                <a:cs typeface="Beirut" pitchFamily="2" charset="-78"/>
              </a:rPr>
              <a:t> </a:t>
            </a:r>
            <a:r>
              <a:rPr lang="en-US" sz="1900" i="1" dirty="0" err="1">
                <a:latin typeface="Beirut" pitchFamily="2" charset="-78"/>
                <a:cs typeface="Beirut" pitchFamily="2" charset="-78"/>
              </a:rPr>
              <a:t>domingos</a:t>
            </a:r>
            <a:r>
              <a:rPr lang="en-US" sz="1900" i="1" dirty="0">
                <a:latin typeface="Beirut" pitchFamily="2" charset="-78"/>
                <a:cs typeface="Beirut" pitchFamily="2" charset="-78"/>
              </a:rPr>
              <a:t>.                                          on Sundays</a:t>
            </a:r>
          </a:p>
        </p:txBody>
      </p:sp>
      <p:sp>
        <p:nvSpPr>
          <p:cNvPr id="5" name="Snip Single Corner Rectangle 4">
            <a:hlinkClick r:id="" action="ppaction://hlinkshowjump?jump=nextslide"/>
            <a:extLst>
              <a:ext uri="{FF2B5EF4-FFF2-40B4-BE49-F238E27FC236}">
                <a16:creationId xmlns:a16="http://schemas.microsoft.com/office/drawing/2014/main" id="{D27C0728-E9E0-A04B-8313-FDD575D07B12}"/>
              </a:ext>
            </a:extLst>
          </p:cNvPr>
          <p:cNvSpPr/>
          <p:nvPr/>
        </p:nvSpPr>
        <p:spPr>
          <a:xfrm>
            <a:off x="11516139" y="6347790"/>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ectangle 5">
            <a:hlinkClick r:id="rId2" action="ppaction://hlinksldjump"/>
            <a:extLst>
              <a:ext uri="{FF2B5EF4-FFF2-40B4-BE49-F238E27FC236}">
                <a16:creationId xmlns:a16="http://schemas.microsoft.com/office/drawing/2014/main" id="{869F5979-5037-2F45-A56B-220E8BCDE485}"/>
              </a:ext>
            </a:extLst>
          </p:cNvPr>
          <p:cNvSpPr/>
          <p:nvPr/>
        </p:nvSpPr>
        <p:spPr>
          <a:xfrm>
            <a:off x="10793896" y="6347791"/>
            <a:ext cx="636104" cy="510210"/>
          </a:xfrm>
          <a:prstGeom prst="rect">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Snip Single Corner Rectangle 6">
            <a:hlinkClick r:id="" action="ppaction://hlinkshowjump?jump=previousslide"/>
            <a:extLst>
              <a:ext uri="{FF2B5EF4-FFF2-40B4-BE49-F238E27FC236}">
                <a16:creationId xmlns:a16="http://schemas.microsoft.com/office/drawing/2014/main" id="{18948664-5F67-894C-9CAE-A654D82CEAF0}"/>
              </a:ext>
            </a:extLst>
          </p:cNvPr>
          <p:cNvSpPr/>
          <p:nvPr/>
        </p:nvSpPr>
        <p:spPr>
          <a:xfrm flipH="1">
            <a:off x="10071652" y="6347789"/>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ight Arrow 7">
            <a:hlinkClick r:id="" action="ppaction://hlinkshowjump?jump=nextslide"/>
            <a:extLst>
              <a:ext uri="{FF2B5EF4-FFF2-40B4-BE49-F238E27FC236}">
                <a16:creationId xmlns:a16="http://schemas.microsoft.com/office/drawing/2014/main" id="{CE68A3CE-80B3-FB4A-9020-0129F455740A}"/>
              </a:ext>
            </a:extLst>
          </p:cNvPr>
          <p:cNvSpPr/>
          <p:nvPr/>
        </p:nvSpPr>
        <p:spPr>
          <a:xfrm>
            <a:off x="116387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sp>
        <p:nvSpPr>
          <p:cNvPr id="9" name="Right Arrow 8">
            <a:hlinkClick r:id="" action="ppaction://hlinkshowjump?jump=previousslide"/>
            <a:extLst>
              <a:ext uri="{FF2B5EF4-FFF2-40B4-BE49-F238E27FC236}">
                <a16:creationId xmlns:a16="http://schemas.microsoft.com/office/drawing/2014/main" id="{71EE4E3B-6803-C645-994D-573CD06CC324}"/>
              </a:ext>
            </a:extLst>
          </p:cNvPr>
          <p:cNvSpPr/>
          <p:nvPr/>
        </p:nvSpPr>
        <p:spPr>
          <a:xfrm flipH="1">
            <a:off x="101909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pic>
        <p:nvPicPr>
          <p:cNvPr id="10" name="Picture 9" descr="Home PNG Transparent Images | PNG All">
            <a:hlinkClick r:id="rId2" action="ppaction://hlinksldjump"/>
            <a:extLst>
              <a:ext uri="{FF2B5EF4-FFF2-40B4-BE49-F238E27FC236}">
                <a16:creationId xmlns:a16="http://schemas.microsoft.com/office/drawing/2014/main" id="{357FE7F6-383B-B246-BECC-2BB84F329263}"/>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0891078" y="6382023"/>
            <a:ext cx="441739" cy="441739"/>
          </a:xfrm>
          <a:prstGeom prst="rect">
            <a:avLst/>
          </a:prstGeom>
        </p:spPr>
      </p:pic>
      <p:sp>
        <p:nvSpPr>
          <p:cNvPr id="12" name="TextBox 11">
            <a:extLst>
              <a:ext uri="{FF2B5EF4-FFF2-40B4-BE49-F238E27FC236}">
                <a16:creationId xmlns:a16="http://schemas.microsoft.com/office/drawing/2014/main" id="{789F394B-355F-7C4E-A0C4-BEBFA1A84BC3}"/>
              </a:ext>
            </a:extLst>
          </p:cNvPr>
          <p:cNvSpPr txBox="1"/>
          <p:nvPr/>
        </p:nvSpPr>
        <p:spPr>
          <a:xfrm rot="16200000">
            <a:off x="-661899" y="850816"/>
            <a:ext cx="1577009" cy="338554"/>
          </a:xfrm>
          <a:prstGeom prst="rect">
            <a:avLst/>
          </a:prstGeom>
          <a:noFill/>
        </p:spPr>
        <p:txBody>
          <a:bodyPr wrap="square" rtlCol="0">
            <a:spAutoFit/>
          </a:bodyPr>
          <a:lstStyle/>
          <a:p>
            <a:r>
              <a:rPr lang="en-US" sz="1600" dirty="0"/>
              <a:t>Brannel MFL</a:t>
            </a:r>
          </a:p>
        </p:txBody>
      </p:sp>
      <p:pic>
        <p:nvPicPr>
          <p:cNvPr id="13" name="Picture 12" descr="File:Copyright.svg - Wikimedia Commons">
            <a:extLst>
              <a:ext uri="{FF2B5EF4-FFF2-40B4-BE49-F238E27FC236}">
                <a16:creationId xmlns:a16="http://schemas.microsoft.com/office/drawing/2014/main" id="{5934E52B-0D20-AB43-8C43-0CC737AD6A43}"/>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rot="16200000">
            <a:off x="16879" y="622612"/>
            <a:ext cx="91703" cy="91703"/>
          </a:xfrm>
          <a:prstGeom prst="rect">
            <a:avLst/>
          </a:prstGeom>
        </p:spPr>
      </p:pic>
      <p:graphicFrame>
        <p:nvGraphicFramePr>
          <p:cNvPr id="15" name="Table 14">
            <a:extLst>
              <a:ext uri="{FF2B5EF4-FFF2-40B4-BE49-F238E27FC236}">
                <a16:creationId xmlns:a16="http://schemas.microsoft.com/office/drawing/2014/main" id="{9CD00380-EE5B-0643-983F-954FE66D31D4}"/>
              </a:ext>
            </a:extLst>
          </p:cNvPr>
          <p:cNvGraphicFramePr>
            <a:graphicFrameLocks noGrp="1"/>
          </p:cNvGraphicFramePr>
          <p:nvPr>
            <p:extLst>
              <p:ext uri="{D42A27DB-BD31-4B8C-83A1-F6EECF244321}">
                <p14:modId xmlns:p14="http://schemas.microsoft.com/office/powerpoint/2010/main" val="3842908128"/>
              </p:ext>
            </p:extLst>
          </p:nvPr>
        </p:nvGraphicFramePr>
        <p:xfrm>
          <a:off x="418465" y="2353462"/>
          <a:ext cx="5001028" cy="1280160"/>
        </p:xfrm>
        <a:graphic>
          <a:graphicData uri="http://schemas.openxmlformats.org/drawingml/2006/table">
            <a:tbl>
              <a:tblPr firstRow="1" bandRow="1">
                <a:tableStyleId>{AF606853-7671-496A-8E4F-DF71F8EC918B}</a:tableStyleId>
              </a:tblPr>
              <a:tblGrid>
                <a:gridCol w="1738097">
                  <a:extLst>
                    <a:ext uri="{9D8B030D-6E8A-4147-A177-3AD203B41FA5}">
                      <a16:colId xmlns:a16="http://schemas.microsoft.com/office/drawing/2014/main" val="3743874591"/>
                    </a:ext>
                  </a:extLst>
                </a:gridCol>
                <a:gridCol w="1604045">
                  <a:extLst>
                    <a:ext uri="{9D8B030D-6E8A-4147-A177-3AD203B41FA5}">
                      <a16:colId xmlns:a16="http://schemas.microsoft.com/office/drawing/2014/main" val="36751135"/>
                    </a:ext>
                  </a:extLst>
                </a:gridCol>
                <a:gridCol w="1658886">
                  <a:extLst>
                    <a:ext uri="{9D8B030D-6E8A-4147-A177-3AD203B41FA5}">
                      <a16:colId xmlns:a16="http://schemas.microsoft.com/office/drawing/2014/main" val="2500842040"/>
                    </a:ext>
                  </a:extLst>
                </a:gridCol>
              </a:tblGrid>
              <a:tr h="425648">
                <a:tc>
                  <a:txBody>
                    <a:bodyPr/>
                    <a:lstStyle/>
                    <a:p>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a:t>Singular</a:t>
                      </a:r>
                      <a:endParaRPr lang="en-US" sz="2200"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a:t>Plural</a:t>
                      </a:r>
                      <a:endParaRPr lang="en-US" sz="2200"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1751068"/>
                  </a:ext>
                </a:extLst>
              </a:tr>
              <a:tr h="425648">
                <a:tc>
                  <a:txBody>
                    <a:bodyPr/>
                    <a:lstStyle/>
                    <a:p>
                      <a:r>
                        <a:rPr lang="en-US" sz="2200" b="1" dirty="0">
                          <a:solidFill>
                            <a:srgbClr val="00B0F0"/>
                          </a:solidFill>
                        </a:rPr>
                        <a:t>Masculine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i="1" dirty="0">
                          <a:solidFill>
                            <a:srgbClr val="00B050"/>
                          </a:solidFill>
                        </a:rPr>
                        <a:t>el</a:t>
                      </a:r>
                      <a:r>
                        <a:rPr lang="en-US" sz="2200" i="1" dirty="0"/>
                        <a:t> </a:t>
                      </a:r>
                      <a:r>
                        <a:rPr lang="en-US" sz="2200" i="1" dirty="0" err="1"/>
                        <a:t>libro</a:t>
                      </a:r>
                      <a:endParaRPr lang="en-US" sz="22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i="1" dirty="0" err="1">
                          <a:solidFill>
                            <a:srgbClr val="00B050"/>
                          </a:solidFill>
                        </a:rPr>
                        <a:t>los</a:t>
                      </a:r>
                      <a:r>
                        <a:rPr lang="en-US" sz="2200" i="1" dirty="0"/>
                        <a:t> </a:t>
                      </a:r>
                      <a:r>
                        <a:rPr lang="en-US" sz="2200" i="1" dirty="0" err="1"/>
                        <a:t>libros</a:t>
                      </a:r>
                      <a:endParaRPr lang="en-US" sz="22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6907810"/>
                  </a:ext>
                </a:extLst>
              </a:tr>
              <a:tr h="425648">
                <a:tc>
                  <a:txBody>
                    <a:bodyPr/>
                    <a:lstStyle/>
                    <a:p>
                      <a:r>
                        <a:rPr lang="en-US" sz="2200" b="1" dirty="0" err="1">
                          <a:solidFill>
                            <a:srgbClr val="FF40FF"/>
                          </a:solidFill>
                        </a:rPr>
                        <a:t>Femenine</a:t>
                      </a:r>
                      <a:endParaRPr lang="en-US" sz="2200" b="1" dirty="0">
                        <a:solidFill>
                          <a:srgbClr val="FF40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i="1" dirty="0">
                          <a:solidFill>
                            <a:srgbClr val="00B050"/>
                          </a:solidFill>
                        </a:rPr>
                        <a:t>la</a:t>
                      </a:r>
                      <a:r>
                        <a:rPr lang="en-US" sz="2200" i="1" dirty="0"/>
                        <a:t> casa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i="1" dirty="0">
                          <a:solidFill>
                            <a:srgbClr val="00B050"/>
                          </a:solidFill>
                        </a:rPr>
                        <a:t>las</a:t>
                      </a:r>
                      <a:r>
                        <a:rPr lang="en-US" sz="2200" i="1" dirty="0"/>
                        <a:t> casas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6770858"/>
                  </a:ext>
                </a:extLst>
              </a:tr>
            </a:tbl>
          </a:graphicData>
        </a:graphic>
      </p:graphicFrame>
      <p:sp>
        <p:nvSpPr>
          <p:cNvPr id="16" name="TextBox 15">
            <a:extLst>
              <a:ext uri="{FF2B5EF4-FFF2-40B4-BE49-F238E27FC236}">
                <a16:creationId xmlns:a16="http://schemas.microsoft.com/office/drawing/2014/main" id="{1660D0D9-AFB8-40D2-9145-4161BB2C4D21}"/>
              </a:ext>
            </a:extLst>
          </p:cNvPr>
          <p:cNvSpPr txBox="1"/>
          <p:nvPr/>
        </p:nvSpPr>
        <p:spPr>
          <a:xfrm>
            <a:off x="16879" y="0"/>
            <a:ext cx="3226051" cy="400110"/>
          </a:xfrm>
          <a:prstGeom prst="rect">
            <a:avLst/>
          </a:prstGeom>
          <a:noFill/>
        </p:spPr>
        <p:txBody>
          <a:bodyPr wrap="square" rtlCol="0">
            <a:spAutoFit/>
          </a:bodyPr>
          <a:lstStyle/>
          <a:p>
            <a:r>
              <a:rPr lang="en-US" sz="2000" b="1" dirty="0">
                <a:latin typeface="Papyrus" panose="020B0602040200020303" pitchFamily="34" charset="77"/>
              </a:rPr>
              <a:t>GCSE SPANISH</a:t>
            </a:r>
          </a:p>
        </p:txBody>
      </p:sp>
    </p:spTree>
    <p:extLst>
      <p:ext uri="{BB962C8B-B14F-4D97-AF65-F5344CB8AC3E}">
        <p14:creationId xmlns:p14="http://schemas.microsoft.com/office/powerpoint/2010/main" val="131406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Shape 3">
            <a:extLst>
              <a:ext uri="{FF2B5EF4-FFF2-40B4-BE49-F238E27FC236}">
                <a16:creationId xmlns:a16="http://schemas.microsoft.com/office/drawing/2014/main" id="{95308C51-8901-2643-B792-1442CB8EFFDC}"/>
              </a:ext>
            </a:extLst>
          </p:cNvPr>
          <p:cNvSpPr/>
          <p:nvPr/>
        </p:nvSpPr>
        <p:spPr>
          <a:xfrm rot="10800000" flipH="1">
            <a:off x="-19166" y="-30190"/>
            <a:ext cx="3580092" cy="2016677"/>
          </a:xfrm>
          <a:custGeom>
            <a:avLst/>
            <a:gdLst>
              <a:gd name="connsiteX0" fmla="*/ 0 w 3180522"/>
              <a:gd name="connsiteY0" fmla="*/ 0 h 1886048"/>
              <a:gd name="connsiteX1" fmla="*/ 262915 w 3180522"/>
              <a:gd name="connsiteY1" fmla="*/ 0 h 1886048"/>
              <a:gd name="connsiteX2" fmla="*/ 262915 w 3180522"/>
              <a:gd name="connsiteY2" fmla="*/ 1439206 h 1886048"/>
              <a:gd name="connsiteX3" fmla="*/ 3180522 w 3180522"/>
              <a:gd name="connsiteY3" fmla="*/ 1439206 h 1886048"/>
              <a:gd name="connsiteX4" fmla="*/ 3180522 w 3180522"/>
              <a:gd name="connsiteY4" fmla="*/ 1886048 h 1886048"/>
              <a:gd name="connsiteX5" fmla="*/ 0 w 3180522"/>
              <a:gd name="connsiteY5" fmla="*/ 1886048 h 1886048"/>
              <a:gd name="connsiteX6" fmla="*/ 0 w 318052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3180522 w 3580092"/>
              <a:gd name="connsiteY3" fmla="*/ 1439206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2016677"/>
              <a:gd name="connsiteX1" fmla="*/ 262915 w 3580092"/>
              <a:gd name="connsiteY1" fmla="*/ 130629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80092" h="2016677">
                <a:moveTo>
                  <a:pt x="0" y="0"/>
                </a:moveTo>
                <a:cubicBezTo>
                  <a:pt x="87638" y="64034"/>
                  <a:pt x="175277" y="35858"/>
                  <a:pt x="262915" y="192101"/>
                </a:cubicBezTo>
                <a:lnTo>
                  <a:pt x="262915" y="1569835"/>
                </a:lnTo>
                <a:lnTo>
                  <a:pt x="2796320" y="1585203"/>
                </a:lnTo>
                <a:cubicBezTo>
                  <a:pt x="3288098" y="1741834"/>
                  <a:pt x="3318835" y="1867730"/>
                  <a:pt x="3580092" y="2008993"/>
                </a:cubicBezTo>
                <a:lnTo>
                  <a:pt x="0" y="2016677"/>
                </a:lnTo>
                <a:lnTo>
                  <a:pt x="0" y="0"/>
                </a:lnTo>
                <a:close/>
              </a:path>
            </a:pathLst>
          </a:cu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46E96C-CF09-CF4A-B513-6EED8BF48D55}"/>
              </a:ext>
            </a:extLst>
          </p:cNvPr>
          <p:cNvSpPr>
            <a:spLocks noGrp="1"/>
          </p:cNvSpPr>
          <p:nvPr>
            <p:ph type="title"/>
          </p:nvPr>
        </p:nvSpPr>
        <p:spPr>
          <a:xfrm>
            <a:off x="868414" y="428305"/>
            <a:ext cx="9720072" cy="1499616"/>
          </a:xfrm>
        </p:spPr>
        <p:txBody>
          <a:bodyPr>
            <a:normAutofit/>
          </a:bodyPr>
          <a:lstStyle/>
          <a:p>
            <a:r>
              <a:rPr lang="en-US" sz="4000" b="1" i="1" dirty="0">
                <a:latin typeface="Papyrus" panose="020B0602040200020303" pitchFamily="34" charset="77"/>
              </a:rPr>
              <a:t>Indefinite articles</a:t>
            </a:r>
            <a:br>
              <a:rPr lang="en-US" b="1" i="1" dirty="0">
                <a:latin typeface="Papyrus" panose="020B0602040200020303" pitchFamily="34" charset="77"/>
              </a:rPr>
            </a:br>
            <a:r>
              <a:rPr lang="en-US" sz="2000" i="1" cap="none" spc="0" dirty="0">
                <a:solidFill>
                  <a:srgbClr val="C00000"/>
                </a:solidFill>
                <a:latin typeface="American Typewriter" panose="02090604020004020304" pitchFamily="18" charset="77"/>
                <a:ea typeface="+mn-ea"/>
                <a:cs typeface="+mn-cs"/>
              </a:rPr>
              <a:t>[‘</a:t>
            </a:r>
            <a:r>
              <a:rPr lang="en-GB" sz="2000" i="1" cap="none" spc="0" dirty="0">
                <a:solidFill>
                  <a:srgbClr val="C00000"/>
                </a:solidFill>
                <a:latin typeface="American Typewriter" panose="02090604020004020304" pitchFamily="18" charset="77"/>
                <a:ea typeface="+mn-ea"/>
                <a:cs typeface="+mn-cs"/>
              </a:rPr>
              <a:t>a determiner that expresses </a:t>
            </a:r>
            <a:r>
              <a:rPr lang="en-GB" sz="2000" i="1" cap="none" spc="0" dirty="0" err="1">
                <a:solidFill>
                  <a:srgbClr val="C00000"/>
                </a:solidFill>
                <a:latin typeface="American Typewriter" panose="02090604020004020304" pitchFamily="18" charset="77"/>
                <a:ea typeface="+mn-ea"/>
                <a:cs typeface="+mn-cs"/>
              </a:rPr>
              <a:t>nonspecificity</a:t>
            </a:r>
            <a:r>
              <a:rPr lang="en-GB" sz="2000" i="1" cap="none" spc="0" dirty="0">
                <a:solidFill>
                  <a:srgbClr val="C00000"/>
                </a:solidFill>
                <a:latin typeface="American Typewriter" panose="02090604020004020304" pitchFamily="18" charset="77"/>
                <a:ea typeface="+mn-ea"/>
                <a:cs typeface="+mn-cs"/>
              </a:rPr>
              <a:t>’]</a:t>
            </a:r>
            <a:endParaRPr lang="en-US" sz="2000" i="1" cap="none" spc="0" dirty="0">
              <a:solidFill>
                <a:srgbClr val="C00000"/>
              </a:solidFill>
              <a:latin typeface="American Typewriter" panose="02090604020004020304" pitchFamily="18" charset="77"/>
              <a:ea typeface="+mn-ea"/>
              <a:cs typeface="+mn-cs"/>
            </a:endParaRPr>
          </a:p>
        </p:txBody>
      </p:sp>
      <p:sp>
        <p:nvSpPr>
          <p:cNvPr id="3" name="Content Placeholder 2">
            <a:extLst>
              <a:ext uri="{FF2B5EF4-FFF2-40B4-BE49-F238E27FC236}">
                <a16:creationId xmlns:a16="http://schemas.microsoft.com/office/drawing/2014/main" id="{ED67A3B2-8652-2246-8A31-1B1BDFD4132F}"/>
              </a:ext>
            </a:extLst>
          </p:cNvPr>
          <p:cNvSpPr>
            <a:spLocks noGrp="1"/>
          </p:cNvSpPr>
          <p:nvPr>
            <p:ph idx="1"/>
          </p:nvPr>
        </p:nvSpPr>
        <p:spPr>
          <a:xfrm>
            <a:off x="472466" y="2067943"/>
            <a:ext cx="10645698" cy="4755819"/>
          </a:xfrm>
        </p:spPr>
        <p:txBody>
          <a:bodyPr/>
          <a:lstStyle/>
          <a:p>
            <a:pPr marL="0" indent="0">
              <a:buNone/>
            </a:pPr>
            <a:r>
              <a:rPr lang="en-US" dirty="0"/>
              <a:t>The indefinite article (‘a/an’) changes to match the gender and number of the noun. In the plural form the English is ‘some’ or ‘any’:</a:t>
            </a:r>
          </a:p>
          <a:p>
            <a:endParaRPr lang="en-US" dirty="0"/>
          </a:p>
          <a:p>
            <a:endParaRPr lang="en-US" dirty="0"/>
          </a:p>
          <a:p>
            <a:endParaRPr lang="en-US" dirty="0"/>
          </a:p>
          <a:p>
            <a:pPr marL="0" indent="0">
              <a:buNone/>
            </a:pPr>
            <a:endParaRPr lang="en-US" dirty="0"/>
          </a:p>
          <a:p>
            <a:pPr marL="0" indent="0">
              <a:buNone/>
            </a:pPr>
            <a:r>
              <a:rPr lang="en-US" dirty="0"/>
              <a:t>However the indefinite article is not used when you talk about jobs.</a:t>
            </a:r>
          </a:p>
          <a:p>
            <a:r>
              <a:rPr lang="en-US" dirty="0"/>
              <a:t>                </a:t>
            </a:r>
            <a:r>
              <a:rPr lang="en-US" sz="2000" i="1" dirty="0">
                <a:latin typeface="Beirut" pitchFamily="2" charset="-78"/>
                <a:cs typeface="Beirut" pitchFamily="2" charset="-78"/>
              </a:rPr>
              <a:t>e.g.                   soy </a:t>
            </a:r>
            <a:r>
              <a:rPr lang="en-US" sz="2000" i="1" dirty="0" err="1">
                <a:latin typeface="Beirut" pitchFamily="2" charset="-78"/>
                <a:cs typeface="Beirut" pitchFamily="2" charset="-78"/>
              </a:rPr>
              <a:t>profesor</a:t>
            </a:r>
            <a:r>
              <a:rPr lang="en-US" sz="2000" i="1" dirty="0">
                <a:latin typeface="Beirut" pitchFamily="2" charset="-78"/>
                <a:cs typeface="Beirut" pitchFamily="2" charset="-78"/>
              </a:rPr>
              <a:t>                                                 I'm a teacher</a:t>
            </a:r>
            <a:endParaRPr lang="en-US" sz="1700" i="1" dirty="0">
              <a:latin typeface="Beirut" pitchFamily="2" charset="-78"/>
              <a:cs typeface="Beirut" pitchFamily="2" charset="-78"/>
            </a:endParaRPr>
          </a:p>
        </p:txBody>
      </p:sp>
      <p:sp>
        <p:nvSpPr>
          <p:cNvPr id="5" name="Snip Single Corner Rectangle 4">
            <a:hlinkClick r:id="" action="ppaction://hlinkshowjump?jump=nextslide"/>
            <a:extLst>
              <a:ext uri="{FF2B5EF4-FFF2-40B4-BE49-F238E27FC236}">
                <a16:creationId xmlns:a16="http://schemas.microsoft.com/office/drawing/2014/main" id="{EDE85499-F504-4D47-BBB2-A91CA0FBA864}"/>
              </a:ext>
            </a:extLst>
          </p:cNvPr>
          <p:cNvSpPr/>
          <p:nvPr/>
        </p:nvSpPr>
        <p:spPr>
          <a:xfrm>
            <a:off x="11516139" y="6347790"/>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ectangle 5">
            <a:hlinkClick r:id="rId2" action="ppaction://hlinksldjump"/>
            <a:extLst>
              <a:ext uri="{FF2B5EF4-FFF2-40B4-BE49-F238E27FC236}">
                <a16:creationId xmlns:a16="http://schemas.microsoft.com/office/drawing/2014/main" id="{40023D29-A2EE-544B-A2DA-63F8DC96CD7C}"/>
              </a:ext>
            </a:extLst>
          </p:cNvPr>
          <p:cNvSpPr/>
          <p:nvPr/>
        </p:nvSpPr>
        <p:spPr>
          <a:xfrm>
            <a:off x="10793896" y="6347791"/>
            <a:ext cx="636104" cy="510210"/>
          </a:xfrm>
          <a:prstGeom prst="rect">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Snip Single Corner Rectangle 6">
            <a:hlinkClick r:id="" action="ppaction://hlinkshowjump?jump=previousslide"/>
            <a:extLst>
              <a:ext uri="{FF2B5EF4-FFF2-40B4-BE49-F238E27FC236}">
                <a16:creationId xmlns:a16="http://schemas.microsoft.com/office/drawing/2014/main" id="{52A3FFAA-DBF5-FA48-8E00-0D3755AD3D38}"/>
              </a:ext>
            </a:extLst>
          </p:cNvPr>
          <p:cNvSpPr/>
          <p:nvPr/>
        </p:nvSpPr>
        <p:spPr>
          <a:xfrm flipH="1">
            <a:off x="10071652" y="6347789"/>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ight Arrow 7">
            <a:hlinkClick r:id="" action="ppaction://hlinkshowjump?jump=nextslide"/>
            <a:extLst>
              <a:ext uri="{FF2B5EF4-FFF2-40B4-BE49-F238E27FC236}">
                <a16:creationId xmlns:a16="http://schemas.microsoft.com/office/drawing/2014/main" id="{CB3449E3-F5DC-F545-A3B6-68771972944E}"/>
              </a:ext>
            </a:extLst>
          </p:cNvPr>
          <p:cNvSpPr/>
          <p:nvPr/>
        </p:nvSpPr>
        <p:spPr>
          <a:xfrm>
            <a:off x="116387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sp>
        <p:nvSpPr>
          <p:cNvPr id="9" name="Right Arrow 8">
            <a:hlinkClick r:id="" action="ppaction://hlinkshowjump?jump=previousslide"/>
            <a:extLst>
              <a:ext uri="{FF2B5EF4-FFF2-40B4-BE49-F238E27FC236}">
                <a16:creationId xmlns:a16="http://schemas.microsoft.com/office/drawing/2014/main" id="{DBFF0A69-B469-B641-92D1-A1C6D9AE5F5A}"/>
              </a:ext>
            </a:extLst>
          </p:cNvPr>
          <p:cNvSpPr/>
          <p:nvPr/>
        </p:nvSpPr>
        <p:spPr>
          <a:xfrm flipH="1">
            <a:off x="101909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pic>
        <p:nvPicPr>
          <p:cNvPr id="10" name="Picture 9" descr="Home PNG Transparent Images | PNG All">
            <a:hlinkClick r:id="rId2" action="ppaction://hlinksldjump"/>
            <a:extLst>
              <a:ext uri="{FF2B5EF4-FFF2-40B4-BE49-F238E27FC236}">
                <a16:creationId xmlns:a16="http://schemas.microsoft.com/office/drawing/2014/main" id="{F118F760-A9BF-A344-9C73-DB6F0EC7632C}"/>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0891078" y="6382023"/>
            <a:ext cx="441739" cy="441739"/>
          </a:xfrm>
          <a:prstGeom prst="rect">
            <a:avLst/>
          </a:prstGeom>
        </p:spPr>
      </p:pic>
      <p:sp>
        <p:nvSpPr>
          <p:cNvPr id="12" name="TextBox 11">
            <a:extLst>
              <a:ext uri="{FF2B5EF4-FFF2-40B4-BE49-F238E27FC236}">
                <a16:creationId xmlns:a16="http://schemas.microsoft.com/office/drawing/2014/main" id="{ABA5186C-FB47-F241-94E3-578A9464D35C}"/>
              </a:ext>
            </a:extLst>
          </p:cNvPr>
          <p:cNvSpPr txBox="1"/>
          <p:nvPr/>
        </p:nvSpPr>
        <p:spPr>
          <a:xfrm rot="16200000">
            <a:off x="-661899" y="850816"/>
            <a:ext cx="1577009" cy="338554"/>
          </a:xfrm>
          <a:prstGeom prst="rect">
            <a:avLst/>
          </a:prstGeom>
          <a:noFill/>
        </p:spPr>
        <p:txBody>
          <a:bodyPr wrap="square" rtlCol="0">
            <a:spAutoFit/>
          </a:bodyPr>
          <a:lstStyle/>
          <a:p>
            <a:r>
              <a:rPr lang="en-US" sz="1600" dirty="0"/>
              <a:t>Brannel MFL</a:t>
            </a:r>
          </a:p>
        </p:txBody>
      </p:sp>
      <p:pic>
        <p:nvPicPr>
          <p:cNvPr id="13" name="Picture 12" descr="File:Copyright.svg - Wikimedia Commons">
            <a:extLst>
              <a:ext uri="{FF2B5EF4-FFF2-40B4-BE49-F238E27FC236}">
                <a16:creationId xmlns:a16="http://schemas.microsoft.com/office/drawing/2014/main" id="{B3CA169D-377A-2F4E-A5F2-5F53E8782C29}"/>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rot="16200000">
            <a:off x="16879" y="622612"/>
            <a:ext cx="91703" cy="91703"/>
          </a:xfrm>
          <a:prstGeom prst="rect">
            <a:avLst/>
          </a:prstGeom>
        </p:spPr>
      </p:pic>
      <p:graphicFrame>
        <p:nvGraphicFramePr>
          <p:cNvPr id="15" name="Table 14">
            <a:extLst>
              <a:ext uri="{FF2B5EF4-FFF2-40B4-BE49-F238E27FC236}">
                <a16:creationId xmlns:a16="http://schemas.microsoft.com/office/drawing/2014/main" id="{0FB76F6E-8029-2B42-991E-0E0875B69B27}"/>
              </a:ext>
            </a:extLst>
          </p:cNvPr>
          <p:cNvGraphicFramePr>
            <a:graphicFrameLocks noGrp="1"/>
          </p:cNvGraphicFramePr>
          <p:nvPr>
            <p:extLst>
              <p:ext uri="{D42A27DB-BD31-4B8C-83A1-F6EECF244321}">
                <p14:modId xmlns:p14="http://schemas.microsoft.com/office/powerpoint/2010/main" val="649707474"/>
              </p:ext>
            </p:extLst>
          </p:nvPr>
        </p:nvGraphicFramePr>
        <p:xfrm>
          <a:off x="411818" y="2977376"/>
          <a:ext cx="5316632" cy="1371600"/>
        </p:xfrm>
        <a:graphic>
          <a:graphicData uri="http://schemas.openxmlformats.org/drawingml/2006/table">
            <a:tbl>
              <a:tblPr firstRow="1" bandRow="1">
                <a:tableStyleId>{AF606853-7671-496A-8E4F-DF71F8EC918B}</a:tableStyleId>
              </a:tblPr>
              <a:tblGrid>
                <a:gridCol w="1847785">
                  <a:extLst>
                    <a:ext uri="{9D8B030D-6E8A-4147-A177-3AD203B41FA5}">
                      <a16:colId xmlns:a16="http://schemas.microsoft.com/office/drawing/2014/main" val="3743874591"/>
                    </a:ext>
                  </a:extLst>
                </a:gridCol>
                <a:gridCol w="1705273">
                  <a:extLst>
                    <a:ext uri="{9D8B030D-6E8A-4147-A177-3AD203B41FA5}">
                      <a16:colId xmlns:a16="http://schemas.microsoft.com/office/drawing/2014/main" val="36751135"/>
                    </a:ext>
                  </a:extLst>
                </a:gridCol>
                <a:gridCol w="1763574">
                  <a:extLst>
                    <a:ext uri="{9D8B030D-6E8A-4147-A177-3AD203B41FA5}">
                      <a16:colId xmlns:a16="http://schemas.microsoft.com/office/drawing/2014/main" val="2500842040"/>
                    </a:ext>
                  </a:extLst>
                </a:gridCol>
              </a:tblGrid>
              <a:tr h="453169">
                <a:tc>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Singular</a:t>
                      </a:r>
                      <a:endParaRPr lang="en-US" sz="2400"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Plural</a:t>
                      </a:r>
                      <a:endParaRPr lang="en-US" sz="2400"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1751068"/>
                  </a:ext>
                </a:extLst>
              </a:tr>
              <a:tr h="453169">
                <a:tc>
                  <a:txBody>
                    <a:bodyPr/>
                    <a:lstStyle/>
                    <a:p>
                      <a:r>
                        <a:rPr lang="en-US" sz="2400" b="1" dirty="0">
                          <a:solidFill>
                            <a:srgbClr val="00B0F0"/>
                          </a:solidFill>
                        </a:rPr>
                        <a:t>Masculine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i="1" dirty="0">
                          <a:solidFill>
                            <a:srgbClr val="00B050"/>
                          </a:solidFill>
                        </a:rPr>
                        <a:t>un</a:t>
                      </a:r>
                      <a:r>
                        <a:rPr lang="en-US" sz="2400" i="1" dirty="0"/>
                        <a:t> </a:t>
                      </a:r>
                      <a:r>
                        <a:rPr lang="en-US" sz="2400" i="1" dirty="0" err="1"/>
                        <a:t>libro</a:t>
                      </a:r>
                      <a:endParaRPr lang="en-US" sz="2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i="1" dirty="0" err="1">
                          <a:solidFill>
                            <a:srgbClr val="00B050"/>
                          </a:solidFill>
                        </a:rPr>
                        <a:t>unos</a:t>
                      </a:r>
                      <a:r>
                        <a:rPr lang="en-US" sz="2400" i="1" dirty="0"/>
                        <a:t> </a:t>
                      </a:r>
                      <a:r>
                        <a:rPr lang="en-US" sz="2400" i="1" dirty="0" err="1"/>
                        <a:t>libro</a:t>
                      </a:r>
                      <a:r>
                        <a:rPr lang="en-US" sz="2400" i="1" dirty="0" err="1">
                          <a:solidFill>
                            <a:srgbClr val="00B050"/>
                          </a:solidFill>
                        </a:rPr>
                        <a:t>s</a:t>
                      </a:r>
                      <a:endParaRPr lang="en-US" sz="2400" i="1"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6907810"/>
                  </a:ext>
                </a:extLst>
              </a:tr>
              <a:tr h="453169">
                <a:tc>
                  <a:txBody>
                    <a:bodyPr/>
                    <a:lstStyle/>
                    <a:p>
                      <a:r>
                        <a:rPr lang="en-US" sz="2400" b="1" dirty="0" err="1">
                          <a:solidFill>
                            <a:srgbClr val="FF40FF"/>
                          </a:solidFill>
                        </a:rPr>
                        <a:t>Femenine</a:t>
                      </a:r>
                      <a:endParaRPr lang="en-US" sz="2400" b="1" dirty="0">
                        <a:solidFill>
                          <a:srgbClr val="FF40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i="1" dirty="0" err="1">
                          <a:solidFill>
                            <a:srgbClr val="00B050"/>
                          </a:solidFill>
                        </a:rPr>
                        <a:t>una</a:t>
                      </a:r>
                      <a:r>
                        <a:rPr lang="en-US" sz="2400" i="1" dirty="0"/>
                        <a:t> casa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i="1" dirty="0" err="1">
                          <a:solidFill>
                            <a:srgbClr val="00B050"/>
                          </a:solidFill>
                        </a:rPr>
                        <a:t>unas</a:t>
                      </a:r>
                      <a:r>
                        <a:rPr lang="en-US" sz="2400" i="1" dirty="0"/>
                        <a:t> casa</a:t>
                      </a:r>
                      <a:r>
                        <a:rPr lang="en-US" sz="2400" i="1" dirty="0">
                          <a:solidFill>
                            <a:srgbClr val="00B050"/>
                          </a:solidFill>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6770858"/>
                  </a:ext>
                </a:extLst>
              </a:tr>
            </a:tbl>
          </a:graphicData>
        </a:graphic>
      </p:graphicFrame>
      <p:sp>
        <p:nvSpPr>
          <p:cNvPr id="16" name="TextBox 15">
            <a:extLst>
              <a:ext uri="{FF2B5EF4-FFF2-40B4-BE49-F238E27FC236}">
                <a16:creationId xmlns:a16="http://schemas.microsoft.com/office/drawing/2014/main" id="{E91A3A16-ED26-40DD-B67B-0ACB184D6304}"/>
              </a:ext>
            </a:extLst>
          </p:cNvPr>
          <p:cNvSpPr txBox="1"/>
          <p:nvPr/>
        </p:nvSpPr>
        <p:spPr>
          <a:xfrm>
            <a:off x="16879" y="0"/>
            <a:ext cx="3226051" cy="400110"/>
          </a:xfrm>
          <a:prstGeom prst="rect">
            <a:avLst/>
          </a:prstGeom>
          <a:noFill/>
        </p:spPr>
        <p:txBody>
          <a:bodyPr wrap="square" rtlCol="0">
            <a:spAutoFit/>
          </a:bodyPr>
          <a:lstStyle/>
          <a:p>
            <a:r>
              <a:rPr lang="en-US" sz="2000" b="1" dirty="0">
                <a:latin typeface="Papyrus" panose="020B0602040200020303" pitchFamily="34" charset="77"/>
              </a:rPr>
              <a:t>GCSE SPANISH</a:t>
            </a:r>
          </a:p>
        </p:txBody>
      </p:sp>
    </p:spTree>
    <p:extLst>
      <p:ext uri="{BB962C8B-B14F-4D97-AF65-F5344CB8AC3E}">
        <p14:creationId xmlns:p14="http://schemas.microsoft.com/office/powerpoint/2010/main" val="1446743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Shape 3">
            <a:extLst>
              <a:ext uri="{FF2B5EF4-FFF2-40B4-BE49-F238E27FC236}">
                <a16:creationId xmlns:a16="http://schemas.microsoft.com/office/drawing/2014/main" id="{95308C51-8901-2643-B792-1442CB8EFFDC}"/>
              </a:ext>
            </a:extLst>
          </p:cNvPr>
          <p:cNvSpPr/>
          <p:nvPr/>
        </p:nvSpPr>
        <p:spPr>
          <a:xfrm rot="10800000" flipH="1">
            <a:off x="-19166" y="-30190"/>
            <a:ext cx="3580092" cy="2016677"/>
          </a:xfrm>
          <a:custGeom>
            <a:avLst/>
            <a:gdLst>
              <a:gd name="connsiteX0" fmla="*/ 0 w 3180522"/>
              <a:gd name="connsiteY0" fmla="*/ 0 h 1886048"/>
              <a:gd name="connsiteX1" fmla="*/ 262915 w 3180522"/>
              <a:gd name="connsiteY1" fmla="*/ 0 h 1886048"/>
              <a:gd name="connsiteX2" fmla="*/ 262915 w 3180522"/>
              <a:gd name="connsiteY2" fmla="*/ 1439206 h 1886048"/>
              <a:gd name="connsiteX3" fmla="*/ 3180522 w 3180522"/>
              <a:gd name="connsiteY3" fmla="*/ 1439206 h 1886048"/>
              <a:gd name="connsiteX4" fmla="*/ 3180522 w 3180522"/>
              <a:gd name="connsiteY4" fmla="*/ 1886048 h 1886048"/>
              <a:gd name="connsiteX5" fmla="*/ 0 w 3180522"/>
              <a:gd name="connsiteY5" fmla="*/ 1886048 h 1886048"/>
              <a:gd name="connsiteX6" fmla="*/ 0 w 318052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3180522 w 3580092"/>
              <a:gd name="connsiteY3" fmla="*/ 1439206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2016677"/>
              <a:gd name="connsiteX1" fmla="*/ 262915 w 3580092"/>
              <a:gd name="connsiteY1" fmla="*/ 130629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80092" h="2016677">
                <a:moveTo>
                  <a:pt x="0" y="0"/>
                </a:moveTo>
                <a:cubicBezTo>
                  <a:pt x="87638" y="64034"/>
                  <a:pt x="175277" y="35858"/>
                  <a:pt x="262915" y="192101"/>
                </a:cubicBezTo>
                <a:lnTo>
                  <a:pt x="262915" y="1569835"/>
                </a:lnTo>
                <a:lnTo>
                  <a:pt x="2796320" y="1585203"/>
                </a:lnTo>
                <a:cubicBezTo>
                  <a:pt x="3288098" y="1741834"/>
                  <a:pt x="3318835" y="1867730"/>
                  <a:pt x="3580092" y="2008993"/>
                </a:cubicBezTo>
                <a:lnTo>
                  <a:pt x="0" y="2016677"/>
                </a:lnTo>
                <a:lnTo>
                  <a:pt x="0" y="0"/>
                </a:lnTo>
                <a:close/>
              </a:path>
            </a:pathLst>
          </a:cu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46E96C-CF09-CF4A-B513-6EED8BF48D55}"/>
              </a:ext>
            </a:extLst>
          </p:cNvPr>
          <p:cNvSpPr>
            <a:spLocks noGrp="1"/>
          </p:cNvSpPr>
          <p:nvPr>
            <p:ph type="title"/>
          </p:nvPr>
        </p:nvSpPr>
        <p:spPr>
          <a:xfrm>
            <a:off x="846915" y="486872"/>
            <a:ext cx="9720072" cy="1499616"/>
          </a:xfrm>
        </p:spPr>
        <p:txBody>
          <a:bodyPr>
            <a:normAutofit/>
          </a:bodyPr>
          <a:lstStyle/>
          <a:p>
            <a:r>
              <a:rPr lang="en-US" sz="4000" b="1" i="1" dirty="0">
                <a:latin typeface="Papyrus" panose="020B0602040200020303" pitchFamily="34" charset="77"/>
              </a:rPr>
              <a:t>Adjectives</a:t>
            </a:r>
            <a:br>
              <a:rPr lang="en-US" b="1" i="1" dirty="0">
                <a:latin typeface="Papyrus" panose="020B0602040200020303" pitchFamily="34" charset="77"/>
              </a:rPr>
            </a:br>
            <a:r>
              <a:rPr lang="en-US" sz="2200" i="1" cap="none" spc="0" dirty="0">
                <a:solidFill>
                  <a:srgbClr val="C00000"/>
                </a:solidFill>
                <a:latin typeface="American Typewriter" panose="02090604020004020304" pitchFamily="18" charset="77"/>
                <a:ea typeface="+mn-ea"/>
                <a:cs typeface="+mn-cs"/>
              </a:rPr>
              <a:t>[</a:t>
            </a:r>
            <a:r>
              <a:rPr lang="en-GB" sz="2200" i="1" cap="none" spc="0" dirty="0">
                <a:solidFill>
                  <a:srgbClr val="C00000"/>
                </a:solidFill>
                <a:latin typeface="American Typewriter" panose="02090604020004020304" pitchFamily="18" charset="77"/>
                <a:ea typeface="+mn-ea"/>
                <a:cs typeface="+mn-cs"/>
              </a:rPr>
              <a:t>a word imputing a characteristic to a noun or pronoun]</a:t>
            </a:r>
            <a:endParaRPr lang="en-US" sz="2200" i="1" cap="none" spc="0" dirty="0">
              <a:solidFill>
                <a:srgbClr val="C00000"/>
              </a:solidFill>
              <a:latin typeface="American Typewriter" panose="02090604020004020304" pitchFamily="18" charset="77"/>
              <a:ea typeface="+mn-ea"/>
              <a:cs typeface="+mn-cs"/>
            </a:endParaRPr>
          </a:p>
        </p:txBody>
      </p:sp>
      <p:sp>
        <p:nvSpPr>
          <p:cNvPr id="3" name="Content Placeholder 2">
            <a:extLst>
              <a:ext uri="{FF2B5EF4-FFF2-40B4-BE49-F238E27FC236}">
                <a16:creationId xmlns:a16="http://schemas.microsoft.com/office/drawing/2014/main" id="{ED67A3B2-8652-2246-8A31-1B1BDFD4132F}"/>
              </a:ext>
            </a:extLst>
          </p:cNvPr>
          <p:cNvSpPr>
            <a:spLocks noGrp="1"/>
          </p:cNvSpPr>
          <p:nvPr>
            <p:ph idx="1"/>
          </p:nvPr>
        </p:nvSpPr>
        <p:spPr>
          <a:xfrm>
            <a:off x="284443" y="1800347"/>
            <a:ext cx="11060642" cy="1315310"/>
          </a:xfrm>
        </p:spPr>
        <p:txBody>
          <a:bodyPr/>
          <a:lstStyle/>
          <a:p>
            <a:pPr>
              <a:spcBef>
                <a:spcPts val="600"/>
              </a:spcBef>
            </a:pPr>
            <a:r>
              <a:rPr lang="en-US" dirty="0"/>
              <a:t>When we use adjectives we have to think about agreement and position.</a:t>
            </a:r>
          </a:p>
          <a:p>
            <a:pPr>
              <a:spcBef>
                <a:spcPts val="600"/>
              </a:spcBef>
            </a:pPr>
            <a:r>
              <a:rPr lang="en-US" dirty="0"/>
              <a:t>Adjectives describe nouns. They must agree with the noun in the gender (masculine or feminine) and number (singular or plural)</a:t>
            </a:r>
          </a:p>
        </p:txBody>
      </p:sp>
      <p:sp>
        <p:nvSpPr>
          <p:cNvPr id="5" name="Snip Single Corner Rectangle 4">
            <a:hlinkClick r:id="" action="ppaction://hlinkshowjump?jump=nextslide"/>
            <a:extLst>
              <a:ext uri="{FF2B5EF4-FFF2-40B4-BE49-F238E27FC236}">
                <a16:creationId xmlns:a16="http://schemas.microsoft.com/office/drawing/2014/main" id="{EDE85499-F504-4D47-BBB2-A91CA0FBA864}"/>
              </a:ext>
            </a:extLst>
          </p:cNvPr>
          <p:cNvSpPr/>
          <p:nvPr/>
        </p:nvSpPr>
        <p:spPr>
          <a:xfrm>
            <a:off x="11516139" y="6347790"/>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ectangle 5">
            <a:hlinkClick r:id="rId2" action="ppaction://hlinksldjump"/>
            <a:extLst>
              <a:ext uri="{FF2B5EF4-FFF2-40B4-BE49-F238E27FC236}">
                <a16:creationId xmlns:a16="http://schemas.microsoft.com/office/drawing/2014/main" id="{40023D29-A2EE-544B-A2DA-63F8DC96CD7C}"/>
              </a:ext>
            </a:extLst>
          </p:cNvPr>
          <p:cNvSpPr/>
          <p:nvPr/>
        </p:nvSpPr>
        <p:spPr>
          <a:xfrm>
            <a:off x="10793896" y="6347791"/>
            <a:ext cx="636104" cy="510210"/>
          </a:xfrm>
          <a:prstGeom prst="rect">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Snip Single Corner Rectangle 6">
            <a:hlinkClick r:id="" action="ppaction://hlinkshowjump?jump=previousslide"/>
            <a:extLst>
              <a:ext uri="{FF2B5EF4-FFF2-40B4-BE49-F238E27FC236}">
                <a16:creationId xmlns:a16="http://schemas.microsoft.com/office/drawing/2014/main" id="{52A3FFAA-DBF5-FA48-8E00-0D3755AD3D38}"/>
              </a:ext>
            </a:extLst>
          </p:cNvPr>
          <p:cNvSpPr/>
          <p:nvPr/>
        </p:nvSpPr>
        <p:spPr>
          <a:xfrm flipH="1">
            <a:off x="10071652" y="6347789"/>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ight Arrow 7">
            <a:hlinkClick r:id="" action="ppaction://hlinkshowjump?jump=nextslide"/>
            <a:extLst>
              <a:ext uri="{FF2B5EF4-FFF2-40B4-BE49-F238E27FC236}">
                <a16:creationId xmlns:a16="http://schemas.microsoft.com/office/drawing/2014/main" id="{CB3449E3-F5DC-F545-A3B6-68771972944E}"/>
              </a:ext>
            </a:extLst>
          </p:cNvPr>
          <p:cNvSpPr/>
          <p:nvPr/>
        </p:nvSpPr>
        <p:spPr>
          <a:xfrm>
            <a:off x="116387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sp>
        <p:nvSpPr>
          <p:cNvPr id="9" name="Right Arrow 8">
            <a:hlinkClick r:id="" action="ppaction://hlinkshowjump?jump=previousslide"/>
            <a:extLst>
              <a:ext uri="{FF2B5EF4-FFF2-40B4-BE49-F238E27FC236}">
                <a16:creationId xmlns:a16="http://schemas.microsoft.com/office/drawing/2014/main" id="{DBFF0A69-B469-B641-92D1-A1C6D9AE5F5A}"/>
              </a:ext>
            </a:extLst>
          </p:cNvPr>
          <p:cNvSpPr/>
          <p:nvPr/>
        </p:nvSpPr>
        <p:spPr>
          <a:xfrm flipH="1">
            <a:off x="101909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pic>
        <p:nvPicPr>
          <p:cNvPr id="10" name="Picture 9" descr="Home PNG Transparent Images | PNG All">
            <a:hlinkClick r:id="rId2" action="ppaction://hlinksldjump"/>
            <a:extLst>
              <a:ext uri="{FF2B5EF4-FFF2-40B4-BE49-F238E27FC236}">
                <a16:creationId xmlns:a16="http://schemas.microsoft.com/office/drawing/2014/main" id="{F118F760-A9BF-A344-9C73-DB6F0EC7632C}"/>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0891078" y="6382023"/>
            <a:ext cx="441739" cy="441739"/>
          </a:xfrm>
          <a:prstGeom prst="rect">
            <a:avLst/>
          </a:prstGeom>
        </p:spPr>
      </p:pic>
      <p:sp>
        <p:nvSpPr>
          <p:cNvPr id="12" name="TextBox 11">
            <a:extLst>
              <a:ext uri="{FF2B5EF4-FFF2-40B4-BE49-F238E27FC236}">
                <a16:creationId xmlns:a16="http://schemas.microsoft.com/office/drawing/2014/main" id="{ABA5186C-FB47-F241-94E3-578A9464D35C}"/>
              </a:ext>
            </a:extLst>
          </p:cNvPr>
          <p:cNvSpPr txBox="1"/>
          <p:nvPr/>
        </p:nvSpPr>
        <p:spPr>
          <a:xfrm rot="16200000">
            <a:off x="-661899" y="850816"/>
            <a:ext cx="1577009" cy="338554"/>
          </a:xfrm>
          <a:prstGeom prst="rect">
            <a:avLst/>
          </a:prstGeom>
          <a:noFill/>
        </p:spPr>
        <p:txBody>
          <a:bodyPr wrap="square" rtlCol="0">
            <a:spAutoFit/>
          </a:bodyPr>
          <a:lstStyle/>
          <a:p>
            <a:r>
              <a:rPr lang="en-US" sz="1600" dirty="0"/>
              <a:t>Brannel MFL</a:t>
            </a:r>
          </a:p>
        </p:txBody>
      </p:sp>
      <p:pic>
        <p:nvPicPr>
          <p:cNvPr id="13" name="Picture 12" descr="File:Copyright.svg - Wikimedia Commons">
            <a:extLst>
              <a:ext uri="{FF2B5EF4-FFF2-40B4-BE49-F238E27FC236}">
                <a16:creationId xmlns:a16="http://schemas.microsoft.com/office/drawing/2014/main" id="{B3CA169D-377A-2F4E-A5F2-5F53E8782C29}"/>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rot="16200000">
            <a:off x="16879" y="622612"/>
            <a:ext cx="91703" cy="91703"/>
          </a:xfrm>
          <a:prstGeom prst="rect">
            <a:avLst/>
          </a:prstGeom>
        </p:spPr>
      </p:pic>
      <p:graphicFrame>
        <p:nvGraphicFramePr>
          <p:cNvPr id="15" name="Table 14">
            <a:extLst>
              <a:ext uri="{FF2B5EF4-FFF2-40B4-BE49-F238E27FC236}">
                <a16:creationId xmlns:a16="http://schemas.microsoft.com/office/drawing/2014/main" id="{51BA9CC3-908A-4948-BBC4-DC2DED19F6C5}"/>
              </a:ext>
            </a:extLst>
          </p:cNvPr>
          <p:cNvGraphicFramePr>
            <a:graphicFrameLocks noGrp="1"/>
          </p:cNvGraphicFramePr>
          <p:nvPr>
            <p:extLst>
              <p:ext uri="{D42A27DB-BD31-4B8C-83A1-F6EECF244321}">
                <p14:modId xmlns:p14="http://schemas.microsoft.com/office/powerpoint/2010/main" val="2890335640"/>
              </p:ext>
            </p:extLst>
          </p:nvPr>
        </p:nvGraphicFramePr>
        <p:xfrm>
          <a:off x="168486" y="3017313"/>
          <a:ext cx="6071540" cy="3708400"/>
        </p:xfrm>
        <a:graphic>
          <a:graphicData uri="http://schemas.openxmlformats.org/drawingml/2006/table">
            <a:tbl>
              <a:tblPr firstRow="1" bandRow="1">
                <a:tableStyleId>{AF606853-7671-496A-8E4F-DF71F8EC918B}</a:tableStyleId>
              </a:tblPr>
              <a:tblGrid>
                <a:gridCol w="2182828">
                  <a:extLst>
                    <a:ext uri="{9D8B030D-6E8A-4147-A177-3AD203B41FA5}">
                      <a16:colId xmlns:a16="http://schemas.microsoft.com/office/drawing/2014/main" val="1239548336"/>
                    </a:ext>
                  </a:extLst>
                </a:gridCol>
                <a:gridCol w="2009671">
                  <a:extLst>
                    <a:ext uri="{9D8B030D-6E8A-4147-A177-3AD203B41FA5}">
                      <a16:colId xmlns:a16="http://schemas.microsoft.com/office/drawing/2014/main" val="4088244546"/>
                    </a:ext>
                  </a:extLst>
                </a:gridCol>
                <a:gridCol w="1879041">
                  <a:extLst>
                    <a:ext uri="{9D8B030D-6E8A-4147-A177-3AD203B41FA5}">
                      <a16:colId xmlns:a16="http://schemas.microsoft.com/office/drawing/2014/main" val="2373035182"/>
                    </a:ext>
                  </a:extLst>
                </a:gridCol>
              </a:tblGrid>
              <a:tr h="370840">
                <a:tc>
                  <a:txBody>
                    <a:bodyPr/>
                    <a:lstStyle/>
                    <a:p>
                      <a:r>
                        <a:rPr lang="en-US" dirty="0"/>
                        <a:t>Adjective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Singular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Plural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574521"/>
                  </a:ext>
                </a:extLst>
              </a:tr>
              <a:tr h="370840">
                <a:tc gridSpan="3">
                  <a:txBody>
                    <a:bodyPr/>
                    <a:lstStyle/>
                    <a:p>
                      <a:pPr algn="ctr"/>
                      <a:r>
                        <a:rPr lang="en-US" dirty="0"/>
                        <a:t>Ending in -o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414464552"/>
                  </a:ext>
                </a:extLst>
              </a:tr>
              <a:tr h="370840">
                <a:tc>
                  <a:txBody>
                    <a:bodyPr/>
                    <a:lstStyle/>
                    <a:p>
                      <a:r>
                        <a:rPr lang="en-US" dirty="0">
                          <a:solidFill>
                            <a:srgbClr val="00B0F0"/>
                          </a:solidFill>
                        </a:rPr>
                        <a:t>Masculine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i="1" dirty="0"/>
                        <a:t>alt</a:t>
                      </a:r>
                      <a:r>
                        <a:rPr lang="en-US" i="1" dirty="0">
                          <a:solidFill>
                            <a:srgbClr val="00B050"/>
                          </a:solidFill>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i="1" dirty="0"/>
                        <a:t>alt</a:t>
                      </a:r>
                      <a:r>
                        <a:rPr lang="en-US" i="1" dirty="0">
                          <a:solidFill>
                            <a:srgbClr val="00B050"/>
                          </a:solidFill>
                        </a:rPr>
                        <a: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102503"/>
                  </a:ext>
                </a:extLst>
              </a:tr>
              <a:tr h="370840">
                <a:tc>
                  <a:txBody>
                    <a:bodyPr/>
                    <a:lstStyle/>
                    <a:p>
                      <a:r>
                        <a:rPr lang="en-US" dirty="0">
                          <a:solidFill>
                            <a:srgbClr val="FF40FF"/>
                          </a:solidFill>
                        </a:rPr>
                        <a:t>Feminine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i="1" dirty="0" err="1"/>
                        <a:t>alt</a:t>
                      </a:r>
                      <a:r>
                        <a:rPr lang="en-US" i="1" dirty="0" err="1">
                          <a:solidFill>
                            <a:srgbClr val="00B050"/>
                          </a:solidFill>
                        </a:rPr>
                        <a:t>a</a:t>
                      </a:r>
                      <a:endParaRPr lang="en-US" i="1"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i="1" dirty="0" err="1"/>
                        <a:t>alt</a:t>
                      </a:r>
                      <a:r>
                        <a:rPr lang="en-US" i="1" dirty="0" err="1">
                          <a:solidFill>
                            <a:srgbClr val="00B050"/>
                          </a:solidFill>
                        </a:rPr>
                        <a:t>as</a:t>
                      </a:r>
                      <a:endParaRPr lang="en-US" i="1"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4080114"/>
                  </a:ext>
                </a:extLst>
              </a:tr>
              <a:tr h="370840">
                <a:tc gridSpan="3">
                  <a:txBody>
                    <a:bodyPr/>
                    <a:lstStyle/>
                    <a:p>
                      <a:pPr algn="ctr"/>
                      <a:r>
                        <a:rPr lang="en-US" dirty="0"/>
                        <a:t>Ending in -e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420189062"/>
                  </a:ext>
                </a:extLst>
              </a:tr>
              <a:tr h="370840">
                <a:tc>
                  <a:txBody>
                    <a:bodyPr/>
                    <a:lstStyle/>
                    <a:p>
                      <a:r>
                        <a:rPr lang="en-US" dirty="0">
                          <a:solidFill>
                            <a:srgbClr val="00B0F0"/>
                          </a:solidFill>
                        </a:rPr>
                        <a:t>masculine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i="1" dirty="0" err="1"/>
                        <a:t>inteligent</a:t>
                      </a:r>
                      <a:r>
                        <a:rPr lang="en-US" i="1" dirty="0" err="1">
                          <a:solidFill>
                            <a:srgbClr val="00B050"/>
                          </a:solidFill>
                        </a:rPr>
                        <a:t>e</a:t>
                      </a:r>
                      <a:endParaRPr lang="en-US" i="1"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i="1" dirty="0" err="1"/>
                        <a:t>inteligent</a:t>
                      </a:r>
                      <a:r>
                        <a:rPr lang="en-US" i="1" dirty="0" err="1">
                          <a:solidFill>
                            <a:srgbClr val="00B050"/>
                          </a:solidFill>
                        </a:rPr>
                        <a:t>es</a:t>
                      </a:r>
                      <a:endParaRPr lang="en-US" i="1"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0140654"/>
                  </a:ext>
                </a:extLst>
              </a:tr>
              <a:tr h="370840">
                <a:tc>
                  <a:txBody>
                    <a:bodyPr/>
                    <a:lstStyle/>
                    <a:p>
                      <a:r>
                        <a:rPr lang="en-US" dirty="0">
                          <a:solidFill>
                            <a:srgbClr val="FF40FF"/>
                          </a:solidFill>
                        </a:rPr>
                        <a:t>Feminine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i="1" dirty="0" err="1"/>
                        <a:t>inteligent</a:t>
                      </a:r>
                      <a:r>
                        <a:rPr lang="en-US" i="1" dirty="0" err="1">
                          <a:solidFill>
                            <a:srgbClr val="00B050"/>
                          </a:solidFill>
                        </a:rPr>
                        <a:t>e</a:t>
                      </a:r>
                      <a:endParaRPr lang="en-US" i="1"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i="1" dirty="0" err="1"/>
                        <a:t>inteligent</a:t>
                      </a:r>
                      <a:r>
                        <a:rPr lang="en-US" i="1" dirty="0" err="1">
                          <a:solidFill>
                            <a:srgbClr val="00B050"/>
                          </a:solidFill>
                        </a:rPr>
                        <a:t>es</a:t>
                      </a:r>
                      <a:endParaRPr lang="en-US" i="1"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09549833"/>
                  </a:ext>
                </a:extLst>
              </a:tr>
              <a:tr h="370840">
                <a:tc gridSpan="3">
                  <a:txBody>
                    <a:bodyPr/>
                    <a:lstStyle/>
                    <a:p>
                      <a:pPr algn="ctr"/>
                      <a:r>
                        <a:rPr lang="en-US" dirty="0"/>
                        <a:t>Ending in a consonant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647584381"/>
                  </a:ext>
                </a:extLst>
              </a:tr>
              <a:tr h="370840">
                <a:tc>
                  <a:txBody>
                    <a:bodyPr/>
                    <a:lstStyle/>
                    <a:p>
                      <a:r>
                        <a:rPr lang="en-US" dirty="0">
                          <a:solidFill>
                            <a:srgbClr val="00B0F0"/>
                          </a:solidFill>
                        </a:rPr>
                        <a:t>masculine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i="1" dirty="0" err="1"/>
                        <a:t>azul</a:t>
                      </a:r>
                      <a:endParaRPr 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i="1" dirty="0" err="1"/>
                        <a:t>azul</a:t>
                      </a:r>
                      <a:r>
                        <a:rPr lang="en-US" i="1" dirty="0" err="1">
                          <a:solidFill>
                            <a:srgbClr val="00B050"/>
                          </a:solidFill>
                        </a:rPr>
                        <a:t>es</a:t>
                      </a:r>
                      <a:endParaRPr lang="en-US" i="1"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5239017"/>
                  </a:ext>
                </a:extLst>
              </a:tr>
              <a:tr h="370840">
                <a:tc>
                  <a:txBody>
                    <a:bodyPr/>
                    <a:lstStyle/>
                    <a:p>
                      <a:r>
                        <a:rPr lang="en-US" dirty="0">
                          <a:solidFill>
                            <a:srgbClr val="F852C5"/>
                          </a:solidFill>
                        </a:rPr>
                        <a:t>Feminine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i="1" dirty="0" err="1"/>
                        <a:t>azul</a:t>
                      </a:r>
                      <a:endParaRPr 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i="1" dirty="0" err="1"/>
                        <a:t>azul</a:t>
                      </a:r>
                      <a:r>
                        <a:rPr lang="en-US" i="1" dirty="0" err="1">
                          <a:solidFill>
                            <a:srgbClr val="00B050"/>
                          </a:solidFill>
                        </a:rPr>
                        <a:t>es</a:t>
                      </a:r>
                      <a:endParaRPr lang="en-US" i="1"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8476478"/>
                  </a:ext>
                </a:extLst>
              </a:tr>
            </a:tbl>
          </a:graphicData>
        </a:graphic>
      </p:graphicFrame>
      <p:sp>
        <p:nvSpPr>
          <p:cNvPr id="17" name="TextBox 16">
            <a:extLst>
              <a:ext uri="{FF2B5EF4-FFF2-40B4-BE49-F238E27FC236}">
                <a16:creationId xmlns:a16="http://schemas.microsoft.com/office/drawing/2014/main" id="{0EA1920B-0B62-5E4E-A65D-7FDF2A1021FA}"/>
              </a:ext>
            </a:extLst>
          </p:cNvPr>
          <p:cNvSpPr txBox="1"/>
          <p:nvPr/>
        </p:nvSpPr>
        <p:spPr>
          <a:xfrm>
            <a:off x="6290865" y="2823435"/>
            <a:ext cx="5843392" cy="3693319"/>
          </a:xfrm>
          <a:prstGeom prst="rect">
            <a:avLst/>
          </a:prstGeom>
          <a:noFill/>
        </p:spPr>
        <p:txBody>
          <a:bodyPr wrap="square" rtlCol="0">
            <a:spAutoFit/>
          </a:bodyPr>
          <a:lstStyle/>
          <a:p>
            <a:r>
              <a:rPr lang="en-US" dirty="0"/>
              <a:t>When coming across and using a dictionary to find adjectives,  you will find that the adjective is given in the masculine form.</a:t>
            </a:r>
          </a:p>
          <a:p>
            <a:r>
              <a:rPr lang="en-US" dirty="0"/>
              <a:t>    </a:t>
            </a:r>
            <a:r>
              <a:rPr lang="en-US" i="1" dirty="0">
                <a:latin typeface="Beirut" pitchFamily="2" charset="-78"/>
                <a:cs typeface="Beirut" pitchFamily="2" charset="-78"/>
              </a:rPr>
              <a:t>e.g.     </a:t>
            </a:r>
            <a:r>
              <a:rPr lang="en-US" i="1" dirty="0" err="1">
                <a:latin typeface="Beirut" pitchFamily="2" charset="-78"/>
                <a:cs typeface="Beirut" pitchFamily="2" charset="-78"/>
              </a:rPr>
              <a:t>amarillo</a:t>
            </a:r>
            <a:endParaRPr lang="en-US" sz="2000" i="1" dirty="0">
              <a:latin typeface="Beirut" pitchFamily="2" charset="-78"/>
              <a:cs typeface="Beirut" pitchFamily="2" charset="-78"/>
            </a:endParaRPr>
          </a:p>
          <a:p>
            <a:r>
              <a:rPr lang="en-US" dirty="0"/>
              <a:t>So you must make sure that it agrees with the rest of the phrase as to the gender (</a:t>
            </a:r>
            <a:r>
              <a:rPr lang="en-US" dirty="0" err="1"/>
              <a:t>masc</a:t>
            </a:r>
            <a:r>
              <a:rPr lang="en-US" dirty="0"/>
              <a:t>/ fem) and number (sing/ plural.</a:t>
            </a:r>
          </a:p>
          <a:p>
            <a:r>
              <a:rPr lang="en-US" dirty="0"/>
              <a:t>    </a:t>
            </a:r>
            <a:r>
              <a:rPr lang="en-US" i="1" dirty="0">
                <a:latin typeface="Beirut" pitchFamily="2" charset="-78"/>
                <a:cs typeface="Beirut" pitchFamily="2" charset="-78"/>
              </a:rPr>
              <a:t>e.g.     </a:t>
            </a:r>
            <a:r>
              <a:rPr lang="en-US" i="1" dirty="0">
                <a:solidFill>
                  <a:srgbClr val="00B050"/>
                </a:solidFill>
                <a:latin typeface="Beirut" pitchFamily="2" charset="-78"/>
                <a:cs typeface="Beirut" pitchFamily="2" charset="-78"/>
              </a:rPr>
              <a:t>las</a:t>
            </a:r>
            <a:r>
              <a:rPr lang="en-US" i="1" dirty="0">
                <a:latin typeface="Beirut" pitchFamily="2" charset="-78"/>
                <a:cs typeface="Beirut" pitchFamily="2" charset="-78"/>
              </a:rPr>
              <a:t> </a:t>
            </a:r>
            <a:r>
              <a:rPr lang="en-US" i="1" dirty="0" err="1">
                <a:latin typeface="Beirut" pitchFamily="2" charset="-78"/>
                <a:cs typeface="Beirut" pitchFamily="2" charset="-78"/>
              </a:rPr>
              <a:t>fald</a:t>
            </a:r>
            <a:r>
              <a:rPr lang="en-US" i="1" dirty="0" err="1">
                <a:solidFill>
                  <a:srgbClr val="00B050"/>
                </a:solidFill>
                <a:latin typeface="Beirut" pitchFamily="2" charset="-78"/>
                <a:cs typeface="Beirut" pitchFamily="2" charset="-78"/>
              </a:rPr>
              <a:t>as</a:t>
            </a:r>
            <a:r>
              <a:rPr lang="en-US" i="1" dirty="0">
                <a:latin typeface="Beirut" pitchFamily="2" charset="-78"/>
                <a:cs typeface="Beirut" pitchFamily="2" charset="-78"/>
              </a:rPr>
              <a:t> </a:t>
            </a:r>
            <a:r>
              <a:rPr lang="en-US" i="1" dirty="0" err="1">
                <a:latin typeface="Beirut" pitchFamily="2" charset="-78"/>
                <a:cs typeface="Beirut" pitchFamily="2" charset="-78"/>
              </a:rPr>
              <a:t>amarill</a:t>
            </a:r>
            <a:r>
              <a:rPr lang="en-US" i="1" dirty="0" err="1">
                <a:solidFill>
                  <a:srgbClr val="00B050"/>
                </a:solidFill>
                <a:latin typeface="Beirut" pitchFamily="2" charset="-78"/>
                <a:cs typeface="Beirut" pitchFamily="2" charset="-78"/>
              </a:rPr>
              <a:t>as</a:t>
            </a:r>
            <a:endParaRPr lang="en-US" i="1" dirty="0">
              <a:solidFill>
                <a:srgbClr val="00B050"/>
              </a:solidFill>
              <a:latin typeface="Beirut" pitchFamily="2" charset="-78"/>
              <a:cs typeface="Beirut" pitchFamily="2" charset="-78"/>
            </a:endParaRPr>
          </a:p>
          <a:p>
            <a:r>
              <a:rPr lang="en-US" i="1" dirty="0"/>
              <a:t>Some exceptions to this rule are:</a:t>
            </a:r>
          </a:p>
          <a:p>
            <a:pPr marL="285750" indent="-285750">
              <a:buFont typeface="Arial" panose="020B0604020202020204" pitchFamily="34" charset="0"/>
              <a:buChar char="•"/>
            </a:pPr>
            <a:r>
              <a:rPr lang="en-US" i="1" dirty="0"/>
              <a:t>Adjectives of nationality                                                     ending in ‘s’ </a:t>
            </a:r>
          </a:p>
          <a:p>
            <a:r>
              <a:rPr lang="en-US" i="1" dirty="0"/>
              <a:t>    </a:t>
            </a:r>
            <a:r>
              <a:rPr lang="en-US" i="1" dirty="0">
                <a:latin typeface="Beirut" pitchFamily="2" charset="-78"/>
                <a:cs typeface="Beirut" pitchFamily="2" charset="-78"/>
              </a:rPr>
              <a:t>e.g.    </a:t>
            </a:r>
            <a:r>
              <a:rPr lang="en-US" i="1" dirty="0" err="1">
                <a:latin typeface="Beirut" pitchFamily="2" charset="-78"/>
                <a:cs typeface="Beirut" pitchFamily="2" charset="-78"/>
              </a:rPr>
              <a:t>inglé</a:t>
            </a:r>
            <a:r>
              <a:rPr lang="en-US" i="1" dirty="0" err="1">
                <a:solidFill>
                  <a:srgbClr val="00B050"/>
                </a:solidFill>
                <a:latin typeface="Beirut" pitchFamily="2" charset="-78"/>
                <a:cs typeface="Beirut" pitchFamily="2" charset="-78"/>
              </a:rPr>
              <a:t>s</a:t>
            </a:r>
            <a:endParaRPr lang="en-US" i="1" dirty="0">
              <a:solidFill>
                <a:srgbClr val="00B050"/>
              </a:solidFill>
              <a:latin typeface="Beirut" pitchFamily="2" charset="-78"/>
              <a:cs typeface="Beirut" pitchFamily="2" charset="-78"/>
            </a:endParaRPr>
          </a:p>
          <a:p>
            <a:pPr marL="285750" indent="-285750">
              <a:buFont typeface="Arial" panose="020B0604020202020204" pitchFamily="34" charset="0"/>
              <a:buChar char="•"/>
            </a:pPr>
            <a:r>
              <a:rPr lang="en-US" i="1" dirty="0"/>
              <a:t>Ending in ‘or’ </a:t>
            </a:r>
          </a:p>
          <a:p>
            <a:r>
              <a:rPr lang="en-US" i="1" dirty="0"/>
              <a:t>    </a:t>
            </a:r>
            <a:r>
              <a:rPr lang="en-US" i="1" dirty="0">
                <a:latin typeface="Beirut" pitchFamily="2" charset="-78"/>
                <a:cs typeface="Beirut" pitchFamily="2" charset="-78"/>
              </a:rPr>
              <a:t>e.g.    </a:t>
            </a:r>
            <a:r>
              <a:rPr lang="en-US" i="1" dirty="0" err="1">
                <a:latin typeface="Beirut" pitchFamily="2" charset="-78"/>
                <a:cs typeface="Beirut" pitchFamily="2" charset="-78"/>
              </a:rPr>
              <a:t>hablad</a:t>
            </a:r>
            <a:r>
              <a:rPr lang="en-US" i="1" dirty="0" err="1">
                <a:solidFill>
                  <a:srgbClr val="00B050"/>
                </a:solidFill>
                <a:latin typeface="Beirut" pitchFamily="2" charset="-78"/>
                <a:cs typeface="Beirut" pitchFamily="2" charset="-78"/>
              </a:rPr>
              <a:t>or</a:t>
            </a:r>
            <a:endParaRPr lang="en-US" i="1" dirty="0">
              <a:solidFill>
                <a:srgbClr val="00B050"/>
              </a:solidFill>
              <a:latin typeface="Beirut" pitchFamily="2" charset="-78"/>
              <a:cs typeface="Beirut" pitchFamily="2" charset="-78"/>
            </a:endParaRPr>
          </a:p>
        </p:txBody>
      </p:sp>
      <p:graphicFrame>
        <p:nvGraphicFramePr>
          <p:cNvPr id="18" name="Table 17">
            <a:extLst>
              <a:ext uri="{FF2B5EF4-FFF2-40B4-BE49-F238E27FC236}">
                <a16:creationId xmlns:a16="http://schemas.microsoft.com/office/drawing/2014/main" id="{61551883-D20E-EC49-AE41-D5F8154C4EA9}"/>
              </a:ext>
            </a:extLst>
          </p:cNvPr>
          <p:cNvGraphicFramePr>
            <a:graphicFrameLocks noGrp="1"/>
          </p:cNvGraphicFramePr>
          <p:nvPr>
            <p:extLst>
              <p:ext uri="{D42A27DB-BD31-4B8C-83A1-F6EECF244321}">
                <p14:modId xmlns:p14="http://schemas.microsoft.com/office/powerpoint/2010/main" val="1298359096"/>
              </p:ext>
            </p:extLst>
          </p:nvPr>
        </p:nvGraphicFramePr>
        <p:xfrm>
          <a:off x="9425149" y="4359754"/>
          <a:ext cx="2698618" cy="1767832"/>
        </p:xfrm>
        <a:graphic>
          <a:graphicData uri="http://schemas.openxmlformats.org/drawingml/2006/table">
            <a:tbl>
              <a:tblPr firstRow="1" bandRow="1">
                <a:tableStyleId>{C4B1156A-380E-4F78-BDF5-A606A8083BF9}</a:tableStyleId>
              </a:tblPr>
              <a:tblGrid>
                <a:gridCol w="1282203">
                  <a:extLst>
                    <a:ext uri="{9D8B030D-6E8A-4147-A177-3AD203B41FA5}">
                      <a16:colId xmlns:a16="http://schemas.microsoft.com/office/drawing/2014/main" val="2867951881"/>
                    </a:ext>
                  </a:extLst>
                </a:gridCol>
                <a:gridCol w="1416415">
                  <a:extLst>
                    <a:ext uri="{9D8B030D-6E8A-4147-A177-3AD203B41FA5}">
                      <a16:colId xmlns:a16="http://schemas.microsoft.com/office/drawing/2014/main" val="214457963"/>
                    </a:ext>
                  </a:extLst>
                </a:gridCol>
              </a:tblGrid>
              <a:tr h="441958">
                <a:tc>
                  <a:txBody>
                    <a:bodyPr/>
                    <a:lstStyle/>
                    <a:p>
                      <a:r>
                        <a:rPr lang="en-US" sz="2000" b="0" dirty="0" err="1"/>
                        <a:t>hablador</a:t>
                      </a:r>
                      <a:endParaRPr lang="en-US" sz="2000" b="0" dirty="0"/>
                    </a:p>
                  </a:txBody>
                  <a:tcPr/>
                </a:tc>
                <a:tc>
                  <a:txBody>
                    <a:bodyPr/>
                    <a:lstStyle/>
                    <a:p>
                      <a:r>
                        <a:rPr lang="en-US" sz="2000" b="0" dirty="0" err="1"/>
                        <a:t>hablador</a:t>
                      </a:r>
                      <a:r>
                        <a:rPr lang="en-US" sz="2000" b="0" dirty="0" err="1">
                          <a:solidFill>
                            <a:srgbClr val="00B050"/>
                          </a:solidFill>
                        </a:rPr>
                        <a:t>es</a:t>
                      </a:r>
                      <a:endParaRPr lang="en-US" sz="2000" b="0" dirty="0">
                        <a:solidFill>
                          <a:srgbClr val="00B050"/>
                        </a:solidFill>
                      </a:endParaRPr>
                    </a:p>
                  </a:txBody>
                  <a:tcPr/>
                </a:tc>
                <a:extLst>
                  <a:ext uri="{0D108BD9-81ED-4DB2-BD59-A6C34878D82A}">
                    <a16:rowId xmlns:a16="http://schemas.microsoft.com/office/drawing/2014/main" val="4129346459"/>
                  </a:ext>
                </a:extLst>
              </a:tr>
              <a:tr h="441958">
                <a:tc>
                  <a:txBody>
                    <a:bodyPr/>
                    <a:lstStyle/>
                    <a:p>
                      <a:r>
                        <a:rPr lang="en-US" sz="2000" dirty="0" err="1"/>
                        <a:t>hablador</a:t>
                      </a:r>
                      <a:r>
                        <a:rPr lang="en-US" sz="2000" dirty="0" err="1">
                          <a:solidFill>
                            <a:srgbClr val="00B050"/>
                          </a:solidFill>
                        </a:rPr>
                        <a:t>a</a:t>
                      </a:r>
                      <a:endParaRPr lang="en-US" sz="2000" dirty="0">
                        <a:solidFill>
                          <a:srgbClr val="00B050"/>
                        </a:solidFill>
                      </a:endParaRPr>
                    </a:p>
                  </a:txBody>
                  <a:tcPr/>
                </a:tc>
                <a:tc>
                  <a:txBody>
                    <a:bodyPr/>
                    <a:lstStyle/>
                    <a:p>
                      <a:r>
                        <a:rPr lang="en-US" sz="2000" dirty="0" err="1"/>
                        <a:t>hablador</a:t>
                      </a:r>
                      <a:r>
                        <a:rPr lang="en-US" sz="2000" dirty="0" err="1">
                          <a:solidFill>
                            <a:srgbClr val="00B050"/>
                          </a:solidFill>
                        </a:rPr>
                        <a:t>as</a:t>
                      </a:r>
                      <a:endParaRPr lang="en-US" sz="2000" dirty="0">
                        <a:solidFill>
                          <a:srgbClr val="00B050"/>
                        </a:solidFill>
                      </a:endParaRPr>
                    </a:p>
                  </a:txBody>
                  <a:tcPr/>
                </a:tc>
                <a:extLst>
                  <a:ext uri="{0D108BD9-81ED-4DB2-BD59-A6C34878D82A}">
                    <a16:rowId xmlns:a16="http://schemas.microsoft.com/office/drawing/2014/main" val="3898424293"/>
                  </a:ext>
                </a:extLst>
              </a:tr>
              <a:tr h="441958">
                <a:tc>
                  <a:txBody>
                    <a:bodyPr/>
                    <a:lstStyle/>
                    <a:p>
                      <a:r>
                        <a:rPr lang="en-US" sz="2000" dirty="0" err="1"/>
                        <a:t>inglés</a:t>
                      </a:r>
                      <a:endParaRPr lang="en-US" sz="2000" dirty="0"/>
                    </a:p>
                  </a:txBody>
                  <a:tcPr/>
                </a:tc>
                <a:tc>
                  <a:txBody>
                    <a:bodyPr/>
                    <a:lstStyle/>
                    <a:p>
                      <a:r>
                        <a:rPr lang="en-US" sz="2000" dirty="0" err="1"/>
                        <a:t>ingl</a:t>
                      </a:r>
                      <a:r>
                        <a:rPr lang="en-US" sz="2000" dirty="0" err="1">
                          <a:solidFill>
                            <a:srgbClr val="00B050"/>
                          </a:solidFill>
                        </a:rPr>
                        <a:t>e</a:t>
                      </a:r>
                      <a:r>
                        <a:rPr lang="en-US" sz="2000" dirty="0" err="1"/>
                        <a:t>s</a:t>
                      </a:r>
                      <a:r>
                        <a:rPr lang="en-US" sz="2000" dirty="0" err="1">
                          <a:solidFill>
                            <a:srgbClr val="00B050"/>
                          </a:solidFill>
                        </a:rPr>
                        <a:t>es</a:t>
                      </a:r>
                      <a:endParaRPr lang="en-US" sz="2000" dirty="0">
                        <a:solidFill>
                          <a:srgbClr val="00B050"/>
                        </a:solidFill>
                      </a:endParaRPr>
                    </a:p>
                  </a:txBody>
                  <a:tcPr/>
                </a:tc>
                <a:extLst>
                  <a:ext uri="{0D108BD9-81ED-4DB2-BD59-A6C34878D82A}">
                    <a16:rowId xmlns:a16="http://schemas.microsoft.com/office/drawing/2014/main" val="2668656777"/>
                  </a:ext>
                </a:extLst>
              </a:tr>
              <a:tr h="441958">
                <a:tc>
                  <a:txBody>
                    <a:bodyPr/>
                    <a:lstStyle/>
                    <a:p>
                      <a:r>
                        <a:rPr lang="en-US" sz="2000" dirty="0" err="1"/>
                        <a:t>ingles</a:t>
                      </a:r>
                      <a:r>
                        <a:rPr lang="en-US" sz="2000" dirty="0" err="1">
                          <a:solidFill>
                            <a:srgbClr val="00B050"/>
                          </a:solidFill>
                        </a:rPr>
                        <a:t>a</a:t>
                      </a:r>
                      <a:endParaRPr lang="en-US" sz="2000" dirty="0">
                        <a:solidFill>
                          <a:srgbClr val="00B050"/>
                        </a:solidFill>
                      </a:endParaRPr>
                    </a:p>
                  </a:txBody>
                  <a:tcPr/>
                </a:tc>
                <a:tc>
                  <a:txBody>
                    <a:bodyPr/>
                    <a:lstStyle/>
                    <a:p>
                      <a:r>
                        <a:rPr lang="en-US" sz="2000" dirty="0" err="1"/>
                        <a:t>ingles</a:t>
                      </a:r>
                      <a:r>
                        <a:rPr lang="en-US" sz="2000" dirty="0" err="1">
                          <a:solidFill>
                            <a:srgbClr val="00B050"/>
                          </a:solidFill>
                        </a:rPr>
                        <a:t>as</a:t>
                      </a:r>
                      <a:endParaRPr lang="en-US" sz="2000" dirty="0">
                        <a:solidFill>
                          <a:srgbClr val="00B050"/>
                        </a:solidFill>
                      </a:endParaRPr>
                    </a:p>
                  </a:txBody>
                  <a:tcPr/>
                </a:tc>
                <a:extLst>
                  <a:ext uri="{0D108BD9-81ED-4DB2-BD59-A6C34878D82A}">
                    <a16:rowId xmlns:a16="http://schemas.microsoft.com/office/drawing/2014/main" val="294759529"/>
                  </a:ext>
                </a:extLst>
              </a:tr>
            </a:tbl>
          </a:graphicData>
        </a:graphic>
      </p:graphicFrame>
      <p:sp>
        <p:nvSpPr>
          <p:cNvPr id="19" name="TextBox 18">
            <a:extLst>
              <a:ext uri="{FF2B5EF4-FFF2-40B4-BE49-F238E27FC236}">
                <a16:creationId xmlns:a16="http://schemas.microsoft.com/office/drawing/2014/main" id="{DB4DE03F-12F9-4A2C-9346-F64B652F0FFA}"/>
              </a:ext>
            </a:extLst>
          </p:cNvPr>
          <p:cNvSpPr txBox="1"/>
          <p:nvPr/>
        </p:nvSpPr>
        <p:spPr>
          <a:xfrm>
            <a:off x="16879" y="0"/>
            <a:ext cx="3226051" cy="400110"/>
          </a:xfrm>
          <a:prstGeom prst="rect">
            <a:avLst/>
          </a:prstGeom>
          <a:noFill/>
        </p:spPr>
        <p:txBody>
          <a:bodyPr wrap="square" rtlCol="0">
            <a:spAutoFit/>
          </a:bodyPr>
          <a:lstStyle/>
          <a:p>
            <a:r>
              <a:rPr lang="en-US" sz="2000" b="1" dirty="0">
                <a:latin typeface="Papyrus" panose="020B0602040200020303" pitchFamily="34" charset="77"/>
              </a:rPr>
              <a:t>GCSE SPANISH</a:t>
            </a:r>
          </a:p>
        </p:txBody>
      </p:sp>
    </p:spTree>
    <p:extLst>
      <p:ext uri="{BB962C8B-B14F-4D97-AF65-F5344CB8AC3E}">
        <p14:creationId xmlns:p14="http://schemas.microsoft.com/office/powerpoint/2010/main" val="1021588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Shape 3">
            <a:extLst>
              <a:ext uri="{FF2B5EF4-FFF2-40B4-BE49-F238E27FC236}">
                <a16:creationId xmlns:a16="http://schemas.microsoft.com/office/drawing/2014/main" id="{D42174B3-2A2C-4343-A564-9BDF392FB29D}"/>
              </a:ext>
            </a:extLst>
          </p:cNvPr>
          <p:cNvSpPr/>
          <p:nvPr/>
        </p:nvSpPr>
        <p:spPr>
          <a:xfrm rot="10800000" flipH="1">
            <a:off x="-19166" y="-30190"/>
            <a:ext cx="3580092" cy="2016677"/>
          </a:xfrm>
          <a:custGeom>
            <a:avLst/>
            <a:gdLst>
              <a:gd name="connsiteX0" fmla="*/ 0 w 3180522"/>
              <a:gd name="connsiteY0" fmla="*/ 0 h 1886048"/>
              <a:gd name="connsiteX1" fmla="*/ 262915 w 3180522"/>
              <a:gd name="connsiteY1" fmla="*/ 0 h 1886048"/>
              <a:gd name="connsiteX2" fmla="*/ 262915 w 3180522"/>
              <a:gd name="connsiteY2" fmla="*/ 1439206 h 1886048"/>
              <a:gd name="connsiteX3" fmla="*/ 3180522 w 3180522"/>
              <a:gd name="connsiteY3" fmla="*/ 1439206 h 1886048"/>
              <a:gd name="connsiteX4" fmla="*/ 3180522 w 3180522"/>
              <a:gd name="connsiteY4" fmla="*/ 1886048 h 1886048"/>
              <a:gd name="connsiteX5" fmla="*/ 0 w 3180522"/>
              <a:gd name="connsiteY5" fmla="*/ 1886048 h 1886048"/>
              <a:gd name="connsiteX6" fmla="*/ 0 w 318052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3180522 w 3580092"/>
              <a:gd name="connsiteY3" fmla="*/ 1439206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2016677"/>
              <a:gd name="connsiteX1" fmla="*/ 262915 w 3580092"/>
              <a:gd name="connsiteY1" fmla="*/ 130629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80092" h="2016677">
                <a:moveTo>
                  <a:pt x="0" y="0"/>
                </a:moveTo>
                <a:cubicBezTo>
                  <a:pt x="87638" y="64034"/>
                  <a:pt x="175277" y="35858"/>
                  <a:pt x="262915" y="192101"/>
                </a:cubicBezTo>
                <a:lnTo>
                  <a:pt x="262915" y="1569835"/>
                </a:lnTo>
                <a:lnTo>
                  <a:pt x="2796320" y="1585203"/>
                </a:lnTo>
                <a:cubicBezTo>
                  <a:pt x="3288098" y="1741834"/>
                  <a:pt x="3318835" y="1867730"/>
                  <a:pt x="3580092" y="2008993"/>
                </a:cubicBezTo>
                <a:lnTo>
                  <a:pt x="0" y="2016677"/>
                </a:lnTo>
                <a:lnTo>
                  <a:pt x="0" y="0"/>
                </a:lnTo>
                <a:close/>
              </a:path>
            </a:pathLst>
          </a:cu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90D49C-D007-4B4E-98D9-36134A40CB27}"/>
              </a:ext>
            </a:extLst>
          </p:cNvPr>
          <p:cNvSpPr>
            <a:spLocks noGrp="1"/>
          </p:cNvSpPr>
          <p:nvPr>
            <p:ph type="title"/>
          </p:nvPr>
        </p:nvSpPr>
        <p:spPr/>
        <p:txBody>
          <a:bodyPr>
            <a:normAutofit/>
          </a:bodyPr>
          <a:lstStyle/>
          <a:p>
            <a:r>
              <a:rPr lang="en-US" sz="3200" b="1" i="1" dirty="0">
                <a:latin typeface="Papyrus" panose="020B0602040200020303" pitchFamily="34" charset="77"/>
              </a:rPr>
              <a:t>Other adjectives</a:t>
            </a:r>
          </a:p>
        </p:txBody>
      </p:sp>
      <p:sp>
        <p:nvSpPr>
          <p:cNvPr id="3" name="Content Placeholder 2">
            <a:extLst>
              <a:ext uri="{FF2B5EF4-FFF2-40B4-BE49-F238E27FC236}">
                <a16:creationId xmlns:a16="http://schemas.microsoft.com/office/drawing/2014/main" id="{58DB0DD9-D909-D64F-8A0A-F19B64E41902}"/>
              </a:ext>
            </a:extLst>
          </p:cNvPr>
          <p:cNvSpPr>
            <a:spLocks noGrp="1"/>
          </p:cNvSpPr>
          <p:nvPr>
            <p:ph idx="1"/>
          </p:nvPr>
        </p:nvSpPr>
        <p:spPr>
          <a:xfrm>
            <a:off x="859183" y="1735384"/>
            <a:ext cx="11343535" cy="5030322"/>
          </a:xfrm>
        </p:spPr>
        <p:txBody>
          <a:bodyPr numCol="2">
            <a:normAutofit lnSpcReduction="10000"/>
          </a:bodyPr>
          <a:lstStyle/>
          <a:p>
            <a:r>
              <a:rPr lang="es-ES" sz="2300" u="sng" dirty="0" err="1"/>
              <a:t>Demonstrative</a:t>
            </a:r>
            <a:r>
              <a:rPr lang="es-ES" sz="2300" u="sng" dirty="0"/>
              <a:t> </a:t>
            </a:r>
            <a:r>
              <a:rPr lang="es-ES" sz="2300" u="sng" dirty="0" err="1"/>
              <a:t>adjectives</a:t>
            </a:r>
            <a:endParaRPr lang="en-GB" sz="2300" u="sng" dirty="0"/>
          </a:p>
          <a:p>
            <a:r>
              <a:rPr lang="en-GB" dirty="0"/>
              <a:t>Demonstrative adjectives (‘this’, ‘that’, ‘these’, ‘those’) agree with their noun in number and gender.</a:t>
            </a:r>
          </a:p>
          <a:p>
            <a:endParaRPr lang="en-GB" dirty="0"/>
          </a:p>
          <a:p>
            <a:endParaRPr lang="en-GB" dirty="0"/>
          </a:p>
          <a:p>
            <a:endParaRPr lang="en-GB" dirty="0"/>
          </a:p>
          <a:p>
            <a:endParaRPr lang="en-GB" dirty="0">
              <a:solidFill>
                <a:srgbClr val="C00000"/>
              </a:solidFill>
            </a:endParaRPr>
          </a:p>
          <a:p>
            <a:endParaRPr lang="en-GB" dirty="0">
              <a:solidFill>
                <a:srgbClr val="C00000"/>
              </a:solidFill>
            </a:endParaRPr>
          </a:p>
          <a:p>
            <a:r>
              <a:rPr lang="en-GB" dirty="0">
                <a:solidFill>
                  <a:srgbClr val="C00000"/>
                </a:solidFill>
              </a:rPr>
              <a:t>este</a:t>
            </a:r>
            <a:r>
              <a:rPr lang="en-GB" dirty="0"/>
              <a:t> </a:t>
            </a:r>
            <a:r>
              <a:rPr lang="en-GB" dirty="0" err="1">
                <a:solidFill>
                  <a:srgbClr val="00B050"/>
                </a:solidFill>
              </a:rPr>
              <a:t>móvil</a:t>
            </a:r>
            <a:r>
              <a:rPr lang="en-GB" dirty="0"/>
              <a:t>                      </a:t>
            </a:r>
            <a:r>
              <a:rPr lang="en-GB" dirty="0">
                <a:solidFill>
                  <a:srgbClr val="C00000"/>
                </a:solidFill>
              </a:rPr>
              <a:t>this</a:t>
            </a:r>
            <a:r>
              <a:rPr lang="en-GB" dirty="0"/>
              <a:t> mobile</a:t>
            </a:r>
          </a:p>
          <a:p>
            <a:r>
              <a:rPr lang="en-GB" dirty="0" err="1">
                <a:solidFill>
                  <a:srgbClr val="C00000"/>
                </a:solidFill>
              </a:rPr>
              <a:t>esa</a:t>
            </a:r>
            <a:r>
              <a:rPr lang="en-GB" dirty="0"/>
              <a:t> </a:t>
            </a:r>
            <a:r>
              <a:rPr lang="en-GB" dirty="0" err="1">
                <a:solidFill>
                  <a:srgbClr val="00B050"/>
                </a:solidFill>
              </a:rPr>
              <a:t>calculadora</a:t>
            </a:r>
            <a:r>
              <a:rPr lang="en-GB" dirty="0"/>
              <a:t>              </a:t>
            </a:r>
            <a:r>
              <a:rPr lang="en-GB" dirty="0">
                <a:solidFill>
                  <a:srgbClr val="C00000"/>
                </a:solidFill>
              </a:rPr>
              <a:t>that</a:t>
            </a:r>
            <a:r>
              <a:rPr lang="en-GB" dirty="0"/>
              <a:t> calculator</a:t>
            </a:r>
          </a:p>
          <a:p>
            <a:r>
              <a:rPr lang="en-GB" dirty="0" err="1">
                <a:solidFill>
                  <a:srgbClr val="C00000"/>
                </a:solidFill>
              </a:rPr>
              <a:t>esos</a:t>
            </a:r>
            <a:r>
              <a:rPr lang="en-GB" dirty="0"/>
              <a:t> </a:t>
            </a:r>
            <a:r>
              <a:rPr lang="en-GB" dirty="0" err="1">
                <a:solidFill>
                  <a:srgbClr val="00B050"/>
                </a:solidFill>
              </a:rPr>
              <a:t>chicos</a:t>
            </a:r>
            <a:r>
              <a:rPr lang="en-GB" dirty="0"/>
              <a:t>                     </a:t>
            </a:r>
            <a:r>
              <a:rPr lang="en-GB" dirty="0">
                <a:solidFill>
                  <a:srgbClr val="C00000"/>
                </a:solidFill>
              </a:rPr>
              <a:t>those</a:t>
            </a:r>
            <a:r>
              <a:rPr lang="en-GB" dirty="0"/>
              <a:t> boys</a:t>
            </a:r>
          </a:p>
          <a:p>
            <a:endParaRPr lang="en-GB" sz="2300" u="sng" dirty="0"/>
          </a:p>
          <a:p>
            <a:r>
              <a:rPr lang="en-GB" sz="2300" u="sng" dirty="0"/>
              <a:t>Indefinite adjectives</a:t>
            </a:r>
          </a:p>
          <a:p>
            <a:r>
              <a:rPr lang="en-GB" dirty="0"/>
              <a:t>Indefinite adjectives come up in a lot of contexts, so make sure you know how to use them.</a:t>
            </a:r>
          </a:p>
          <a:p>
            <a:r>
              <a:rPr lang="en-GB" dirty="0">
                <a:solidFill>
                  <a:srgbClr val="C00000"/>
                </a:solidFill>
              </a:rPr>
              <a:t>cada</a:t>
            </a:r>
            <a:r>
              <a:rPr lang="en-GB" dirty="0"/>
              <a:t>                      each</a:t>
            </a:r>
          </a:p>
          <a:p>
            <a:r>
              <a:rPr lang="en-GB" dirty="0" err="1">
                <a:solidFill>
                  <a:srgbClr val="C00000"/>
                </a:solidFill>
              </a:rPr>
              <a:t>otro</a:t>
            </a:r>
            <a:r>
              <a:rPr lang="en-GB" dirty="0"/>
              <a:t>                       another</a:t>
            </a:r>
          </a:p>
          <a:p>
            <a:r>
              <a:rPr lang="en-GB" dirty="0">
                <a:solidFill>
                  <a:srgbClr val="C00000"/>
                </a:solidFill>
              </a:rPr>
              <a:t>todo</a:t>
            </a:r>
            <a:r>
              <a:rPr lang="en-GB" dirty="0"/>
              <a:t>                       all</a:t>
            </a:r>
          </a:p>
          <a:p>
            <a:r>
              <a:rPr lang="en-GB" dirty="0" err="1">
                <a:solidFill>
                  <a:srgbClr val="C00000"/>
                </a:solidFill>
              </a:rPr>
              <a:t>mismo</a:t>
            </a:r>
            <a:r>
              <a:rPr lang="en-GB" dirty="0"/>
              <a:t>                     same</a:t>
            </a:r>
          </a:p>
          <a:p>
            <a:r>
              <a:rPr lang="en-GB" dirty="0" err="1">
                <a:solidFill>
                  <a:srgbClr val="C00000"/>
                </a:solidFill>
              </a:rPr>
              <a:t>algún</a:t>
            </a:r>
            <a:r>
              <a:rPr lang="en-GB" dirty="0">
                <a:solidFill>
                  <a:srgbClr val="C00000"/>
                </a:solidFill>
              </a:rPr>
              <a:t>/</a:t>
            </a:r>
            <a:r>
              <a:rPr lang="en-GB" dirty="0" err="1">
                <a:solidFill>
                  <a:srgbClr val="C00000"/>
                </a:solidFill>
              </a:rPr>
              <a:t>alguna</a:t>
            </a:r>
            <a:r>
              <a:rPr lang="en-GB" dirty="0"/>
              <a:t>          some/any</a:t>
            </a:r>
          </a:p>
          <a:p>
            <a:r>
              <a:rPr lang="en-GB" dirty="0"/>
              <a:t>As with all other adjectives, remember to make them agree. With an exception – ‘cada’ as it doesn’t change.</a:t>
            </a:r>
          </a:p>
        </p:txBody>
      </p:sp>
      <p:sp>
        <p:nvSpPr>
          <p:cNvPr id="5" name="Snip Single Corner Rectangle 4">
            <a:hlinkClick r:id="" action="ppaction://hlinkshowjump?jump=nextslide"/>
            <a:extLst>
              <a:ext uri="{FF2B5EF4-FFF2-40B4-BE49-F238E27FC236}">
                <a16:creationId xmlns:a16="http://schemas.microsoft.com/office/drawing/2014/main" id="{B3FF87B2-766B-C547-8EC5-0068909B3223}"/>
              </a:ext>
            </a:extLst>
          </p:cNvPr>
          <p:cNvSpPr/>
          <p:nvPr/>
        </p:nvSpPr>
        <p:spPr>
          <a:xfrm>
            <a:off x="11516139" y="6347790"/>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ectangle 5">
            <a:hlinkClick r:id="rId2" action="ppaction://hlinksldjump"/>
            <a:extLst>
              <a:ext uri="{FF2B5EF4-FFF2-40B4-BE49-F238E27FC236}">
                <a16:creationId xmlns:a16="http://schemas.microsoft.com/office/drawing/2014/main" id="{3DDB225C-BA5C-6D49-ABCB-E9F4716153A9}"/>
              </a:ext>
            </a:extLst>
          </p:cNvPr>
          <p:cNvSpPr/>
          <p:nvPr/>
        </p:nvSpPr>
        <p:spPr>
          <a:xfrm>
            <a:off x="10793896" y="6347791"/>
            <a:ext cx="636104" cy="510210"/>
          </a:xfrm>
          <a:prstGeom prst="rect">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Snip Single Corner Rectangle 6">
            <a:hlinkClick r:id="" action="ppaction://hlinkshowjump?jump=previousslide"/>
            <a:extLst>
              <a:ext uri="{FF2B5EF4-FFF2-40B4-BE49-F238E27FC236}">
                <a16:creationId xmlns:a16="http://schemas.microsoft.com/office/drawing/2014/main" id="{63B30D03-85C6-844B-A0AF-A9DCC0DD51B1}"/>
              </a:ext>
            </a:extLst>
          </p:cNvPr>
          <p:cNvSpPr/>
          <p:nvPr/>
        </p:nvSpPr>
        <p:spPr>
          <a:xfrm flipH="1">
            <a:off x="10071652" y="6347789"/>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ight Arrow 7">
            <a:hlinkClick r:id="" action="ppaction://hlinkshowjump?jump=nextslide"/>
            <a:extLst>
              <a:ext uri="{FF2B5EF4-FFF2-40B4-BE49-F238E27FC236}">
                <a16:creationId xmlns:a16="http://schemas.microsoft.com/office/drawing/2014/main" id="{46CF5D04-6336-1748-8CB9-2CB22B5A7DF4}"/>
              </a:ext>
            </a:extLst>
          </p:cNvPr>
          <p:cNvSpPr/>
          <p:nvPr/>
        </p:nvSpPr>
        <p:spPr>
          <a:xfrm>
            <a:off x="116387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sp>
        <p:nvSpPr>
          <p:cNvPr id="9" name="Right Arrow 8">
            <a:hlinkClick r:id="" action="ppaction://hlinkshowjump?jump=previousslide"/>
            <a:extLst>
              <a:ext uri="{FF2B5EF4-FFF2-40B4-BE49-F238E27FC236}">
                <a16:creationId xmlns:a16="http://schemas.microsoft.com/office/drawing/2014/main" id="{C9F5069E-6207-B24A-B52B-DB5F77F2D132}"/>
              </a:ext>
            </a:extLst>
          </p:cNvPr>
          <p:cNvSpPr/>
          <p:nvPr/>
        </p:nvSpPr>
        <p:spPr>
          <a:xfrm flipH="1">
            <a:off x="101909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pic>
        <p:nvPicPr>
          <p:cNvPr id="10" name="Picture 9" descr="Home PNG Transparent Images | PNG All">
            <a:hlinkClick r:id="rId2" action="ppaction://hlinksldjump"/>
            <a:extLst>
              <a:ext uri="{FF2B5EF4-FFF2-40B4-BE49-F238E27FC236}">
                <a16:creationId xmlns:a16="http://schemas.microsoft.com/office/drawing/2014/main" id="{AD549E78-A235-0442-92DA-8A7C0DBE9D00}"/>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0891078" y="6382023"/>
            <a:ext cx="441739" cy="441739"/>
          </a:xfrm>
          <a:prstGeom prst="rect">
            <a:avLst/>
          </a:prstGeom>
        </p:spPr>
      </p:pic>
      <p:sp>
        <p:nvSpPr>
          <p:cNvPr id="12" name="TextBox 11">
            <a:extLst>
              <a:ext uri="{FF2B5EF4-FFF2-40B4-BE49-F238E27FC236}">
                <a16:creationId xmlns:a16="http://schemas.microsoft.com/office/drawing/2014/main" id="{62BD17BF-1642-D641-8D03-BE2117158AC0}"/>
              </a:ext>
            </a:extLst>
          </p:cNvPr>
          <p:cNvSpPr txBox="1"/>
          <p:nvPr/>
        </p:nvSpPr>
        <p:spPr>
          <a:xfrm rot="16200000">
            <a:off x="-661899" y="850816"/>
            <a:ext cx="1577009" cy="338554"/>
          </a:xfrm>
          <a:prstGeom prst="rect">
            <a:avLst/>
          </a:prstGeom>
          <a:noFill/>
        </p:spPr>
        <p:txBody>
          <a:bodyPr wrap="square" rtlCol="0">
            <a:spAutoFit/>
          </a:bodyPr>
          <a:lstStyle/>
          <a:p>
            <a:r>
              <a:rPr lang="en-US" sz="1600" dirty="0"/>
              <a:t>Brannel MFL</a:t>
            </a:r>
          </a:p>
        </p:txBody>
      </p:sp>
      <p:pic>
        <p:nvPicPr>
          <p:cNvPr id="13" name="Picture 12" descr="File:Copyright.svg - Wikimedia Commons">
            <a:extLst>
              <a:ext uri="{FF2B5EF4-FFF2-40B4-BE49-F238E27FC236}">
                <a16:creationId xmlns:a16="http://schemas.microsoft.com/office/drawing/2014/main" id="{9949D5AD-1AD3-E047-A2BB-14D0631FE3BC}"/>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rot="16200000">
            <a:off x="16879" y="622612"/>
            <a:ext cx="91703" cy="91703"/>
          </a:xfrm>
          <a:prstGeom prst="rect">
            <a:avLst/>
          </a:prstGeom>
        </p:spPr>
      </p:pic>
      <p:sp>
        <p:nvSpPr>
          <p:cNvPr id="15" name="TextBox 14">
            <a:extLst>
              <a:ext uri="{FF2B5EF4-FFF2-40B4-BE49-F238E27FC236}">
                <a16:creationId xmlns:a16="http://schemas.microsoft.com/office/drawing/2014/main" id="{8BF9093A-7B55-4649-9559-F5BC7E9618E5}"/>
              </a:ext>
            </a:extLst>
          </p:cNvPr>
          <p:cNvSpPr txBox="1"/>
          <p:nvPr/>
        </p:nvSpPr>
        <p:spPr>
          <a:xfrm>
            <a:off x="16879" y="0"/>
            <a:ext cx="3226051" cy="400110"/>
          </a:xfrm>
          <a:prstGeom prst="rect">
            <a:avLst/>
          </a:prstGeom>
          <a:noFill/>
        </p:spPr>
        <p:txBody>
          <a:bodyPr wrap="square" rtlCol="0">
            <a:spAutoFit/>
          </a:bodyPr>
          <a:lstStyle/>
          <a:p>
            <a:r>
              <a:rPr lang="en-US" sz="2000" b="1" dirty="0">
                <a:latin typeface="Papyrus" panose="020B0602040200020303" pitchFamily="34" charset="77"/>
              </a:rPr>
              <a:t>GCSE SPANISH</a:t>
            </a:r>
          </a:p>
        </p:txBody>
      </p:sp>
      <p:graphicFrame>
        <p:nvGraphicFramePr>
          <p:cNvPr id="41" name="Table 41">
            <a:extLst>
              <a:ext uri="{FF2B5EF4-FFF2-40B4-BE49-F238E27FC236}">
                <a16:creationId xmlns:a16="http://schemas.microsoft.com/office/drawing/2014/main" id="{4DA9C669-B4C7-AC41-9961-3094FDAF2E9A}"/>
              </a:ext>
            </a:extLst>
          </p:cNvPr>
          <p:cNvGraphicFramePr>
            <a:graphicFrameLocks noGrp="1"/>
          </p:cNvGraphicFramePr>
          <p:nvPr>
            <p:extLst>
              <p:ext uri="{D42A27DB-BD31-4B8C-83A1-F6EECF244321}">
                <p14:modId xmlns:p14="http://schemas.microsoft.com/office/powerpoint/2010/main" val="3607097321"/>
              </p:ext>
            </p:extLst>
          </p:nvPr>
        </p:nvGraphicFramePr>
        <p:xfrm>
          <a:off x="1024128" y="3273497"/>
          <a:ext cx="4076383" cy="1854200"/>
        </p:xfrm>
        <a:graphic>
          <a:graphicData uri="http://schemas.openxmlformats.org/drawingml/2006/table">
            <a:tbl>
              <a:tblPr firstRow="1" bandRow="1">
                <a:tableStyleId>{AF606853-7671-496A-8E4F-DF71F8EC918B}</a:tableStyleId>
              </a:tblPr>
              <a:tblGrid>
                <a:gridCol w="989330">
                  <a:extLst>
                    <a:ext uri="{9D8B030D-6E8A-4147-A177-3AD203B41FA5}">
                      <a16:colId xmlns:a16="http://schemas.microsoft.com/office/drawing/2014/main" val="2817826481"/>
                    </a:ext>
                  </a:extLst>
                </a:gridCol>
                <a:gridCol w="1262380">
                  <a:extLst>
                    <a:ext uri="{9D8B030D-6E8A-4147-A177-3AD203B41FA5}">
                      <a16:colId xmlns:a16="http://schemas.microsoft.com/office/drawing/2014/main" val="668312032"/>
                    </a:ext>
                  </a:extLst>
                </a:gridCol>
                <a:gridCol w="1111568">
                  <a:extLst>
                    <a:ext uri="{9D8B030D-6E8A-4147-A177-3AD203B41FA5}">
                      <a16:colId xmlns:a16="http://schemas.microsoft.com/office/drawing/2014/main" val="2682318462"/>
                    </a:ext>
                  </a:extLst>
                </a:gridCol>
                <a:gridCol w="713105">
                  <a:extLst>
                    <a:ext uri="{9D8B030D-6E8A-4147-A177-3AD203B41FA5}">
                      <a16:colId xmlns:a16="http://schemas.microsoft.com/office/drawing/2014/main" val="2852621946"/>
                    </a:ext>
                  </a:extLst>
                </a:gridCol>
              </a:tblGrid>
              <a:tr h="370840">
                <a:tc gridSpan="2">
                  <a:txBody>
                    <a:bodyPr/>
                    <a:lstStyle/>
                    <a:p>
                      <a:pPr algn="ctr"/>
                      <a:r>
                        <a:rPr lang="en-GB" dirty="0">
                          <a:solidFill>
                            <a:srgbClr val="00B0F0"/>
                          </a:solidFill>
                        </a:rPr>
                        <a:t>Masculine </a:t>
                      </a:r>
                      <a:endParaRPr lang="en-US"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solidFill>
                          <a:srgbClr val="00B0F0"/>
                        </a:solidFill>
                      </a:endParaRPr>
                    </a:p>
                  </a:txBody>
                  <a:tcPr/>
                </a:tc>
                <a:tc gridSpan="2">
                  <a:txBody>
                    <a:bodyPr/>
                    <a:lstStyle/>
                    <a:p>
                      <a:pPr algn="ctr"/>
                      <a:r>
                        <a:rPr lang="en-GB" dirty="0">
                          <a:solidFill>
                            <a:srgbClr val="C22DA6"/>
                          </a:solidFill>
                        </a:rPr>
                        <a:t>Feminine</a:t>
                      </a:r>
                      <a:endParaRPr lang="en-US" dirty="0">
                        <a:solidFill>
                          <a:srgbClr val="C22DA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extLst>
                  <a:ext uri="{0D108BD9-81ED-4DB2-BD59-A6C34878D82A}">
                    <a16:rowId xmlns:a16="http://schemas.microsoft.com/office/drawing/2014/main" val="4046827215"/>
                  </a:ext>
                </a:extLst>
              </a:tr>
              <a:tr h="370840">
                <a:tc>
                  <a:txBody>
                    <a:bodyPr/>
                    <a:lstStyle/>
                    <a:p>
                      <a:r>
                        <a:rPr lang="en-GB" dirty="0"/>
                        <a:t>Singular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i="1" dirty="0">
                          <a:solidFill>
                            <a:srgbClr val="00B050"/>
                          </a:solidFill>
                        </a:rPr>
                        <a:t>este</a:t>
                      </a:r>
                      <a:endParaRPr lang="en-US" i="1"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i="1" dirty="0" err="1">
                          <a:solidFill>
                            <a:srgbClr val="00B050"/>
                          </a:solidFill>
                        </a:rPr>
                        <a:t>esta</a:t>
                      </a:r>
                      <a:endParaRPr lang="en-US" i="1"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this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5960365"/>
                  </a:ext>
                </a:extLst>
              </a:tr>
              <a:tr h="370840">
                <a:tc>
                  <a:txBody>
                    <a:bodyPr/>
                    <a:lstStyle/>
                    <a:p>
                      <a:r>
                        <a:rPr lang="en-GB" dirty="0"/>
                        <a:t>Plural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i="1" dirty="0" err="1">
                          <a:solidFill>
                            <a:srgbClr val="00B050"/>
                          </a:solidFill>
                        </a:rPr>
                        <a:t>estos</a:t>
                      </a:r>
                      <a:endParaRPr lang="en-US" i="1"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i="1" dirty="0" err="1">
                          <a:solidFill>
                            <a:srgbClr val="00B050"/>
                          </a:solidFill>
                        </a:rPr>
                        <a:t>estas</a:t>
                      </a:r>
                      <a:endParaRPr lang="en-US" i="1"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these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2164575"/>
                  </a:ext>
                </a:extLst>
              </a:tr>
              <a:tr h="370840">
                <a:tc>
                  <a:txBody>
                    <a:bodyPr/>
                    <a:lstStyle/>
                    <a:p>
                      <a:r>
                        <a:rPr lang="en-GB" dirty="0"/>
                        <a:t>Singular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i="1" dirty="0" err="1">
                          <a:solidFill>
                            <a:srgbClr val="00B050"/>
                          </a:solidFill>
                        </a:rPr>
                        <a:t>ese</a:t>
                      </a:r>
                      <a:endParaRPr lang="en-US" i="1"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i="1" dirty="0" err="1">
                          <a:solidFill>
                            <a:srgbClr val="00B050"/>
                          </a:solidFill>
                        </a:rPr>
                        <a:t>esa</a:t>
                      </a:r>
                      <a:endParaRPr lang="en-US" i="1"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that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4238496"/>
                  </a:ext>
                </a:extLst>
              </a:tr>
              <a:tr h="370840">
                <a:tc>
                  <a:txBody>
                    <a:bodyPr/>
                    <a:lstStyle/>
                    <a:p>
                      <a:r>
                        <a:rPr lang="en-GB" dirty="0"/>
                        <a:t>Plural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i="1" dirty="0" err="1">
                          <a:solidFill>
                            <a:srgbClr val="00B050"/>
                          </a:solidFill>
                        </a:rPr>
                        <a:t>esos</a:t>
                      </a:r>
                      <a:endParaRPr lang="en-US" i="1"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i="1" dirty="0" err="1">
                          <a:solidFill>
                            <a:srgbClr val="00B050"/>
                          </a:solidFill>
                        </a:rPr>
                        <a:t>esas</a:t>
                      </a:r>
                      <a:endParaRPr lang="en-US" i="1"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those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8676475"/>
                  </a:ext>
                </a:extLst>
              </a:tr>
            </a:tbl>
          </a:graphicData>
        </a:graphic>
      </p:graphicFrame>
      <p:sp>
        <p:nvSpPr>
          <p:cNvPr id="45" name="TextBox 44">
            <a:extLst>
              <a:ext uri="{FF2B5EF4-FFF2-40B4-BE49-F238E27FC236}">
                <a16:creationId xmlns:a16="http://schemas.microsoft.com/office/drawing/2014/main" id="{DFD2228F-246A-9B41-92C2-40780F19A5E8}"/>
              </a:ext>
            </a:extLst>
          </p:cNvPr>
          <p:cNvSpPr txBox="1"/>
          <p:nvPr/>
        </p:nvSpPr>
        <p:spPr>
          <a:xfrm>
            <a:off x="7433903" y="421420"/>
            <a:ext cx="4400288" cy="1631216"/>
          </a:xfrm>
          <a:prstGeom prst="rect">
            <a:avLst/>
          </a:prstGeom>
          <a:solidFill>
            <a:srgbClr val="F9A8A8"/>
          </a:solidFill>
        </p:spPr>
        <p:txBody>
          <a:bodyPr wrap="square" rtlCol="0">
            <a:spAutoFit/>
          </a:bodyPr>
          <a:lstStyle/>
          <a:p>
            <a:pPr algn="ctr"/>
            <a:r>
              <a:rPr lang="en-GB" sz="2000" b="1" i="1" dirty="0"/>
              <a:t>In Spanish there are two words for ‘that’/‘those’: ‘</a:t>
            </a:r>
            <a:r>
              <a:rPr lang="en-GB" sz="2000" b="1" i="1" dirty="0" err="1">
                <a:solidFill>
                  <a:srgbClr val="00B050"/>
                </a:solidFill>
              </a:rPr>
              <a:t>ese</a:t>
            </a:r>
            <a:r>
              <a:rPr lang="en-GB" sz="2000" b="1" i="1" dirty="0"/>
              <a:t>’ and ‘</a:t>
            </a:r>
            <a:r>
              <a:rPr lang="en-GB" sz="2000" b="1" i="1" dirty="0" err="1">
                <a:solidFill>
                  <a:srgbClr val="00B050"/>
                </a:solidFill>
              </a:rPr>
              <a:t>aquel</a:t>
            </a:r>
            <a:r>
              <a:rPr lang="en-GB" sz="2000" b="1" i="1" dirty="0"/>
              <a:t>’. We use </a:t>
            </a:r>
            <a:r>
              <a:rPr lang="en-GB" sz="2000" b="1" i="1" dirty="0" err="1">
                <a:solidFill>
                  <a:srgbClr val="00B050"/>
                </a:solidFill>
              </a:rPr>
              <a:t>aquel</a:t>
            </a:r>
            <a:r>
              <a:rPr lang="en-GB" sz="2000" b="1" i="1" dirty="0"/>
              <a:t> to refer to something further away (‘</a:t>
            </a:r>
            <a:r>
              <a:rPr lang="en-GB" sz="2000" b="1" i="1" dirty="0">
                <a:solidFill>
                  <a:srgbClr val="C00000"/>
                </a:solidFill>
              </a:rPr>
              <a:t>over there</a:t>
            </a:r>
            <a:r>
              <a:rPr lang="en-GB" sz="2000" b="1" i="1" dirty="0"/>
              <a:t>’) and </a:t>
            </a:r>
            <a:r>
              <a:rPr lang="en-GB" sz="2000" b="1" i="1" u="sng" dirty="0" err="1">
                <a:solidFill>
                  <a:srgbClr val="00B050"/>
                </a:solidFill>
              </a:rPr>
              <a:t>ese</a:t>
            </a:r>
            <a:r>
              <a:rPr lang="en-GB" sz="2000" b="1" i="1" dirty="0"/>
              <a:t> for referring to things </a:t>
            </a:r>
            <a:r>
              <a:rPr lang="en-GB" sz="2000" b="1" i="1" dirty="0">
                <a:solidFill>
                  <a:srgbClr val="C00000"/>
                </a:solidFill>
              </a:rPr>
              <a:t>closer</a:t>
            </a:r>
            <a:r>
              <a:rPr lang="en-GB" sz="2000" b="1" i="1" dirty="0"/>
              <a:t> </a:t>
            </a:r>
            <a:endParaRPr lang="en-US" sz="2000" b="1" i="1" dirty="0"/>
          </a:p>
        </p:txBody>
      </p:sp>
    </p:spTree>
    <p:extLst>
      <p:ext uri="{BB962C8B-B14F-4D97-AF65-F5344CB8AC3E}">
        <p14:creationId xmlns:p14="http://schemas.microsoft.com/office/powerpoint/2010/main" val="1179958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Shape 3">
            <a:extLst>
              <a:ext uri="{FF2B5EF4-FFF2-40B4-BE49-F238E27FC236}">
                <a16:creationId xmlns:a16="http://schemas.microsoft.com/office/drawing/2014/main" id="{BE103274-01C6-D541-A7F9-E4390AE2F9AB}"/>
              </a:ext>
            </a:extLst>
          </p:cNvPr>
          <p:cNvSpPr/>
          <p:nvPr/>
        </p:nvSpPr>
        <p:spPr>
          <a:xfrm rot="10800000" flipH="1">
            <a:off x="-19166" y="-30190"/>
            <a:ext cx="3580092" cy="2016677"/>
          </a:xfrm>
          <a:custGeom>
            <a:avLst/>
            <a:gdLst>
              <a:gd name="connsiteX0" fmla="*/ 0 w 3180522"/>
              <a:gd name="connsiteY0" fmla="*/ 0 h 1886048"/>
              <a:gd name="connsiteX1" fmla="*/ 262915 w 3180522"/>
              <a:gd name="connsiteY1" fmla="*/ 0 h 1886048"/>
              <a:gd name="connsiteX2" fmla="*/ 262915 w 3180522"/>
              <a:gd name="connsiteY2" fmla="*/ 1439206 h 1886048"/>
              <a:gd name="connsiteX3" fmla="*/ 3180522 w 3180522"/>
              <a:gd name="connsiteY3" fmla="*/ 1439206 h 1886048"/>
              <a:gd name="connsiteX4" fmla="*/ 3180522 w 3180522"/>
              <a:gd name="connsiteY4" fmla="*/ 1886048 h 1886048"/>
              <a:gd name="connsiteX5" fmla="*/ 0 w 3180522"/>
              <a:gd name="connsiteY5" fmla="*/ 1886048 h 1886048"/>
              <a:gd name="connsiteX6" fmla="*/ 0 w 318052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3180522 w 3580092"/>
              <a:gd name="connsiteY3" fmla="*/ 1439206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2016677"/>
              <a:gd name="connsiteX1" fmla="*/ 262915 w 3580092"/>
              <a:gd name="connsiteY1" fmla="*/ 130629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80092" h="2016677">
                <a:moveTo>
                  <a:pt x="0" y="0"/>
                </a:moveTo>
                <a:cubicBezTo>
                  <a:pt x="87638" y="64034"/>
                  <a:pt x="175277" y="35858"/>
                  <a:pt x="262915" y="192101"/>
                </a:cubicBezTo>
                <a:lnTo>
                  <a:pt x="262915" y="1569835"/>
                </a:lnTo>
                <a:lnTo>
                  <a:pt x="2796320" y="1585203"/>
                </a:lnTo>
                <a:cubicBezTo>
                  <a:pt x="3288098" y="1741834"/>
                  <a:pt x="3318835" y="1867730"/>
                  <a:pt x="3580092" y="2008993"/>
                </a:cubicBezTo>
                <a:lnTo>
                  <a:pt x="0" y="2016677"/>
                </a:lnTo>
                <a:lnTo>
                  <a:pt x="0" y="0"/>
                </a:lnTo>
                <a:close/>
              </a:path>
            </a:pathLst>
          </a:cu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04D29A-6F51-E048-94C3-25F83DEF39FC}"/>
              </a:ext>
            </a:extLst>
          </p:cNvPr>
          <p:cNvSpPr>
            <a:spLocks noGrp="1"/>
          </p:cNvSpPr>
          <p:nvPr>
            <p:ph type="title"/>
          </p:nvPr>
        </p:nvSpPr>
        <p:spPr>
          <a:xfrm>
            <a:off x="1478312" y="1692627"/>
            <a:ext cx="3667062" cy="948325"/>
          </a:xfrm>
        </p:spPr>
        <p:txBody>
          <a:bodyPr>
            <a:noAutofit/>
          </a:bodyPr>
          <a:lstStyle/>
          <a:p>
            <a:r>
              <a:rPr lang="en-GB" sz="2800" b="1" i="1" dirty="0">
                <a:latin typeface="Papyrus" panose="020B0602040200020303" pitchFamily="34" charset="77"/>
              </a:rPr>
              <a:t>Possessive </a:t>
            </a:r>
            <a:br>
              <a:rPr lang="en-GB" sz="2800" b="1" i="1" dirty="0">
                <a:latin typeface="Papyrus" panose="020B0602040200020303" pitchFamily="34" charset="77"/>
              </a:rPr>
            </a:br>
            <a:r>
              <a:rPr lang="en-GB" sz="2800" b="1" i="1" dirty="0">
                <a:latin typeface="Papyrus" panose="020B0602040200020303" pitchFamily="34" charset="77"/>
              </a:rPr>
              <a:t>adjectives </a:t>
            </a:r>
            <a:endParaRPr lang="en-US" sz="4000" b="1" i="1" dirty="0">
              <a:latin typeface="Papyrus" panose="020B0602040200020303" pitchFamily="34" charset="77"/>
            </a:endParaRPr>
          </a:p>
        </p:txBody>
      </p:sp>
      <p:sp>
        <p:nvSpPr>
          <p:cNvPr id="3" name="Content Placeholder 2">
            <a:extLst>
              <a:ext uri="{FF2B5EF4-FFF2-40B4-BE49-F238E27FC236}">
                <a16:creationId xmlns:a16="http://schemas.microsoft.com/office/drawing/2014/main" id="{7F155616-8161-894C-9587-06BBCD0EA40A}"/>
              </a:ext>
            </a:extLst>
          </p:cNvPr>
          <p:cNvSpPr>
            <a:spLocks noGrp="1"/>
          </p:cNvSpPr>
          <p:nvPr>
            <p:ph idx="1"/>
          </p:nvPr>
        </p:nvSpPr>
        <p:spPr>
          <a:xfrm>
            <a:off x="523137" y="2735792"/>
            <a:ext cx="4622237" cy="1160845"/>
          </a:xfrm>
        </p:spPr>
        <p:txBody>
          <a:bodyPr>
            <a:noAutofit/>
          </a:bodyPr>
          <a:lstStyle/>
          <a:p>
            <a:pPr algn="ctr"/>
            <a:r>
              <a:rPr lang="en-GB" sz="2300" dirty="0"/>
              <a:t>Possessive adjectives agree with the noun they describe, </a:t>
            </a:r>
            <a:r>
              <a:rPr lang="en-GB" sz="2300" b="1" dirty="0"/>
              <a:t>not</a:t>
            </a:r>
            <a:r>
              <a:rPr lang="en-GB" sz="2300" dirty="0"/>
              <a:t> the owner</a:t>
            </a:r>
          </a:p>
          <a:p>
            <a:pPr algn="ctr"/>
            <a:r>
              <a:rPr lang="en-GB" sz="2300" dirty="0"/>
              <a:t>E.g. </a:t>
            </a:r>
            <a:r>
              <a:rPr lang="en-GB" sz="2300" dirty="0">
                <a:solidFill>
                  <a:srgbClr val="00B050"/>
                </a:solidFill>
              </a:rPr>
              <a:t>sus </a:t>
            </a:r>
            <a:r>
              <a:rPr lang="en-GB" sz="2300" dirty="0" err="1">
                <a:solidFill>
                  <a:srgbClr val="00B050"/>
                </a:solidFill>
              </a:rPr>
              <a:t>botas</a:t>
            </a:r>
            <a:r>
              <a:rPr lang="en-GB" sz="2300" dirty="0"/>
              <a:t> – his boots</a:t>
            </a:r>
            <a:endParaRPr lang="en-US" sz="2300" dirty="0"/>
          </a:p>
        </p:txBody>
      </p:sp>
      <p:sp>
        <p:nvSpPr>
          <p:cNvPr id="5" name="Snip Single Corner Rectangle 4">
            <a:hlinkClick r:id="" action="ppaction://hlinkshowjump?jump=nextslide"/>
            <a:extLst>
              <a:ext uri="{FF2B5EF4-FFF2-40B4-BE49-F238E27FC236}">
                <a16:creationId xmlns:a16="http://schemas.microsoft.com/office/drawing/2014/main" id="{8E07FB8C-2F57-3440-A63B-E1CA994DA5A5}"/>
              </a:ext>
            </a:extLst>
          </p:cNvPr>
          <p:cNvSpPr/>
          <p:nvPr/>
        </p:nvSpPr>
        <p:spPr>
          <a:xfrm>
            <a:off x="11516139" y="6347790"/>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ectangle 5">
            <a:hlinkClick r:id="rId2" action="ppaction://hlinksldjump"/>
            <a:extLst>
              <a:ext uri="{FF2B5EF4-FFF2-40B4-BE49-F238E27FC236}">
                <a16:creationId xmlns:a16="http://schemas.microsoft.com/office/drawing/2014/main" id="{D668E587-AE53-6649-A00C-BAF5EFB8D279}"/>
              </a:ext>
            </a:extLst>
          </p:cNvPr>
          <p:cNvSpPr/>
          <p:nvPr/>
        </p:nvSpPr>
        <p:spPr>
          <a:xfrm>
            <a:off x="10793896" y="6347791"/>
            <a:ext cx="636104" cy="510210"/>
          </a:xfrm>
          <a:prstGeom prst="rect">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Snip Single Corner Rectangle 6">
            <a:hlinkClick r:id="" action="ppaction://hlinkshowjump?jump=previousslide"/>
            <a:extLst>
              <a:ext uri="{FF2B5EF4-FFF2-40B4-BE49-F238E27FC236}">
                <a16:creationId xmlns:a16="http://schemas.microsoft.com/office/drawing/2014/main" id="{36513667-A132-C448-AD4D-49C41FCD3027}"/>
              </a:ext>
            </a:extLst>
          </p:cNvPr>
          <p:cNvSpPr/>
          <p:nvPr/>
        </p:nvSpPr>
        <p:spPr>
          <a:xfrm flipH="1">
            <a:off x="10071652" y="6347789"/>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ight Arrow 7">
            <a:hlinkClick r:id="" action="ppaction://hlinkshowjump?jump=nextslide"/>
            <a:extLst>
              <a:ext uri="{FF2B5EF4-FFF2-40B4-BE49-F238E27FC236}">
                <a16:creationId xmlns:a16="http://schemas.microsoft.com/office/drawing/2014/main" id="{E3D1F6BA-EE2E-D44A-8395-3B9E60928142}"/>
              </a:ext>
            </a:extLst>
          </p:cNvPr>
          <p:cNvSpPr/>
          <p:nvPr/>
        </p:nvSpPr>
        <p:spPr>
          <a:xfrm>
            <a:off x="116387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sp>
        <p:nvSpPr>
          <p:cNvPr id="9" name="Right Arrow 8">
            <a:hlinkClick r:id="" action="ppaction://hlinkshowjump?jump=previousslide"/>
            <a:extLst>
              <a:ext uri="{FF2B5EF4-FFF2-40B4-BE49-F238E27FC236}">
                <a16:creationId xmlns:a16="http://schemas.microsoft.com/office/drawing/2014/main" id="{C91E5B48-3F87-9A4F-9430-D0821C476BC8}"/>
              </a:ext>
            </a:extLst>
          </p:cNvPr>
          <p:cNvSpPr/>
          <p:nvPr/>
        </p:nvSpPr>
        <p:spPr>
          <a:xfrm flipH="1">
            <a:off x="101909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pic>
        <p:nvPicPr>
          <p:cNvPr id="10" name="Picture 9" descr="Home PNG Transparent Images | PNG All">
            <a:hlinkClick r:id="rId2" action="ppaction://hlinksldjump"/>
            <a:extLst>
              <a:ext uri="{FF2B5EF4-FFF2-40B4-BE49-F238E27FC236}">
                <a16:creationId xmlns:a16="http://schemas.microsoft.com/office/drawing/2014/main" id="{A1CF4063-4B49-924D-9645-0238A1B365DB}"/>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0891078" y="6382023"/>
            <a:ext cx="441739" cy="441739"/>
          </a:xfrm>
          <a:prstGeom prst="rect">
            <a:avLst/>
          </a:prstGeom>
        </p:spPr>
      </p:pic>
      <p:sp>
        <p:nvSpPr>
          <p:cNvPr id="12" name="TextBox 11">
            <a:extLst>
              <a:ext uri="{FF2B5EF4-FFF2-40B4-BE49-F238E27FC236}">
                <a16:creationId xmlns:a16="http://schemas.microsoft.com/office/drawing/2014/main" id="{A735D0CC-2041-7B44-9B8F-A1C96789C26D}"/>
              </a:ext>
            </a:extLst>
          </p:cNvPr>
          <p:cNvSpPr txBox="1"/>
          <p:nvPr/>
        </p:nvSpPr>
        <p:spPr>
          <a:xfrm rot="16200000">
            <a:off x="-661899" y="850816"/>
            <a:ext cx="1577009" cy="338554"/>
          </a:xfrm>
          <a:prstGeom prst="rect">
            <a:avLst/>
          </a:prstGeom>
          <a:noFill/>
        </p:spPr>
        <p:txBody>
          <a:bodyPr wrap="square" rtlCol="0">
            <a:spAutoFit/>
          </a:bodyPr>
          <a:lstStyle/>
          <a:p>
            <a:r>
              <a:rPr lang="en-US" sz="1600" dirty="0"/>
              <a:t>Brannel MFL</a:t>
            </a:r>
          </a:p>
        </p:txBody>
      </p:sp>
      <p:pic>
        <p:nvPicPr>
          <p:cNvPr id="13" name="Picture 12" descr="File:Copyright.svg - Wikimedia Commons">
            <a:extLst>
              <a:ext uri="{FF2B5EF4-FFF2-40B4-BE49-F238E27FC236}">
                <a16:creationId xmlns:a16="http://schemas.microsoft.com/office/drawing/2014/main" id="{60BCCD99-D7C5-5D4C-87BE-E1AC4BA9BF9C}"/>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rot="16200000">
            <a:off x="16879" y="622612"/>
            <a:ext cx="91703" cy="91703"/>
          </a:xfrm>
          <a:prstGeom prst="rect">
            <a:avLst/>
          </a:prstGeom>
        </p:spPr>
      </p:pic>
      <p:sp>
        <p:nvSpPr>
          <p:cNvPr id="15" name="TextBox 14">
            <a:extLst>
              <a:ext uri="{FF2B5EF4-FFF2-40B4-BE49-F238E27FC236}">
                <a16:creationId xmlns:a16="http://schemas.microsoft.com/office/drawing/2014/main" id="{55D26F52-06D3-4BBE-8337-00DDEE78521E}"/>
              </a:ext>
            </a:extLst>
          </p:cNvPr>
          <p:cNvSpPr txBox="1"/>
          <p:nvPr/>
        </p:nvSpPr>
        <p:spPr>
          <a:xfrm>
            <a:off x="16879" y="0"/>
            <a:ext cx="3226051" cy="400110"/>
          </a:xfrm>
          <a:prstGeom prst="rect">
            <a:avLst/>
          </a:prstGeom>
          <a:noFill/>
        </p:spPr>
        <p:txBody>
          <a:bodyPr wrap="square" rtlCol="0">
            <a:spAutoFit/>
          </a:bodyPr>
          <a:lstStyle/>
          <a:p>
            <a:r>
              <a:rPr lang="en-US" sz="2000" b="1" dirty="0">
                <a:latin typeface="Papyrus" panose="020B0602040200020303" pitchFamily="34" charset="77"/>
              </a:rPr>
              <a:t>GCSE SPANISH</a:t>
            </a:r>
          </a:p>
        </p:txBody>
      </p:sp>
      <p:graphicFrame>
        <p:nvGraphicFramePr>
          <p:cNvPr id="4" name="Table 10">
            <a:extLst>
              <a:ext uri="{FF2B5EF4-FFF2-40B4-BE49-F238E27FC236}">
                <a16:creationId xmlns:a16="http://schemas.microsoft.com/office/drawing/2014/main" id="{A8BAC670-C063-2B40-963D-1318FD478DBF}"/>
              </a:ext>
            </a:extLst>
          </p:cNvPr>
          <p:cNvGraphicFramePr>
            <a:graphicFrameLocks noGrp="1"/>
          </p:cNvGraphicFramePr>
          <p:nvPr>
            <p:extLst>
              <p:ext uri="{D42A27DB-BD31-4B8C-83A1-F6EECF244321}">
                <p14:modId xmlns:p14="http://schemas.microsoft.com/office/powerpoint/2010/main" val="2453035037"/>
              </p:ext>
            </p:extLst>
          </p:nvPr>
        </p:nvGraphicFramePr>
        <p:xfrm>
          <a:off x="892781" y="3956434"/>
          <a:ext cx="3667062" cy="2560320"/>
        </p:xfrm>
        <a:graphic>
          <a:graphicData uri="http://schemas.openxmlformats.org/drawingml/2006/table">
            <a:tbl>
              <a:tblPr firstRow="1" bandRow="1">
                <a:tableStyleId>{AF606853-7671-496A-8E4F-DF71F8EC918B}</a:tableStyleId>
              </a:tblPr>
              <a:tblGrid>
                <a:gridCol w="1265746">
                  <a:extLst>
                    <a:ext uri="{9D8B030D-6E8A-4147-A177-3AD203B41FA5}">
                      <a16:colId xmlns:a16="http://schemas.microsoft.com/office/drawing/2014/main" val="2592551340"/>
                    </a:ext>
                  </a:extLst>
                </a:gridCol>
                <a:gridCol w="1124458">
                  <a:extLst>
                    <a:ext uri="{9D8B030D-6E8A-4147-A177-3AD203B41FA5}">
                      <a16:colId xmlns:a16="http://schemas.microsoft.com/office/drawing/2014/main" val="1804681849"/>
                    </a:ext>
                  </a:extLst>
                </a:gridCol>
                <a:gridCol w="1276858">
                  <a:extLst>
                    <a:ext uri="{9D8B030D-6E8A-4147-A177-3AD203B41FA5}">
                      <a16:colId xmlns:a16="http://schemas.microsoft.com/office/drawing/2014/main" val="1044274393"/>
                    </a:ext>
                  </a:extLst>
                </a:gridCol>
              </a:tblGrid>
              <a:tr h="227463">
                <a:tc>
                  <a:txBody>
                    <a:bodyPr/>
                    <a:lstStyle/>
                    <a:p>
                      <a:endParaRPr lang="en-US" dirty="0"/>
                    </a:p>
                  </a:txBody>
                  <a:tcPr>
                    <a:lnB w="12700" cap="flat" cmpd="sng" algn="ctr">
                      <a:solidFill>
                        <a:schemeClr val="tx1"/>
                      </a:solidFill>
                      <a:prstDash val="solid"/>
                      <a:round/>
                      <a:headEnd type="none" w="med" len="med"/>
                      <a:tailEnd type="none" w="med" len="med"/>
                    </a:lnB>
                  </a:tcPr>
                </a:tc>
                <a:tc>
                  <a:txBody>
                    <a:bodyPr/>
                    <a:lstStyle/>
                    <a:p>
                      <a:r>
                        <a:rPr lang="en-GB" dirty="0"/>
                        <a:t>Singular</a:t>
                      </a:r>
                      <a:endParaRPr lang="en-US" dirty="0"/>
                    </a:p>
                  </a:txBody>
                  <a:tcPr>
                    <a:lnB w="12700" cap="flat" cmpd="sng" algn="ctr">
                      <a:solidFill>
                        <a:schemeClr val="tx1"/>
                      </a:solidFill>
                      <a:prstDash val="solid"/>
                      <a:round/>
                      <a:headEnd type="none" w="med" len="med"/>
                      <a:tailEnd type="none" w="med" len="med"/>
                    </a:lnB>
                  </a:tcPr>
                </a:tc>
                <a:tc>
                  <a:txBody>
                    <a:bodyPr/>
                    <a:lstStyle/>
                    <a:p>
                      <a:r>
                        <a:rPr lang="en-GB" dirty="0"/>
                        <a:t>Plural</a:t>
                      </a:r>
                      <a:endParaRPr lang="en-US"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2614303"/>
                  </a:ext>
                </a:extLst>
              </a:tr>
              <a:tr h="227463">
                <a:tc>
                  <a:txBody>
                    <a:bodyPr/>
                    <a:lstStyle/>
                    <a:p>
                      <a:r>
                        <a:rPr lang="en-GB" dirty="0"/>
                        <a:t>My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solidFill>
                            <a:srgbClr val="00B050"/>
                          </a:solidFill>
                        </a:rPr>
                        <a:t>mi</a:t>
                      </a: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solidFill>
                            <a:srgbClr val="00B050"/>
                          </a:solidFill>
                        </a:rPr>
                        <a:t>mis</a:t>
                      </a: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0081151"/>
                  </a:ext>
                </a:extLst>
              </a:tr>
              <a:tr h="227463">
                <a:tc>
                  <a:txBody>
                    <a:bodyPr/>
                    <a:lstStyle/>
                    <a:p>
                      <a:r>
                        <a:rPr lang="en-GB" dirty="0"/>
                        <a:t>Your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err="1">
                          <a:solidFill>
                            <a:srgbClr val="00B050"/>
                          </a:solidFill>
                        </a:rPr>
                        <a:t>tu</a:t>
                      </a: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err="1">
                          <a:solidFill>
                            <a:srgbClr val="00B050"/>
                          </a:solidFill>
                        </a:rPr>
                        <a:t>tus</a:t>
                      </a: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42426"/>
                  </a:ext>
                </a:extLst>
              </a:tr>
              <a:tr h="227463">
                <a:tc>
                  <a:txBody>
                    <a:bodyPr/>
                    <a:lstStyle/>
                    <a:p>
                      <a:r>
                        <a:rPr lang="en-GB" dirty="0"/>
                        <a:t>His/her/it’s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solidFill>
                            <a:srgbClr val="00B050"/>
                          </a:solidFill>
                        </a:rPr>
                        <a:t>su</a:t>
                      </a: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err="1">
                          <a:solidFill>
                            <a:srgbClr val="00B050"/>
                          </a:solidFill>
                        </a:rPr>
                        <a:t>sus</a:t>
                      </a: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4318959"/>
                  </a:ext>
                </a:extLst>
              </a:tr>
              <a:tr h="227463">
                <a:tc>
                  <a:txBody>
                    <a:bodyPr/>
                    <a:lstStyle/>
                    <a:p>
                      <a:r>
                        <a:rPr lang="en-GB" dirty="0"/>
                        <a:t>Our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err="1">
                          <a:solidFill>
                            <a:srgbClr val="00B050"/>
                          </a:solidFill>
                        </a:rPr>
                        <a:t>nuestro</a:t>
                      </a:r>
                      <a:r>
                        <a:rPr lang="en-GB" dirty="0">
                          <a:solidFill>
                            <a:srgbClr val="00B050"/>
                          </a:solidFill>
                        </a:rPr>
                        <a:t>/a</a:t>
                      </a: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err="1">
                          <a:solidFill>
                            <a:srgbClr val="00B050"/>
                          </a:solidFill>
                        </a:rPr>
                        <a:t>nuestros</a:t>
                      </a:r>
                      <a:r>
                        <a:rPr lang="en-GB" dirty="0">
                          <a:solidFill>
                            <a:srgbClr val="00B050"/>
                          </a:solidFill>
                        </a:rPr>
                        <a:t>/as</a:t>
                      </a: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708715"/>
                  </a:ext>
                </a:extLst>
              </a:tr>
              <a:tr h="227463">
                <a:tc>
                  <a:txBody>
                    <a:bodyPr/>
                    <a:lstStyle/>
                    <a:p>
                      <a:r>
                        <a:rPr lang="en-GB" dirty="0"/>
                        <a:t>Your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err="1">
                          <a:solidFill>
                            <a:srgbClr val="00B050"/>
                          </a:solidFill>
                        </a:rPr>
                        <a:t>vuestro</a:t>
                      </a:r>
                      <a:r>
                        <a:rPr lang="en-GB" dirty="0">
                          <a:solidFill>
                            <a:srgbClr val="00B050"/>
                          </a:solidFill>
                        </a:rPr>
                        <a:t>/a</a:t>
                      </a: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err="1">
                          <a:solidFill>
                            <a:srgbClr val="00B050"/>
                          </a:solidFill>
                        </a:rPr>
                        <a:t>vuestros</a:t>
                      </a:r>
                      <a:r>
                        <a:rPr lang="en-GB" dirty="0">
                          <a:solidFill>
                            <a:srgbClr val="00B050"/>
                          </a:solidFill>
                        </a:rPr>
                        <a:t>/as</a:t>
                      </a: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5267121"/>
                  </a:ext>
                </a:extLst>
              </a:tr>
              <a:tr h="227463">
                <a:tc>
                  <a:txBody>
                    <a:bodyPr/>
                    <a:lstStyle/>
                    <a:p>
                      <a:r>
                        <a:rPr lang="en-GB" dirty="0"/>
                        <a:t>Their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solidFill>
                            <a:srgbClr val="00B050"/>
                          </a:solidFill>
                        </a:rPr>
                        <a:t>su</a:t>
                      </a: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err="1">
                          <a:solidFill>
                            <a:srgbClr val="00B050"/>
                          </a:solidFill>
                        </a:rPr>
                        <a:t>sus</a:t>
                      </a: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4427641"/>
                  </a:ext>
                </a:extLst>
              </a:tr>
            </a:tbl>
          </a:graphicData>
        </a:graphic>
      </p:graphicFrame>
      <p:sp>
        <p:nvSpPr>
          <p:cNvPr id="17" name="Title 1">
            <a:extLst>
              <a:ext uri="{FF2B5EF4-FFF2-40B4-BE49-F238E27FC236}">
                <a16:creationId xmlns:a16="http://schemas.microsoft.com/office/drawing/2014/main" id="{48409C91-0753-BE44-AB12-9EA2D217B48A}"/>
              </a:ext>
            </a:extLst>
          </p:cNvPr>
          <p:cNvSpPr>
            <a:spLocks noGrp="1"/>
          </p:cNvSpPr>
          <p:nvPr>
            <p:ph type="title"/>
          </p:nvPr>
        </p:nvSpPr>
        <p:spPr>
          <a:xfrm>
            <a:off x="7635548" y="1603014"/>
            <a:ext cx="3580094" cy="1132778"/>
          </a:xfrm>
        </p:spPr>
        <p:txBody>
          <a:bodyPr>
            <a:noAutofit/>
          </a:bodyPr>
          <a:lstStyle/>
          <a:p>
            <a:r>
              <a:rPr lang="en-GB" sz="2800" b="1" i="1" dirty="0">
                <a:latin typeface="Papyrus" panose="020B0602040200020303" pitchFamily="34" charset="77"/>
              </a:rPr>
              <a:t>Possessive </a:t>
            </a:r>
            <a:br>
              <a:rPr lang="en-GB" sz="2800" b="1" i="1" dirty="0">
                <a:latin typeface="Papyrus" panose="020B0602040200020303" pitchFamily="34" charset="77"/>
              </a:rPr>
            </a:br>
            <a:r>
              <a:rPr lang="en-GB" sz="2800" b="1" i="1" dirty="0">
                <a:latin typeface="Papyrus" panose="020B0602040200020303" pitchFamily="34" charset="77"/>
              </a:rPr>
              <a:t>pronouns</a:t>
            </a:r>
            <a:endParaRPr lang="en-US" sz="4000" b="1" i="1" dirty="0">
              <a:latin typeface="Papyrus" panose="020B0602040200020303" pitchFamily="34" charset="77"/>
            </a:endParaRPr>
          </a:p>
        </p:txBody>
      </p:sp>
      <p:sp>
        <p:nvSpPr>
          <p:cNvPr id="19" name="Content Placeholder 2">
            <a:extLst>
              <a:ext uri="{FF2B5EF4-FFF2-40B4-BE49-F238E27FC236}">
                <a16:creationId xmlns:a16="http://schemas.microsoft.com/office/drawing/2014/main" id="{D60C0573-22D1-7844-94C8-0A11708012B0}"/>
              </a:ext>
            </a:extLst>
          </p:cNvPr>
          <p:cNvSpPr>
            <a:spLocks noGrp="1"/>
          </p:cNvSpPr>
          <p:nvPr>
            <p:ph idx="1"/>
          </p:nvPr>
        </p:nvSpPr>
        <p:spPr>
          <a:xfrm>
            <a:off x="5672545" y="2509720"/>
            <a:ext cx="6309186" cy="1072299"/>
          </a:xfrm>
        </p:spPr>
        <p:txBody>
          <a:bodyPr>
            <a:noAutofit/>
          </a:bodyPr>
          <a:lstStyle/>
          <a:p>
            <a:pPr algn="ctr"/>
            <a:r>
              <a:rPr lang="en-GB" sz="2000" dirty="0"/>
              <a:t>Possessive pronouns agree with the noun they replace, </a:t>
            </a:r>
          </a:p>
          <a:p>
            <a:pPr algn="ctr"/>
            <a:r>
              <a:rPr lang="en-GB" sz="2000" dirty="0"/>
              <a:t>e.g. </a:t>
            </a:r>
            <a:r>
              <a:rPr lang="en-GB" sz="2000" dirty="0">
                <a:solidFill>
                  <a:srgbClr val="00B050"/>
                </a:solidFill>
              </a:rPr>
              <a:t>su </a:t>
            </a:r>
            <a:r>
              <a:rPr lang="en-GB" sz="2000" dirty="0" err="1">
                <a:solidFill>
                  <a:srgbClr val="00B050"/>
                </a:solidFill>
              </a:rPr>
              <a:t>chaqueta</a:t>
            </a:r>
            <a:r>
              <a:rPr lang="en-GB" sz="2000" dirty="0">
                <a:solidFill>
                  <a:srgbClr val="00B050"/>
                </a:solidFill>
              </a:rPr>
              <a:t> es </a:t>
            </a:r>
            <a:r>
              <a:rPr lang="en-GB" sz="2000" dirty="0" err="1">
                <a:solidFill>
                  <a:srgbClr val="00B050"/>
                </a:solidFill>
              </a:rPr>
              <a:t>más</a:t>
            </a:r>
            <a:r>
              <a:rPr lang="en-GB" sz="2000" dirty="0">
                <a:solidFill>
                  <a:srgbClr val="00B050"/>
                </a:solidFill>
              </a:rPr>
              <a:t> </a:t>
            </a:r>
            <a:r>
              <a:rPr lang="en-GB" sz="2000" dirty="0" err="1">
                <a:solidFill>
                  <a:srgbClr val="00B050"/>
                </a:solidFill>
              </a:rPr>
              <a:t>elegante</a:t>
            </a:r>
            <a:r>
              <a:rPr lang="en-GB" sz="2000" dirty="0">
                <a:solidFill>
                  <a:srgbClr val="00B050"/>
                </a:solidFill>
              </a:rPr>
              <a:t> que la </a:t>
            </a:r>
            <a:r>
              <a:rPr lang="en-GB" sz="2000" dirty="0" err="1">
                <a:solidFill>
                  <a:srgbClr val="00B050"/>
                </a:solidFill>
              </a:rPr>
              <a:t>mía</a:t>
            </a:r>
            <a:r>
              <a:rPr lang="en-GB" sz="2000" dirty="0"/>
              <a:t> - His jacket is smarter than mine</a:t>
            </a:r>
          </a:p>
        </p:txBody>
      </p:sp>
      <p:graphicFrame>
        <p:nvGraphicFramePr>
          <p:cNvPr id="20" name="Table 20">
            <a:extLst>
              <a:ext uri="{FF2B5EF4-FFF2-40B4-BE49-F238E27FC236}">
                <a16:creationId xmlns:a16="http://schemas.microsoft.com/office/drawing/2014/main" id="{519927B0-BCCA-4740-8D41-731BD087493C}"/>
              </a:ext>
            </a:extLst>
          </p:cNvPr>
          <p:cNvGraphicFramePr>
            <a:graphicFrameLocks noGrp="1"/>
          </p:cNvGraphicFramePr>
          <p:nvPr>
            <p:extLst>
              <p:ext uri="{D42A27DB-BD31-4B8C-83A1-F6EECF244321}">
                <p14:modId xmlns:p14="http://schemas.microsoft.com/office/powerpoint/2010/main" val="610541138"/>
              </p:ext>
            </p:extLst>
          </p:nvPr>
        </p:nvGraphicFramePr>
        <p:xfrm>
          <a:off x="5672545" y="3617176"/>
          <a:ext cx="2879706" cy="2595880"/>
        </p:xfrm>
        <a:graphic>
          <a:graphicData uri="http://schemas.openxmlformats.org/drawingml/2006/table">
            <a:tbl>
              <a:tblPr firstRow="1" bandRow="1">
                <a:tableStyleId>{AF606853-7671-496A-8E4F-DF71F8EC918B}</a:tableStyleId>
              </a:tblPr>
              <a:tblGrid>
                <a:gridCol w="1439853">
                  <a:extLst>
                    <a:ext uri="{9D8B030D-6E8A-4147-A177-3AD203B41FA5}">
                      <a16:colId xmlns:a16="http://schemas.microsoft.com/office/drawing/2014/main" val="772533864"/>
                    </a:ext>
                  </a:extLst>
                </a:gridCol>
                <a:gridCol w="1439853">
                  <a:extLst>
                    <a:ext uri="{9D8B030D-6E8A-4147-A177-3AD203B41FA5}">
                      <a16:colId xmlns:a16="http://schemas.microsoft.com/office/drawing/2014/main" val="277113550"/>
                    </a:ext>
                  </a:extLst>
                </a:gridCol>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Singular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9195197"/>
                  </a:ext>
                </a:extLst>
              </a:tr>
              <a:tr h="370840">
                <a:tc>
                  <a:txBody>
                    <a:bodyPr/>
                    <a:lstStyle/>
                    <a:p>
                      <a:r>
                        <a:rPr lang="en-GB" dirty="0"/>
                        <a:t>Mine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solidFill>
                            <a:srgbClr val="00B050"/>
                          </a:solidFill>
                        </a:rPr>
                        <a:t>el </a:t>
                      </a:r>
                      <a:r>
                        <a:rPr lang="en-GB" dirty="0" err="1">
                          <a:solidFill>
                            <a:srgbClr val="00B050"/>
                          </a:solidFill>
                        </a:rPr>
                        <a:t>mío</a:t>
                      </a:r>
                      <a:r>
                        <a:rPr lang="en-GB" dirty="0">
                          <a:solidFill>
                            <a:srgbClr val="00B050"/>
                          </a:solidFill>
                        </a:rPr>
                        <a:t>/a</a:t>
                      </a: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9063564"/>
                  </a:ext>
                </a:extLst>
              </a:tr>
              <a:tr h="370840">
                <a:tc>
                  <a:txBody>
                    <a:bodyPr/>
                    <a:lstStyle/>
                    <a:p>
                      <a:r>
                        <a:rPr lang="en-GB" dirty="0"/>
                        <a:t>Yours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solidFill>
                            <a:srgbClr val="00B050"/>
                          </a:solidFill>
                        </a:rPr>
                        <a:t>el </a:t>
                      </a:r>
                      <a:r>
                        <a:rPr lang="en-GB" dirty="0" err="1">
                          <a:solidFill>
                            <a:srgbClr val="00B050"/>
                          </a:solidFill>
                        </a:rPr>
                        <a:t>tuyo</a:t>
                      </a:r>
                      <a:r>
                        <a:rPr lang="en-GB" dirty="0">
                          <a:solidFill>
                            <a:srgbClr val="00B050"/>
                          </a:solidFill>
                        </a:rPr>
                        <a:t>/a</a:t>
                      </a: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6401702"/>
                  </a:ext>
                </a:extLst>
              </a:tr>
              <a:tr h="370840">
                <a:tc>
                  <a:txBody>
                    <a:bodyPr/>
                    <a:lstStyle/>
                    <a:p>
                      <a:r>
                        <a:rPr lang="en-GB" dirty="0"/>
                        <a:t>His/hers/its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solidFill>
                            <a:srgbClr val="00B050"/>
                          </a:solidFill>
                        </a:rPr>
                        <a:t>el </a:t>
                      </a:r>
                      <a:r>
                        <a:rPr lang="en-GB" dirty="0" err="1">
                          <a:solidFill>
                            <a:srgbClr val="00B050"/>
                          </a:solidFill>
                        </a:rPr>
                        <a:t>suyo</a:t>
                      </a:r>
                      <a:r>
                        <a:rPr lang="en-GB" dirty="0">
                          <a:solidFill>
                            <a:srgbClr val="00B050"/>
                          </a:solidFill>
                        </a:rPr>
                        <a:t>/a</a:t>
                      </a: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6860883"/>
                  </a:ext>
                </a:extLst>
              </a:tr>
              <a:tr h="370840">
                <a:tc>
                  <a:txBody>
                    <a:bodyPr/>
                    <a:lstStyle/>
                    <a:p>
                      <a:r>
                        <a:rPr lang="en-GB" dirty="0"/>
                        <a:t>Ours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solidFill>
                            <a:srgbClr val="00B050"/>
                          </a:solidFill>
                        </a:rPr>
                        <a:t>el </a:t>
                      </a:r>
                      <a:r>
                        <a:rPr lang="en-GB" dirty="0" err="1">
                          <a:solidFill>
                            <a:srgbClr val="00B050"/>
                          </a:solidFill>
                        </a:rPr>
                        <a:t>nuestro</a:t>
                      </a:r>
                      <a:r>
                        <a:rPr lang="en-GB" dirty="0">
                          <a:solidFill>
                            <a:srgbClr val="00B050"/>
                          </a:solidFill>
                        </a:rPr>
                        <a:t>/a</a:t>
                      </a: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3926377"/>
                  </a:ext>
                </a:extLst>
              </a:tr>
              <a:tr h="370840">
                <a:tc>
                  <a:txBody>
                    <a:bodyPr/>
                    <a:lstStyle/>
                    <a:p>
                      <a:r>
                        <a:rPr lang="en-GB" dirty="0"/>
                        <a:t>Yours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solidFill>
                            <a:srgbClr val="00B050"/>
                          </a:solidFill>
                        </a:rPr>
                        <a:t>el </a:t>
                      </a:r>
                      <a:r>
                        <a:rPr lang="en-GB" dirty="0" err="1">
                          <a:solidFill>
                            <a:srgbClr val="00B050"/>
                          </a:solidFill>
                        </a:rPr>
                        <a:t>vuestro</a:t>
                      </a:r>
                      <a:r>
                        <a:rPr lang="en-GB" dirty="0">
                          <a:solidFill>
                            <a:srgbClr val="00B050"/>
                          </a:solidFill>
                        </a:rPr>
                        <a:t>/a</a:t>
                      </a: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6212466"/>
                  </a:ext>
                </a:extLst>
              </a:tr>
              <a:tr h="370840">
                <a:tc>
                  <a:txBody>
                    <a:bodyPr/>
                    <a:lstStyle/>
                    <a:p>
                      <a:r>
                        <a:rPr lang="en-GB" dirty="0"/>
                        <a:t>Theirs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solidFill>
                            <a:srgbClr val="00B050"/>
                          </a:solidFill>
                        </a:rPr>
                        <a:t>el </a:t>
                      </a:r>
                      <a:r>
                        <a:rPr lang="en-GB" dirty="0" err="1">
                          <a:solidFill>
                            <a:srgbClr val="00B050"/>
                          </a:solidFill>
                        </a:rPr>
                        <a:t>suyo</a:t>
                      </a:r>
                      <a:r>
                        <a:rPr lang="en-GB" dirty="0">
                          <a:solidFill>
                            <a:srgbClr val="00B050"/>
                          </a:solidFill>
                        </a:rPr>
                        <a:t>/a</a:t>
                      </a: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3920950"/>
                  </a:ext>
                </a:extLst>
              </a:tr>
            </a:tbl>
          </a:graphicData>
        </a:graphic>
      </p:graphicFrame>
      <p:graphicFrame>
        <p:nvGraphicFramePr>
          <p:cNvPr id="23" name="Table 20">
            <a:extLst>
              <a:ext uri="{FF2B5EF4-FFF2-40B4-BE49-F238E27FC236}">
                <a16:creationId xmlns:a16="http://schemas.microsoft.com/office/drawing/2014/main" id="{8A7DD9F2-4DB0-3646-B9C8-0207D0FD6B24}"/>
              </a:ext>
            </a:extLst>
          </p:cNvPr>
          <p:cNvGraphicFramePr>
            <a:graphicFrameLocks noGrp="1"/>
          </p:cNvGraphicFramePr>
          <p:nvPr>
            <p:extLst>
              <p:ext uri="{D42A27DB-BD31-4B8C-83A1-F6EECF244321}">
                <p14:modId xmlns:p14="http://schemas.microsoft.com/office/powerpoint/2010/main" val="3741906489"/>
              </p:ext>
            </p:extLst>
          </p:nvPr>
        </p:nvGraphicFramePr>
        <p:xfrm>
          <a:off x="8903086" y="3617176"/>
          <a:ext cx="3133200" cy="2595880"/>
        </p:xfrm>
        <a:graphic>
          <a:graphicData uri="http://schemas.openxmlformats.org/drawingml/2006/table">
            <a:tbl>
              <a:tblPr firstRow="1" bandRow="1">
                <a:tableStyleId>{AF606853-7671-496A-8E4F-DF71F8EC918B}</a:tableStyleId>
              </a:tblPr>
              <a:tblGrid>
                <a:gridCol w="1566600">
                  <a:extLst>
                    <a:ext uri="{9D8B030D-6E8A-4147-A177-3AD203B41FA5}">
                      <a16:colId xmlns:a16="http://schemas.microsoft.com/office/drawing/2014/main" val="772533864"/>
                    </a:ext>
                  </a:extLst>
                </a:gridCol>
                <a:gridCol w="1566600">
                  <a:extLst>
                    <a:ext uri="{9D8B030D-6E8A-4147-A177-3AD203B41FA5}">
                      <a16:colId xmlns:a16="http://schemas.microsoft.com/office/drawing/2014/main" val="277113550"/>
                    </a:ext>
                  </a:extLst>
                </a:gridCol>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Plural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9195197"/>
                  </a:ext>
                </a:extLst>
              </a:tr>
              <a:tr h="370840">
                <a:tc>
                  <a:txBody>
                    <a:bodyPr/>
                    <a:lstStyle/>
                    <a:p>
                      <a:pPr marL="0" algn="l" defTabSz="914400" rtl="0" eaLnBrk="1" latinLnBrk="0" hangingPunct="1"/>
                      <a:r>
                        <a:rPr lang="en-GB" dirty="0"/>
                        <a:t>Mine</a:t>
                      </a:r>
                      <a:endParaRPr lang="en-US"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GB" dirty="0">
                          <a:solidFill>
                            <a:srgbClr val="00B050"/>
                          </a:solidFill>
                        </a:rPr>
                        <a:t>el </a:t>
                      </a:r>
                      <a:r>
                        <a:rPr lang="en-GB" dirty="0" err="1">
                          <a:solidFill>
                            <a:srgbClr val="00B050"/>
                          </a:solidFill>
                        </a:rPr>
                        <a:t>míos</a:t>
                      </a:r>
                      <a:r>
                        <a:rPr lang="en-GB" dirty="0">
                          <a:solidFill>
                            <a:srgbClr val="00B050"/>
                          </a:solidFill>
                        </a:rPr>
                        <a:t>/as</a:t>
                      </a:r>
                      <a:endParaRPr lang="en-US" sz="1800" b="1" kern="1200" dirty="0">
                        <a:solidFill>
                          <a:srgbClr val="00B05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9063564"/>
                  </a:ext>
                </a:extLst>
              </a:tr>
              <a:tr h="370840">
                <a:tc>
                  <a:txBody>
                    <a:bodyPr/>
                    <a:lstStyle/>
                    <a:p>
                      <a:pPr marL="0" algn="l" defTabSz="914400" rtl="0" eaLnBrk="1" latinLnBrk="0" hangingPunct="1"/>
                      <a:r>
                        <a:rPr lang="en-GB" dirty="0"/>
                        <a:t>Yours</a:t>
                      </a:r>
                      <a:endParaRPr lang="en-US" sz="1800"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GB" dirty="0">
                          <a:solidFill>
                            <a:srgbClr val="00B050"/>
                          </a:solidFill>
                        </a:rPr>
                        <a:t>el </a:t>
                      </a:r>
                      <a:r>
                        <a:rPr lang="en-GB" dirty="0" err="1">
                          <a:solidFill>
                            <a:srgbClr val="00B050"/>
                          </a:solidFill>
                        </a:rPr>
                        <a:t>tuyos</a:t>
                      </a:r>
                      <a:r>
                        <a:rPr lang="en-GB" dirty="0">
                          <a:solidFill>
                            <a:srgbClr val="00B050"/>
                          </a:solidFill>
                        </a:rPr>
                        <a:t>/as</a:t>
                      </a:r>
                      <a:endParaRPr lang="en-US" sz="1800" kern="1200" dirty="0">
                        <a:solidFill>
                          <a:srgbClr val="00B05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6401702"/>
                  </a:ext>
                </a:extLst>
              </a:tr>
              <a:tr h="370840">
                <a:tc>
                  <a:txBody>
                    <a:bodyPr/>
                    <a:lstStyle/>
                    <a:p>
                      <a:pPr marL="0" algn="l" defTabSz="914400" rtl="0" eaLnBrk="1" latinLnBrk="0" hangingPunct="1"/>
                      <a:r>
                        <a:rPr lang="en-GB"/>
                        <a:t>His/hers/its</a:t>
                      </a:r>
                      <a:endParaRPr lang="en-US" sz="1800"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GB" dirty="0">
                          <a:solidFill>
                            <a:srgbClr val="00B050"/>
                          </a:solidFill>
                        </a:rPr>
                        <a:t>el </a:t>
                      </a:r>
                      <a:r>
                        <a:rPr lang="en-GB" dirty="0" err="1">
                          <a:solidFill>
                            <a:srgbClr val="00B050"/>
                          </a:solidFill>
                        </a:rPr>
                        <a:t>suyos</a:t>
                      </a:r>
                      <a:r>
                        <a:rPr lang="en-GB" dirty="0">
                          <a:solidFill>
                            <a:srgbClr val="00B050"/>
                          </a:solidFill>
                        </a:rPr>
                        <a:t>/as</a:t>
                      </a:r>
                      <a:endParaRPr lang="en-US" sz="1800" kern="1200" dirty="0">
                        <a:solidFill>
                          <a:srgbClr val="00B05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6860883"/>
                  </a:ext>
                </a:extLst>
              </a:tr>
              <a:tr h="370840">
                <a:tc>
                  <a:txBody>
                    <a:bodyPr/>
                    <a:lstStyle/>
                    <a:p>
                      <a:pPr marL="0" algn="l" defTabSz="914400" rtl="0" eaLnBrk="1" latinLnBrk="0" hangingPunct="1"/>
                      <a:r>
                        <a:rPr lang="en-GB"/>
                        <a:t>Ours</a:t>
                      </a:r>
                      <a:endParaRPr lang="en-US" sz="1800"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GB" dirty="0">
                          <a:solidFill>
                            <a:srgbClr val="00B050"/>
                          </a:solidFill>
                        </a:rPr>
                        <a:t>el </a:t>
                      </a:r>
                      <a:r>
                        <a:rPr lang="en-GB" dirty="0" err="1">
                          <a:solidFill>
                            <a:srgbClr val="00B050"/>
                          </a:solidFill>
                        </a:rPr>
                        <a:t>nuestros</a:t>
                      </a:r>
                      <a:r>
                        <a:rPr lang="en-GB" dirty="0">
                          <a:solidFill>
                            <a:srgbClr val="00B050"/>
                          </a:solidFill>
                        </a:rPr>
                        <a:t>/as</a:t>
                      </a:r>
                      <a:endParaRPr lang="en-US" sz="1800" kern="1200" dirty="0">
                        <a:solidFill>
                          <a:srgbClr val="00B05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3926377"/>
                  </a:ext>
                </a:extLst>
              </a:tr>
              <a:tr h="370840">
                <a:tc>
                  <a:txBody>
                    <a:bodyPr/>
                    <a:lstStyle/>
                    <a:p>
                      <a:pPr marL="0" algn="l" defTabSz="914400" rtl="0" eaLnBrk="1" latinLnBrk="0" hangingPunct="1"/>
                      <a:r>
                        <a:rPr lang="en-GB"/>
                        <a:t>Yours</a:t>
                      </a:r>
                      <a:endParaRPr lang="en-US" sz="1800"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GB" dirty="0">
                          <a:solidFill>
                            <a:srgbClr val="00B050"/>
                          </a:solidFill>
                        </a:rPr>
                        <a:t>el </a:t>
                      </a:r>
                      <a:r>
                        <a:rPr lang="en-GB" dirty="0" err="1">
                          <a:solidFill>
                            <a:srgbClr val="00B050"/>
                          </a:solidFill>
                        </a:rPr>
                        <a:t>vuestros</a:t>
                      </a:r>
                      <a:r>
                        <a:rPr lang="en-GB" dirty="0">
                          <a:solidFill>
                            <a:srgbClr val="00B050"/>
                          </a:solidFill>
                        </a:rPr>
                        <a:t>/as</a:t>
                      </a:r>
                      <a:endParaRPr lang="en-US" sz="1800" kern="1200" dirty="0">
                        <a:solidFill>
                          <a:srgbClr val="00B05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6212466"/>
                  </a:ext>
                </a:extLst>
              </a:tr>
              <a:tr h="370840">
                <a:tc>
                  <a:txBody>
                    <a:bodyPr/>
                    <a:lstStyle/>
                    <a:p>
                      <a:pPr marL="0" algn="l" defTabSz="914400" rtl="0" eaLnBrk="1" latinLnBrk="0" hangingPunct="1"/>
                      <a:r>
                        <a:rPr lang="en-GB" dirty="0"/>
                        <a:t>Theirs</a:t>
                      </a:r>
                      <a:endParaRPr lang="en-US" sz="1800"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GB" dirty="0">
                          <a:solidFill>
                            <a:srgbClr val="00B050"/>
                          </a:solidFill>
                        </a:rPr>
                        <a:t>el </a:t>
                      </a:r>
                      <a:r>
                        <a:rPr lang="en-GB" dirty="0" err="1">
                          <a:solidFill>
                            <a:srgbClr val="00B050"/>
                          </a:solidFill>
                        </a:rPr>
                        <a:t>suyos</a:t>
                      </a:r>
                      <a:r>
                        <a:rPr lang="en-GB" dirty="0">
                          <a:solidFill>
                            <a:srgbClr val="00B050"/>
                          </a:solidFill>
                        </a:rPr>
                        <a:t>/as</a:t>
                      </a:r>
                      <a:endParaRPr lang="en-US" sz="1800" kern="1200" dirty="0">
                        <a:solidFill>
                          <a:srgbClr val="00B05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3920950"/>
                  </a:ext>
                </a:extLst>
              </a:tr>
            </a:tbl>
          </a:graphicData>
        </a:graphic>
      </p:graphicFrame>
      <p:cxnSp>
        <p:nvCxnSpPr>
          <p:cNvPr id="28" name="Straight Arrow Connector 27">
            <a:extLst>
              <a:ext uri="{FF2B5EF4-FFF2-40B4-BE49-F238E27FC236}">
                <a16:creationId xmlns:a16="http://schemas.microsoft.com/office/drawing/2014/main" id="{48D04618-A7FC-E94A-893B-E4922DFBD949}"/>
              </a:ext>
            </a:extLst>
          </p:cNvPr>
          <p:cNvCxnSpPr>
            <a:cxnSpLocks/>
          </p:cNvCxnSpPr>
          <p:nvPr/>
        </p:nvCxnSpPr>
        <p:spPr>
          <a:xfrm>
            <a:off x="5273080" y="1420573"/>
            <a:ext cx="0" cy="5182319"/>
          </a:xfrm>
          <a:prstGeom prst="straightConnector1">
            <a:avLst/>
          </a:prstGeom>
          <a:ln/>
        </p:spPr>
        <p:style>
          <a:lnRef idx="3">
            <a:schemeClr val="dk1"/>
          </a:lnRef>
          <a:fillRef idx="0">
            <a:schemeClr val="dk1"/>
          </a:fillRef>
          <a:effectRef idx="2">
            <a:schemeClr val="dk1"/>
          </a:effectRef>
          <a:fontRef idx="minor">
            <a:schemeClr val="tx1"/>
          </a:fontRef>
        </p:style>
      </p:cxnSp>
      <p:sp>
        <p:nvSpPr>
          <p:cNvPr id="27" name="TextBox 26">
            <a:extLst>
              <a:ext uri="{FF2B5EF4-FFF2-40B4-BE49-F238E27FC236}">
                <a16:creationId xmlns:a16="http://schemas.microsoft.com/office/drawing/2014/main" id="{480D15C4-7199-2948-AF9A-CD70AECAC084}"/>
              </a:ext>
            </a:extLst>
          </p:cNvPr>
          <p:cNvSpPr txBox="1"/>
          <p:nvPr/>
        </p:nvSpPr>
        <p:spPr>
          <a:xfrm>
            <a:off x="996476" y="589380"/>
            <a:ext cx="7458401" cy="707886"/>
          </a:xfrm>
          <a:prstGeom prst="rect">
            <a:avLst/>
          </a:prstGeom>
          <a:noFill/>
        </p:spPr>
        <p:txBody>
          <a:bodyPr wrap="square" rtlCol="0">
            <a:spAutoFit/>
          </a:bodyPr>
          <a:lstStyle/>
          <a:p>
            <a:r>
              <a:rPr lang="en-US" sz="2000" i="1" dirty="0">
                <a:solidFill>
                  <a:srgbClr val="C00000"/>
                </a:solidFill>
                <a:latin typeface="American Typewriter" panose="02090604020004020304" pitchFamily="18" charset="77"/>
              </a:rPr>
              <a:t>[We use possessives to talk about who things belong to. Using pronouns will also help you sound more fluent.]</a:t>
            </a:r>
          </a:p>
        </p:txBody>
      </p:sp>
    </p:spTree>
    <p:extLst>
      <p:ext uri="{BB962C8B-B14F-4D97-AF65-F5344CB8AC3E}">
        <p14:creationId xmlns:p14="http://schemas.microsoft.com/office/powerpoint/2010/main" val="436675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Shape 3">
            <a:extLst>
              <a:ext uri="{FF2B5EF4-FFF2-40B4-BE49-F238E27FC236}">
                <a16:creationId xmlns:a16="http://schemas.microsoft.com/office/drawing/2014/main" id="{BE103274-01C6-D541-A7F9-E4390AE2F9AB}"/>
              </a:ext>
            </a:extLst>
          </p:cNvPr>
          <p:cNvSpPr/>
          <p:nvPr/>
        </p:nvSpPr>
        <p:spPr>
          <a:xfrm rot="10800000" flipH="1">
            <a:off x="-19166" y="-30190"/>
            <a:ext cx="3580092" cy="2016677"/>
          </a:xfrm>
          <a:custGeom>
            <a:avLst/>
            <a:gdLst>
              <a:gd name="connsiteX0" fmla="*/ 0 w 3180522"/>
              <a:gd name="connsiteY0" fmla="*/ 0 h 1886048"/>
              <a:gd name="connsiteX1" fmla="*/ 262915 w 3180522"/>
              <a:gd name="connsiteY1" fmla="*/ 0 h 1886048"/>
              <a:gd name="connsiteX2" fmla="*/ 262915 w 3180522"/>
              <a:gd name="connsiteY2" fmla="*/ 1439206 h 1886048"/>
              <a:gd name="connsiteX3" fmla="*/ 3180522 w 3180522"/>
              <a:gd name="connsiteY3" fmla="*/ 1439206 h 1886048"/>
              <a:gd name="connsiteX4" fmla="*/ 3180522 w 3180522"/>
              <a:gd name="connsiteY4" fmla="*/ 1886048 h 1886048"/>
              <a:gd name="connsiteX5" fmla="*/ 0 w 3180522"/>
              <a:gd name="connsiteY5" fmla="*/ 1886048 h 1886048"/>
              <a:gd name="connsiteX6" fmla="*/ 0 w 318052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3180522 w 3580092"/>
              <a:gd name="connsiteY3" fmla="*/ 1439206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1886048"/>
              <a:gd name="connsiteX1" fmla="*/ 262915 w 3580092"/>
              <a:gd name="connsiteY1" fmla="*/ 0 h 1886048"/>
              <a:gd name="connsiteX2" fmla="*/ 262915 w 3580092"/>
              <a:gd name="connsiteY2" fmla="*/ 1439206 h 1886048"/>
              <a:gd name="connsiteX3" fmla="*/ 2796320 w 3580092"/>
              <a:gd name="connsiteY3" fmla="*/ 1454574 h 1886048"/>
              <a:gd name="connsiteX4" fmla="*/ 3580092 w 3580092"/>
              <a:gd name="connsiteY4" fmla="*/ 1878364 h 1886048"/>
              <a:gd name="connsiteX5" fmla="*/ 0 w 3580092"/>
              <a:gd name="connsiteY5" fmla="*/ 1886048 h 1886048"/>
              <a:gd name="connsiteX6" fmla="*/ 0 w 3580092"/>
              <a:gd name="connsiteY6" fmla="*/ 0 h 1886048"/>
              <a:gd name="connsiteX0" fmla="*/ 0 w 3580092"/>
              <a:gd name="connsiteY0" fmla="*/ 0 h 2016677"/>
              <a:gd name="connsiteX1" fmla="*/ 262915 w 3580092"/>
              <a:gd name="connsiteY1" fmla="*/ 130629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 name="connsiteX0" fmla="*/ 0 w 3580092"/>
              <a:gd name="connsiteY0" fmla="*/ 0 h 2016677"/>
              <a:gd name="connsiteX1" fmla="*/ 262915 w 3580092"/>
              <a:gd name="connsiteY1" fmla="*/ 192101 h 2016677"/>
              <a:gd name="connsiteX2" fmla="*/ 262915 w 3580092"/>
              <a:gd name="connsiteY2" fmla="*/ 1569835 h 2016677"/>
              <a:gd name="connsiteX3" fmla="*/ 2796320 w 3580092"/>
              <a:gd name="connsiteY3" fmla="*/ 1585203 h 2016677"/>
              <a:gd name="connsiteX4" fmla="*/ 3580092 w 3580092"/>
              <a:gd name="connsiteY4" fmla="*/ 2008993 h 2016677"/>
              <a:gd name="connsiteX5" fmla="*/ 0 w 3580092"/>
              <a:gd name="connsiteY5" fmla="*/ 2016677 h 2016677"/>
              <a:gd name="connsiteX6" fmla="*/ 0 w 3580092"/>
              <a:gd name="connsiteY6" fmla="*/ 0 h 2016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80092" h="2016677">
                <a:moveTo>
                  <a:pt x="0" y="0"/>
                </a:moveTo>
                <a:cubicBezTo>
                  <a:pt x="87638" y="64034"/>
                  <a:pt x="175277" y="35858"/>
                  <a:pt x="262915" y="192101"/>
                </a:cubicBezTo>
                <a:lnTo>
                  <a:pt x="262915" y="1569835"/>
                </a:lnTo>
                <a:lnTo>
                  <a:pt x="2796320" y="1585203"/>
                </a:lnTo>
                <a:cubicBezTo>
                  <a:pt x="3288098" y="1741834"/>
                  <a:pt x="3318835" y="1867730"/>
                  <a:pt x="3580092" y="2008993"/>
                </a:cubicBezTo>
                <a:lnTo>
                  <a:pt x="0" y="2016677"/>
                </a:lnTo>
                <a:lnTo>
                  <a:pt x="0" y="0"/>
                </a:lnTo>
                <a:close/>
              </a:path>
            </a:pathLst>
          </a:cu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04D29A-6F51-E048-94C3-25F83DEF39FC}"/>
              </a:ext>
            </a:extLst>
          </p:cNvPr>
          <p:cNvSpPr>
            <a:spLocks noGrp="1"/>
          </p:cNvSpPr>
          <p:nvPr>
            <p:ph type="title"/>
          </p:nvPr>
        </p:nvSpPr>
        <p:spPr>
          <a:xfrm>
            <a:off x="2325223" y="654237"/>
            <a:ext cx="4349150" cy="1499616"/>
          </a:xfrm>
        </p:spPr>
        <p:txBody>
          <a:bodyPr>
            <a:noAutofit/>
          </a:bodyPr>
          <a:lstStyle/>
          <a:p>
            <a:r>
              <a:rPr lang="en-GB" sz="4000" b="1" i="1" dirty="0">
                <a:latin typeface="Papyrus" panose="020B0602040200020303" pitchFamily="34" charset="77"/>
              </a:rPr>
              <a:t>Pronouns</a:t>
            </a:r>
            <a:br>
              <a:rPr lang="en-US" sz="4000" dirty="0"/>
            </a:br>
            <a:endParaRPr lang="en-US" sz="4000" b="1" i="1" dirty="0">
              <a:latin typeface="Papyrus" panose="020B0602040200020303" pitchFamily="34" charset="77"/>
            </a:endParaRPr>
          </a:p>
        </p:txBody>
      </p:sp>
      <p:graphicFrame>
        <p:nvGraphicFramePr>
          <p:cNvPr id="4" name="Content Placeholder 3">
            <a:extLst>
              <a:ext uri="{FF2B5EF4-FFF2-40B4-BE49-F238E27FC236}">
                <a16:creationId xmlns:a16="http://schemas.microsoft.com/office/drawing/2014/main" id="{80D7AA00-00C7-4139-98B6-4A8245C9404A}"/>
              </a:ext>
            </a:extLst>
          </p:cNvPr>
          <p:cNvGraphicFramePr>
            <a:graphicFrameLocks noGrp="1"/>
          </p:cNvGraphicFramePr>
          <p:nvPr>
            <p:ph idx="1"/>
            <p:extLst>
              <p:ext uri="{D42A27DB-BD31-4B8C-83A1-F6EECF244321}">
                <p14:modId xmlns:p14="http://schemas.microsoft.com/office/powerpoint/2010/main" val="1355333387"/>
              </p:ext>
            </p:extLst>
          </p:nvPr>
        </p:nvGraphicFramePr>
        <p:xfrm>
          <a:off x="155714" y="3759644"/>
          <a:ext cx="9720264" cy="2966720"/>
        </p:xfrm>
        <a:graphic>
          <a:graphicData uri="http://schemas.openxmlformats.org/drawingml/2006/table">
            <a:tbl>
              <a:tblPr firstRow="1" bandRow="1">
                <a:tableStyleId>{AF606853-7671-496A-8E4F-DF71F8EC918B}</a:tableStyleId>
              </a:tblPr>
              <a:tblGrid>
                <a:gridCol w="1620044">
                  <a:extLst>
                    <a:ext uri="{9D8B030D-6E8A-4147-A177-3AD203B41FA5}">
                      <a16:colId xmlns:a16="http://schemas.microsoft.com/office/drawing/2014/main" val="102784611"/>
                    </a:ext>
                  </a:extLst>
                </a:gridCol>
                <a:gridCol w="1620044">
                  <a:extLst>
                    <a:ext uri="{9D8B030D-6E8A-4147-A177-3AD203B41FA5}">
                      <a16:colId xmlns:a16="http://schemas.microsoft.com/office/drawing/2014/main" val="617509605"/>
                    </a:ext>
                  </a:extLst>
                </a:gridCol>
                <a:gridCol w="1620044">
                  <a:extLst>
                    <a:ext uri="{9D8B030D-6E8A-4147-A177-3AD203B41FA5}">
                      <a16:colId xmlns:a16="http://schemas.microsoft.com/office/drawing/2014/main" val="3541094589"/>
                    </a:ext>
                  </a:extLst>
                </a:gridCol>
                <a:gridCol w="1620044">
                  <a:extLst>
                    <a:ext uri="{9D8B030D-6E8A-4147-A177-3AD203B41FA5}">
                      <a16:colId xmlns:a16="http://schemas.microsoft.com/office/drawing/2014/main" val="3954736157"/>
                    </a:ext>
                  </a:extLst>
                </a:gridCol>
                <a:gridCol w="1620044">
                  <a:extLst>
                    <a:ext uri="{9D8B030D-6E8A-4147-A177-3AD203B41FA5}">
                      <a16:colId xmlns:a16="http://schemas.microsoft.com/office/drawing/2014/main" val="201967609"/>
                    </a:ext>
                  </a:extLst>
                </a:gridCol>
                <a:gridCol w="1620044">
                  <a:extLst>
                    <a:ext uri="{9D8B030D-6E8A-4147-A177-3AD203B41FA5}">
                      <a16:colId xmlns:a16="http://schemas.microsoft.com/office/drawing/2014/main" val="2170882216"/>
                    </a:ext>
                  </a:extLst>
                </a:gridCol>
              </a:tblGrid>
              <a:tr h="370840">
                <a:tc gridSpan="2">
                  <a:txBody>
                    <a:bodyPr/>
                    <a:lstStyle/>
                    <a:p>
                      <a:pPr algn="ctr"/>
                      <a:r>
                        <a:rPr lang="en-US" dirty="0"/>
                        <a:t>Subject pronoun </a:t>
                      </a:r>
                      <a:endParaRPr lang="en-GB" dirty="0"/>
                    </a:p>
                  </a:txBody>
                  <a:tcPr>
                    <a:lnB w="12700" cap="flat" cmpd="sng" algn="ctr">
                      <a:solidFill>
                        <a:schemeClr val="tx1"/>
                      </a:solidFill>
                      <a:prstDash val="solid"/>
                      <a:round/>
                      <a:headEnd type="none" w="med" len="med"/>
                      <a:tailEnd type="none" w="med" len="med"/>
                    </a:lnB>
                  </a:tcPr>
                </a:tc>
                <a:tc hMerge="1">
                  <a:txBody>
                    <a:bodyPr/>
                    <a:lstStyle/>
                    <a:p>
                      <a:endParaRPr lang="en-GB" dirty="0"/>
                    </a:p>
                  </a:txBody>
                  <a:tcPr/>
                </a:tc>
                <a:tc gridSpan="2">
                  <a:txBody>
                    <a:bodyPr/>
                    <a:lstStyle/>
                    <a:p>
                      <a:pPr algn="ctr"/>
                      <a:r>
                        <a:rPr lang="en-US" dirty="0"/>
                        <a:t>Direct object pronoun </a:t>
                      </a:r>
                      <a:endParaRPr lang="en-GB" dirty="0"/>
                    </a:p>
                  </a:txBody>
                  <a:tcPr>
                    <a:lnB w="12700" cap="flat" cmpd="sng" algn="ctr">
                      <a:solidFill>
                        <a:schemeClr val="tx1"/>
                      </a:solidFill>
                      <a:prstDash val="solid"/>
                      <a:round/>
                      <a:headEnd type="none" w="med" len="med"/>
                      <a:tailEnd type="none" w="med" len="med"/>
                    </a:lnB>
                  </a:tcPr>
                </a:tc>
                <a:tc hMerge="1">
                  <a:txBody>
                    <a:bodyPr/>
                    <a:lstStyle/>
                    <a:p>
                      <a:endParaRPr lang="en-GB" dirty="0"/>
                    </a:p>
                  </a:txBody>
                  <a:tcPr/>
                </a:tc>
                <a:tc gridSpan="2">
                  <a:txBody>
                    <a:bodyPr/>
                    <a:lstStyle/>
                    <a:p>
                      <a:pPr algn="ctr"/>
                      <a:r>
                        <a:rPr lang="en-US" dirty="0"/>
                        <a:t>Indirect object pronoun </a:t>
                      </a:r>
                      <a:endParaRPr lang="en-GB" dirty="0"/>
                    </a:p>
                  </a:txBody>
                  <a:tcPr>
                    <a:lnB w="12700" cap="flat" cmpd="sng" algn="ctr">
                      <a:solidFill>
                        <a:schemeClr val="tx1"/>
                      </a:solidFill>
                      <a:prstDash val="solid"/>
                      <a:round/>
                      <a:headEnd type="none" w="med" len="med"/>
                      <a:tailEnd type="none" w="med" len="med"/>
                    </a:lnB>
                  </a:tcPr>
                </a:tc>
                <a:tc hMerge="1">
                  <a:txBody>
                    <a:bodyPr/>
                    <a:lstStyle/>
                    <a:p>
                      <a:endParaRPr lang="en-GB" dirty="0"/>
                    </a:p>
                  </a:txBody>
                  <a:tcPr/>
                </a:tc>
                <a:extLst>
                  <a:ext uri="{0D108BD9-81ED-4DB2-BD59-A6C34878D82A}">
                    <a16:rowId xmlns:a16="http://schemas.microsoft.com/office/drawing/2014/main" val="1058325782"/>
                  </a:ext>
                </a:extLst>
              </a:tr>
              <a:tr h="370840">
                <a:tc>
                  <a:txBody>
                    <a:bodyPr/>
                    <a:lstStyle/>
                    <a:p>
                      <a:r>
                        <a:rPr lang="en-US" dirty="0"/>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err="1"/>
                        <a:t>yo</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t>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(to/for) me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t>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37729121"/>
                  </a:ext>
                </a:extLst>
              </a:tr>
              <a:tr h="370840">
                <a:tc>
                  <a:txBody>
                    <a:bodyPr/>
                    <a:lstStyle/>
                    <a:p>
                      <a:r>
                        <a:rPr lang="en-US" dirty="0"/>
                        <a:t>You</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err="1"/>
                        <a:t>tú</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You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err="1"/>
                        <a:t>te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(to/for) you</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err="1"/>
                        <a:t>te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41217121"/>
                  </a:ext>
                </a:extLst>
              </a:tr>
              <a:tr h="370840">
                <a:tc>
                  <a:txBody>
                    <a:bodyPr/>
                    <a:lstStyle/>
                    <a:p>
                      <a:r>
                        <a:rPr lang="en-US" dirty="0"/>
                        <a:t>Hi/it</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err="1"/>
                        <a:t>él</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Him/it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t>lo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(to/for) him/it</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t>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3497704"/>
                  </a:ext>
                </a:extLst>
              </a:tr>
              <a:tr h="370840">
                <a:tc>
                  <a:txBody>
                    <a:bodyPr/>
                    <a:lstStyle/>
                    <a:p>
                      <a:r>
                        <a:rPr lang="en-US" dirty="0"/>
                        <a:t>She/it</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err="1"/>
                        <a:t>ella</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Her/it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t>la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(to/for) her/it</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t>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69363530"/>
                  </a:ext>
                </a:extLst>
              </a:tr>
              <a:tr h="370840">
                <a:tc>
                  <a:txBody>
                    <a:bodyPr/>
                    <a:lstStyle/>
                    <a:p>
                      <a:r>
                        <a:rPr lang="en-US" dirty="0"/>
                        <a:t>We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err="1"/>
                        <a:t>nosotros</a:t>
                      </a:r>
                      <a:r>
                        <a:rPr lang="en-GB" dirty="0"/>
                        <a: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err="1"/>
                        <a:t>nos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(to/for) us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err="1"/>
                        <a:t>nos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2327136"/>
                  </a:ext>
                </a:extLst>
              </a:tr>
              <a:tr h="370840">
                <a:tc>
                  <a:txBody>
                    <a:bodyPr/>
                    <a:lstStyle/>
                    <a:p>
                      <a:r>
                        <a:rPr lang="en-US" dirty="0"/>
                        <a:t>You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err="1"/>
                        <a:t>vosotros</a:t>
                      </a:r>
                      <a:r>
                        <a:rPr lang="en-GB" dirty="0"/>
                        <a: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You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err="1"/>
                        <a:t>os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(to/for) you</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err="1"/>
                        <a:t>os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31672499"/>
                  </a:ext>
                </a:extLst>
              </a:tr>
              <a:tr h="370840">
                <a:tc>
                  <a:txBody>
                    <a:bodyPr/>
                    <a:lstStyle/>
                    <a:p>
                      <a:r>
                        <a:rPr lang="en-US" dirty="0"/>
                        <a:t>They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err="1"/>
                        <a:t>ellos</a:t>
                      </a:r>
                      <a:r>
                        <a:rPr lang="en-GB" dirty="0"/>
                        <a:t>/</a:t>
                      </a:r>
                      <a:r>
                        <a:rPr lang="en-GB" dirty="0" err="1"/>
                        <a:t>ellas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err="1"/>
                        <a:t>los</a:t>
                      </a:r>
                      <a:r>
                        <a:rPr lang="en-GB" dirty="0"/>
                        <a:t>/las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(to/for) them</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t>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60986155"/>
                  </a:ext>
                </a:extLst>
              </a:tr>
            </a:tbl>
          </a:graphicData>
        </a:graphic>
      </p:graphicFrame>
      <p:sp>
        <p:nvSpPr>
          <p:cNvPr id="5" name="Snip Single Corner Rectangle 4">
            <a:hlinkClick r:id="" action="ppaction://hlinkshowjump?jump=nextslide"/>
            <a:extLst>
              <a:ext uri="{FF2B5EF4-FFF2-40B4-BE49-F238E27FC236}">
                <a16:creationId xmlns:a16="http://schemas.microsoft.com/office/drawing/2014/main" id="{8E07FB8C-2F57-3440-A63B-E1CA994DA5A5}"/>
              </a:ext>
            </a:extLst>
          </p:cNvPr>
          <p:cNvSpPr/>
          <p:nvPr/>
        </p:nvSpPr>
        <p:spPr>
          <a:xfrm>
            <a:off x="11516139" y="6347790"/>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ectangle 5">
            <a:hlinkClick r:id="rId2" action="ppaction://hlinksldjump"/>
            <a:extLst>
              <a:ext uri="{FF2B5EF4-FFF2-40B4-BE49-F238E27FC236}">
                <a16:creationId xmlns:a16="http://schemas.microsoft.com/office/drawing/2014/main" id="{D668E587-AE53-6649-A00C-BAF5EFB8D279}"/>
              </a:ext>
            </a:extLst>
          </p:cNvPr>
          <p:cNvSpPr/>
          <p:nvPr/>
        </p:nvSpPr>
        <p:spPr>
          <a:xfrm>
            <a:off x="10793896" y="6347791"/>
            <a:ext cx="636104" cy="510210"/>
          </a:xfrm>
          <a:prstGeom prst="rect">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Snip Single Corner Rectangle 6">
            <a:hlinkClick r:id="" action="ppaction://hlinkshowjump?jump=previousslide"/>
            <a:extLst>
              <a:ext uri="{FF2B5EF4-FFF2-40B4-BE49-F238E27FC236}">
                <a16:creationId xmlns:a16="http://schemas.microsoft.com/office/drawing/2014/main" id="{36513667-A132-C448-AD4D-49C41FCD3027}"/>
              </a:ext>
            </a:extLst>
          </p:cNvPr>
          <p:cNvSpPr/>
          <p:nvPr/>
        </p:nvSpPr>
        <p:spPr>
          <a:xfrm flipH="1">
            <a:off x="10071652" y="6347789"/>
            <a:ext cx="636104" cy="510209"/>
          </a:xfrm>
          <a:prstGeom prst="snip1Rect">
            <a:avLst>
              <a:gd name="adj" fmla="val 46775"/>
            </a:avLst>
          </a:prstGeom>
          <a:solidFill>
            <a:srgbClr val="C00000"/>
          </a:solidFill>
          <a:ln w="285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ight Arrow 7">
            <a:hlinkClick r:id="" action="ppaction://hlinkshowjump?jump=nextslide"/>
            <a:extLst>
              <a:ext uri="{FF2B5EF4-FFF2-40B4-BE49-F238E27FC236}">
                <a16:creationId xmlns:a16="http://schemas.microsoft.com/office/drawing/2014/main" id="{E3D1F6BA-EE2E-D44A-8395-3B9E60928142}"/>
              </a:ext>
            </a:extLst>
          </p:cNvPr>
          <p:cNvSpPr/>
          <p:nvPr/>
        </p:nvSpPr>
        <p:spPr>
          <a:xfrm>
            <a:off x="116387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sp>
        <p:nvSpPr>
          <p:cNvPr id="9" name="Right Arrow 8">
            <a:hlinkClick r:id="" action="ppaction://hlinkshowjump?jump=previousslide"/>
            <a:extLst>
              <a:ext uri="{FF2B5EF4-FFF2-40B4-BE49-F238E27FC236}">
                <a16:creationId xmlns:a16="http://schemas.microsoft.com/office/drawing/2014/main" id="{C91E5B48-3F87-9A4F-9430-D0821C476BC8}"/>
              </a:ext>
            </a:extLst>
          </p:cNvPr>
          <p:cNvSpPr/>
          <p:nvPr/>
        </p:nvSpPr>
        <p:spPr>
          <a:xfrm flipH="1">
            <a:off x="10190921" y="6516754"/>
            <a:ext cx="397565" cy="172278"/>
          </a:xfrm>
          <a:prstGeom prst="rightArrow">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22225">
                <a:solidFill>
                  <a:schemeClr val="accent2"/>
                </a:solidFill>
                <a:prstDash val="solid"/>
              </a:ln>
              <a:solidFill>
                <a:schemeClr val="accent2">
                  <a:lumMod val="40000"/>
                  <a:lumOff val="60000"/>
                </a:schemeClr>
              </a:solidFill>
            </a:endParaRPr>
          </a:p>
        </p:txBody>
      </p:sp>
      <p:pic>
        <p:nvPicPr>
          <p:cNvPr id="10" name="Picture 9" descr="Home PNG Transparent Images | PNG All">
            <a:hlinkClick r:id="rId2" action="ppaction://hlinksldjump"/>
            <a:extLst>
              <a:ext uri="{FF2B5EF4-FFF2-40B4-BE49-F238E27FC236}">
                <a16:creationId xmlns:a16="http://schemas.microsoft.com/office/drawing/2014/main" id="{A1CF4063-4B49-924D-9645-0238A1B365DB}"/>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0891078" y="6382023"/>
            <a:ext cx="441739" cy="441739"/>
          </a:xfrm>
          <a:prstGeom prst="rect">
            <a:avLst/>
          </a:prstGeom>
        </p:spPr>
      </p:pic>
      <p:sp>
        <p:nvSpPr>
          <p:cNvPr id="12" name="TextBox 11">
            <a:extLst>
              <a:ext uri="{FF2B5EF4-FFF2-40B4-BE49-F238E27FC236}">
                <a16:creationId xmlns:a16="http://schemas.microsoft.com/office/drawing/2014/main" id="{A735D0CC-2041-7B44-9B8F-A1C96789C26D}"/>
              </a:ext>
            </a:extLst>
          </p:cNvPr>
          <p:cNvSpPr txBox="1"/>
          <p:nvPr/>
        </p:nvSpPr>
        <p:spPr>
          <a:xfrm rot="16200000">
            <a:off x="-661899" y="850816"/>
            <a:ext cx="1577009" cy="338554"/>
          </a:xfrm>
          <a:prstGeom prst="rect">
            <a:avLst/>
          </a:prstGeom>
          <a:noFill/>
        </p:spPr>
        <p:txBody>
          <a:bodyPr wrap="square" rtlCol="0">
            <a:spAutoFit/>
          </a:bodyPr>
          <a:lstStyle/>
          <a:p>
            <a:r>
              <a:rPr lang="en-US" sz="1600" dirty="0"/>
              <a:t>Brannel MFL</a:t>
            </a:r>
          </a:p>
        </p:txBody>
      </p:sp>
      <p:pic>
        <p:nvPicPr>
          <p:cNvPr id="13" name="Picture 12" descr="File:Copyright.svg - Wikimedia Commons">
            <a:extLst>
              <a:ext uri="{FF2B5EF4-FFF2-40B4-BE49-F238E27FC236}">
                <a16:creationId xmlns:a16="http://schemas.microsoft.com/office/drawing/2014/main" id="{60BCCD99-D7C5-5D4C-87BE-E1AC4BA9BF9C}"/>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rot="16200000">
            <a:off x="16879" y="622612"/>
            <a:ext cx="91703" cy="91703"/>
          </a:xfrm>
          <a:prstGeom prst="rect">
            <a:avLst/>
          </a:prstGeom>
        </p:spPr>
      </p:pic>
      <p:sp>
        <p:nvSpPr>
          <p:cNvPr id="15" name="TextBox 14">
            <a:extLst>
              <a:ext uri="{FF2B5EF4-FFF2-40B4-BE49-F238E27FC236}">
                <a16:creationId xmlns:a16="http://schemas.microsoft.com/office/drawing/2014/main" id="{55D26F52-06D3-4BBE-8337-00DDEE78521E}"/>
              </a:ext>
            </a:extLst>
          </p:cNvPr>
          <p:cNvSpPr txBox="1"/>
          <p:nvPr/>
        </p:nvSpPr>
        <p:spPr>
          <a:xfrm>
            <a:off x="16879" y="0"/>
            <a:ext cx="3226051" cy="400110"/>
          </a:xfrm>
          <a:prstGeom prst="rect">
            <a:avLst/>
          </a:prstGeom>
          <a:noFill/>
        </p:spPr>
        <p:txBody>
          <a:bodyPr wrap="square" rtlCol="0">
            <a:spAutoFit/>
          </a:bodyPr>
          <a:lstStyle/>
          <a:p>
            <a:r>
              <a:rPr lang="en-US" sz="2000" b="1" dirty="0">
                <a:latin typeface="Papyrus" panose="020B0602040200020303" pitchFamily="34" charset="77"/>
              </a:rPr>
              <a:t>GCSE SPANISH</a:t>
            </a:r>
          </a:p>
        </p:txBody>
      </p:sp>
      <p:sp>
        <p:nvSpPr>
          <p:cNvPr id="11" name="TextBox 10">
            <a:extLst>
              <a:ext uri="{FF2B5EF4-FFF2-40B4-BE49-F238E27FC236}">
                <a16:creationId xmlns:a16="http://schemas.microsoft.com/office/drawing/2014/main" id="{AE8EA2B2-61DB-45ED-B02A-CC956AE4D5BC}"/>
              </a:ext>
            </a:extLst>
          </p:cNvPr>
          <p:cNvSpPr txBox="1"/>
          <p:nvPr/>
        </p:nvSpPr>
        <p:spPr>
          <a:xfrm>
            <a:off x="2316021" y="1345535"/>
            <a:ext cx="7724658" cy="2339102"/>
          </a:xfrm>
          <a:prstGeom prst="rect">
            <a:avLst/>
          </a:prstGeom>
          <a:noFill/>
        </p:spPr>
        <p:txBody>
          <a:bodyPr wrap="square" rtlCol="0">
            <a:spAutoFit/>
          </a:bodyPr>
          <a:lstStyle/>
          <a:p>
            <a:r>
              <a:rPr lang="en-US" sz="1600" dirty="0"/>
              <a:t>We use pronouns to avoid repeating nouns – it helps make your Spanish more fluent and interesting.</a:t>
            </a:r>
          </a:p>
          <a:p>
            <a:r>
              <a:rPr lang="en-US" u="sng" dirty="0"/>
              <a:t>Subject, direct object and indirect object</a:t>
            </a:r>
          </a:p>
          <a:p>
            <a:pPr marL="285750" indent="-285750">
              <a:buFont typeface="Arial" panose="020B0604020202020204" pitchFamily="34" charset="0"/>
              <a:buChar char="•"/>
            </a:pPr>
            <a:r>
              <a:rPr lang="en-GB" sz="1600" dirty="0"/>
              <a:t>The </a:t>
            </a:r>
            <a:r>
              <a:rPr lang="en-GB" sz="1600" b="1" dirty="0"/>
              <a:t>subject</a:t>
            </a:r>
            <a:r>
              <a:rPr lang="en-GB" sz="1600" dirty="0"/>
              <a:t> is the person/thing doing the action (shown by the verb)</a:t>
            </a:r>
          </a:p>
          <a:p>
            <a:pPr marL="285750" indent="-285750">
              <a:buFont typeface="Arial" panose="020B0604020202020204" pitchFamily="34" charset="0"/>
              <a:buChar char="•"/>
            </a:pPr>
            <a:r>
              <a:rPr lang="en-GB" sz="1600" dirty="0"/>
              <a:t>The </a:t>
            </a:r>
            <a:r>
              <a:rPr lang="en-GB" sz="1600" b="1" dirty="0"/>
              <a:t>object</a:t>
            </a:r>
            <a:r>
              <a:rPr lang="en-GB" sz="1600" dirty="0"/>
              <a:t> is the person/thing having the action (shown by the verb) done to it.</a:t>
            </a:r>
          </a:p>
          <a:p>
            <a:r>
              <a:rPr lang="en-GB" sz="1600" dirty="0"/>
              <a:t>It can be </a:t>
            </a:r>
            <a:r>
              <a:rPr lang="en-GB" sz="1600" b="1" dirty="0"/>
              <a:t>direct </a:t>
            </a:r>
            <a:r>
              <a:rPr lang="en-GB" sz="1600" dirty="0"/>
              <a:t>or </a:t>
            </a:r>
            <a:r>
              <a:rPr lang="en-GB" sz="1600" b="1" dirty="0"/>
              <a:t>indirect</a:t>
            </a:r>
            <a:r>
              <a:rPr lang="en-GB" sz="1600" dirty="0"/>
              <a:t>…</a:t>
            </a:r>
          </a:p>
          <a:p>
            <a:r>
              <a:rPr lang="en-GB" sz="1600" dirty="0"/>
              <a:t>Subject                      verb                                direct object                         indirect object</a:t>
            </a:r>
          </a:p>
          <a:p>
            <a:r>
              <a:rPr lang="en-GB" sz="1600" dirty="0"/>
              <a:t>Marisa                      sends                                the email                             to David</a:t>
            </a:r>
          </a:p>
          <a:p>
            <a:r>
              <a:rPr lang="en-GB" sz="1600" dirty="0"/>
              <a:t>She                           sends                                it                                        to him</a:t>
            </a:r>
            <a:endParaRPr lang="en-GB" dirty="0"/>
          </a:p>
        </p:txBody>
      </p:sp>
      <p:sp>
        <p:nvSpPr>
          <p:cNvPr id="3" name="Rounded Rectangle 2">
            <a:extLst>
              <a:ext uri="{FF2B5EF4-FFF2-40B4-BE49-F238E27FC236}">
                <a16:creationId xmlns:a16="http://schemas.microsoft.com/office/drawing/2014/main" id="{05246583-D867-394A-97AB-0FD72CCCE177}"/>
              </a:ext>
            </a:extLst>
          </p:cNvPr>
          <p:cNvSpPr/>
          <p:nvPr/>
        </p:nvSpPr>
        <p:spPr>
          <a:xfrm>
            <a:off x="10093421" y="75006"/>
            <a:ext cx="1894788" cy="6197778"/>
          </a:xfrm>
          <a:prstGeom prst="roundRect">
            <a:avLst>
              <a:gd name="adj" fmla="val 8106"/>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nchorCtr="0"/>
          <a:lstStyle/>
          <a:p>
            <a:pPr algn="ctr"/>
            <a:r>
              <a:rPr lang="en-US" sz="2000" b="1" i="1" u="sng" dirty="0">
                <a:solidFill>
                  <a:srgbClr val="850504"/>
                </a:solidFill>
              </a:rPr>
              <a:t>Position of object pronouns</a:t>
            </a:r>
          </a:p>
          <a:p>
            <a:r>
              <a:rPr lang="en-US" sz="1600" b="1" dirty="0">
                <a:solidFill>
                  <a:srgbClr val="850504"/>
                </a:solidFill>
              </a:rPr>
              <a:t>In general, object pronouns come:</a:t>
            </a:r>
          </a:p>
          <a:p>
            <a:pPr marL="285750" indent="-285750">
              <a:buFont typeface="Arial" panose="020B0604020202020204" pitchFamily="34" charset="0"/>
              <a:buChar char="•"/>
            </a:pPr>
            <a:r>
              <a:rPr lang="en-US" sz="1600" b="1" dirty="0">
                <a:solidFill>
                  <a:srgbClr val="850504"/>
                </a:solidFill>
              </a:rPr>
              <a:t>Before</a:t>
            </a:r>
            <a:r>
              <a:rPr lang="en-US" sz="1600" dirty="0">
                <a:solidFill>
                  <a:srgbClr val="850504"/>
                </a:solidFill>
              </a:rPr>
              <a:t> the verb</a:t>
            </a:r>
          </a:p>
          <a:p>
            <a:pPr marL="285750" indent="-285750">
              <a:buFont typeface="Arial" panose="020B0604020202020204" pitchFamily="34" charset="0"/>
              <a:buChar char="•"/>
            </a:pPr>
            <a:r>
              <a:rPr lang="en-US" sz="1600" b="1" dirty="0">
                <a:solidFill>
                  <a:srgbClr val="850504"/>
                </a:solidFill>
              </a:rPr>
              <a:t>After</a:t>
            </a:r>
            <a:r>
              <a:rPr lang="en-US" sz="1600" dirty="0">
                <a:solidFill>
                  <a:srgbClr val="850504"/>
                </a:solidFill>
              </a:rPr>
              <a:t> a negative</a:t>
            </a:r>
            <a:endParaRPr lang="en-US" sz="1600" i="1" dirty="0">
              <a:solidFill>
                <a:srgbClr val="850504"/>
              </a:solidFill>
            </a:endParaRPr>
          </a:p>
          <a:p>
            <a:r>
              <a:rPr lang="en-US" sz="1500" i="1" dirty="0">
                <a:solidFill>
                  <a:srgbClr val="850504"/>
                </a:solidFill>
              </a:rPr>
              <a:t>La </a:t>
            </a:r>
            <a:r>
              <a:rPr lang="en-US" sz="1500" i="1" dirty="0" err="1">
                <a:solidFill>
                  <a:srgbClr val="850504"/>
                </a:solidFill>
              </a:rPr>
              <a:t>compré</a:t>
            </a:r>
            <a:r>
              <a:rPr lang="en-US" sz="1500" i="1" dirty="0">
                <a:solidFill>
                  <a:srgbClr val="850504"/>
                </a:solidFill>
              </a:rPr>
              <a:t> </a:t>
            </a:r>
            <a:r>
              <a:rPr lang="en-US" sz="1500" i="1" dirty="0" err="1">
                <a:solidFill>
                  <a:srgbClr val="850504"/>
                </a:solidFill>
              </a:rPr>
              <a:t>en</a:t>
            </a:r>
            <a:r>
              <a:rPr lang="en-US" sz="1500" i="1" dirty="0">
                <a:solidFill>
                  <a:srgbClr val="850504"/>
                </a:solidFill>
              </a:rPr>
              <a:t> el </a:t>
            </a:r>
            <a:r>
              <a:rPr lang="en-US" sz="1500" i="1" dirty="0" err="1">
                <a:solidFill>
                  <a:srgbClr val="850504"/>
                </a:solidFill>
              </a:rPr>
              <a:t>supermercado</a:t>
            </a:r>
            <a:r>
              <a:rPr lang="en-US" sz="1500" i="1" dirty="0">
                <a:solidFill>
                  <a:srgbClr val="850504"/>
                </a:solidFill>
              </a:rPr>
              <a:t> – I bought it in the supermarket.</a:t>
            </a:r>
          </a:p>
          <a:p>
            <a:r>
              <a:rPr lang="en-US" sz="1500" i="1" dirty="0">
                <a:solidFill>
                  <a:srgbClr val="850504"/>
                </a:solidFill>
              </a:rPr>
              <a:t>No la </a:t>
            </a:r>
            <a:r>
              <a:rPr lang="en-US" sz="1500" i="1" dirty="0" err="1">
                <a:solidFill>
                  <a:srgbClr val="850504"/>
                </a:solidFill>
              </a:rPr>
              <a:t>tengo</a:t>
            </a:r>
            <a:r>
              <a:rPr lang="en-US" sz="1500" i="1" dirty="0">
                <a:solidFill>
                  <a:srgbClr val="850504"/>
                </a:solidFill>
              </a:rPr>
              <a:t> – I don’t have it.</a:t>
            </a:r>
          </a:p>
          <a:p>
            <a:r>
              <a:rPr lang="en-US" sz="1600" b="1" dirty="0">
                <a:solidFill>
                  <a:srgbClr val="850504"/>
                </a:solidFill>
              </a:rPr>
              <a:t>The object pronoun can also be added to the infinitive in the near future tense:</a:t>
            </a:r>
            <a:endParaRPr lang="en-US" sz="1600" i="1" dirty="0">
              <a:solidFill>
                <a:srgbClr val="850504"/>
              </a:solidFill>
            </a:endParaRPr>
          </a:p>
          <a:p>
            <a:r>
              <a:rPr lang="en-US" sz="1500" i="1" dirty="0" err="1">
                <a:solidFill>
                  <a:srgbClr val="850504"/>
                </a:solidFill>
              </a:rPr>
              <a:t>Voy</a:t>
            </a:r>
            <a:r>
              <a:rPr lang="en-US" sz="1500" i="1" dirty="0">
                <a:solidFill>
                  <a:srgbClr val="850504"/>
                </a:solidFill>
              </a:rPr>
              <a:t> a </a:t>
            </a:r>
            <a:r>
              <a:rPr lang="en-US" sz="1500" i="1" dirty="0" err="1">
                <a:solidFill>
                  <a:srgbClr val="850504"/>
                </a:solidFill>
              </a:rPr>
              <a:t>comprarlo</a:t>
            </a:r>
            <a:r>
              <a:rPr lang="en-US" sz="1500" i="1" dirty="0">
                <a:solidFill>
                  <a:srgbClr val="850504"/>
                </a:solidFill>
              </a:rPr>
              <a:t> </a:t>
            </a:r>
            <a:r>
              <a:rPr lang="en-US" sz="1500" i="1" dirty="0" err="1">
                <a:solidFill>
                  <a:srgbClr val="850504"/>
                </a:solidFill>
              </a:rPr>
              <a:t>por</a:t>
            </a:r>
            <a:r>
              <a:rPr lang="en-US" sz="1500" i="1" dirty="0">
                <a:solidFill>
                  <a:srgbClr val="850504"/>
                </a:solidFill>
              </a:rPr>
              <a:t> internet – </a:t>
            </a:r>
            <a:r>
              <a:rPr lang="en-US" sz="1500" i="1" dirty="0" err="1">
                <a:solidFill>
                  <a:srgbClr val="850504"/>
                </a:solidFill>
              </a:rPr>
              <a:t>im</a:t>
            </a:r>
            <a:r>
              <a:rPr lang="en-US" sz="1500" i="1" dirty="0">
                <a:solidFill>
                  <a:srgbClr val="850504"/>
                </a:solidFill>
              </a:rPr>
              <a:t> going to buy it online.</a:t>
            </a:r>
          </a:p>
          <a:p>
            <a:r>
              <a:rPr lang="en-US" sz="1600" b="1" dirty="0">
                <a:solidFill>
                  <a:srgbClr val="850504"/>
                </a:solidFill>
              </a:rPr>
              <a:t>Object pronouns are attached to the end of a positive imperative.</a:t>
            </a:r>
          </a:p>
          <a:p>
            <a:r>
              <a:rPr lang="en-US" sz="1500" i="1" dirty="0">
                <a:solidFill>
                  <a:srgbClr val="850504"/>
                </a:solidFill>
              </a:rPr>
              <a:t>¡</a:t>
            </a:r>
            <a:r>
              <a:rPr lang="en-US" sz="1500" i="1" dirty="0" err="1">
                <a:solidFill>
                  <a:srgbClr val="850504"/>
                </a:solidFill>
              </a:rPr>
              <a:t>hazlo</a:t>
            </a:r>
            <a:r>
              <a:rPr lang="en-US" sz="1500" i="1" dirty="0">
                <a:solidFill>
                  <a:srgbClr val="850504"/>
                </a:solidFill>
              </a:rPr>
              <a:t>! – do it.</a:t>
            </a:r>
          </a:p>
          <a:p>
            <a:endParaRPr lang="en-US" sz="1600" dirty="0">
              <a:solidFill>
                <a:srgbClr val="C00000"/>
              </a:solidFill>
            </a:endParaRPr>
          </a:p>
        </p:txBody>
      </p:sp>
      <p:sp>
        <p:nvSpPr>
          <p:cNvPr id="19" name="Snip and Round Single Corner Rectangle 18">
            <a:extLst>
              <a:ext uri="{FF2B5EF4-FFF2-40B4-BE49-F238E27FC236}">
                <a16:creationId xmlns:a16="http://schemas.microsoft.com/office/drawing/2014/main" id="{180FC837-04F4-9042-9422-7B42506C215B}"/>
              </a:ext>
            </a:extLst>
          </p:cNvPr>
          <p:cNvSpPr/>
          <p:nvPr/>
        </p:nvSpPr>
        <p:spPr>
          <a:xfrm flipH="1">
            <a:off x="408490" y="560120"/>
            <a:ext cx="1785722" cy="3075239"/>
          </a:xfrm>
          <a:prstGeom prst="snipRoundRect">
            <a:avLst>
              <a:gd name="adj1" fmla="val 4790"/>
              <a:gd name="adj2" fmla="val 10687"/>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rgbClr val="850504"/>
                </a:solidFill>
              </a:rPr>
              <a:t>Subject pronouns</a:t>
            </a:r>
            <a:r>
              <a:rPr lang="en-US" dirty="0">
                <a:solidFill>
                  <a:srgbClr val="850504"/>
                </a:solidFill>
              </a:rPr>
              <a:t> aren’t often used in Spanish because the verb usually tells us who is doing the action. They are normally used for </a:t>
            </a:r>
            <a:r>
              <a:rPr lang="en-US" b="1" dirty="0">
                <a:solidFill>
                  <a:srgbClr val="850504"/>
                </a:solidFill>
              </a:rPr>
              <a:t>emphasis</a:t>
            </a:r>
            <a:r>
              <a:rPr lang="en-US" dirty="0">
                <a:solidFill>
                  <a:srgbClr val="850504"/>
                </a:solidFill>
              </a:rPr>
              <a:t>.</a:t>
            </a:r>
          </a:p>
        </p:txBody>
      </p:sp>
    </p:spTree>
    <p:extLst>
      <p:ext uri="{BB962C8B-B14F-4D97-AF65-F5344CB8AC3E}">
        <p14:creationId xmlns:p14="http://schemas.microsoft.com/office/powerpoint/2010/main" val="350729203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Custom 4">
      <a:dk1>
        <a:srgbClr val="000000"/>
      </a:dk1>
      <a:lt1>
        <a:srgbClr val="FFCE52"/>
      </a:lt1>
      <a:dk2>
        <a:srgbClr val="AE4C4A"/>
      </a:dk2>
      <a:lt2>
        <a:srgbClr val="FFCB00"/>
      </a:lt2>
      <a:accent1>
        <a:srgbClr val="DEA91E"/>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B4028482-F53A-4442-AB14-9B7A43F44F96}"/>
    </a:ext>
  </a:extLst>
</a:theme>
</file>

<file path=ppt/webextensions/_rels/taskpanes.xml.rels><?xml version="1.0" encoding="UTF-8" standalone="yes"?>
<Relationships xmlns="http://schemas.openxmlformats.org/package/2006/relationships"><Relationship Id="rId3" Type="http://schemas.microsoft.com/office/2011/relationships/webextension" Target="webextension3.xml"/><Relationship Id="rId2" Type="http://schemas.microsoft.com/office/2011/relationships/webextension" Target="webextension2.xml"/><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 dockstate="right" visibility="0" width="350" row="0">
    <wetp:webextensionref xmlns:r="http://schemas.openxmlformats.org/officeDocument/2006/relationships" r:id="rId2"/>
  </wetp:taskpane>
  <wetp:taskpane dockstate="right" visibility="0" width="350" row="0">
    <wetp:webextensionref xmlns:r="http://schemas.openxmlformats.org/officeDocument/2006/relationships" r:id="rId3"/>
  </wetp:taskpane>
</wetp:taskpanes>
</file>

<file path=ppt/webextensions/webextension1.xml><?xml version="1.0" encoding="utf-8"?>
<we:webextension xmlns:we="http://schemas.microsoft.com/office/webextensions/webextension/2010/11" id="{536BB864-554E-9D44-920F-C3B735CF46E9}">
  <we:reference id="wa104379504" version="1.0.1.0" store="en-US" storeType="OMEX"/>
  <we:alternateReferences>
    <we:reference id="WA104379504" version="1.0.1.0" store="WA104379504" storeType="OMEX"/>
  </we:alternateReferences>
  <we:properties/>
  <we:bindings/>
  <we:snapshot xmlns:r="http://schemas.openxmlformats.org/officeDocument/2006/relationships"/>
</we:webextension>
</file>

<file path=ppt/webextensions/webextension2.xml><?xml version="1.0" encoding="utf-8"?>
<we:webextension xmlns:we="http://schemas.microsoft.com/office/webextensions/webextension/2010/11" id="{48C33B9E-CC2F-FC48-8121-3F0742EEA4AA}">
  <we:reference id="wa104380121" version="2.0.0.0" store="en-US" storeType="OMEX"/>
  <we:alternateReferences>
    <we:reference id="wa104380121" version="2.0.0.0" store="" storeType="OMEX"/>
  </we:alternateReferences>
  <we:properties/>
  <we:bindings/>
  <we:snapshot xmlns:r="http://schemas.openxmlformats.org/officeDocument/2006/relationships"/>
</we:webextension>
</file>

<file path=ppt/webextensions/webextension3.xml><?xml version="1.0" encoding="utf-8"?>
<we:webextension xmlns:we="http://schemas.microsoft.com/office/webextensions/webextension/2010/11" id="{8BDBF79D-33DC-264B-B3EB-182DB793B94E}">
  <we:reference id="wa104379997" version="2.0.0.0" store="en-US" storeType="OMEX"/>
  <we:alternateReferences>
    <we:reference id="WA104379997" version="2.0.0.0" store=""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{1723DFB9-AFBA-8740-A155-075201BF1FB0}tf10001061</Template>
  <TotalTime>1999</TotalTime>
  <Words>3450</Words>
  <Application>Microsoft Office PowerPoint</Application>
  <PresentationFormat>Widescreen</PresentationFormat>
  <Paragraphs>552</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American Typewriter</vt:lpstr>
      <vt:lpstr>Arial</vt:lpstr>
      <vt:lpstr>Beirut</vt:lpstr>
      <vt:lpstr>Papyrus</vt:lpstr>
      <vt:lpstr>Tw Cen MT</vt:lpstr>
      <vt:lpstr>Tw Cen MT Condensed</vt:lpstr>
      <vt:lpstr>Wingdings</vt:lpstr>
      <vt:lpstr>Wingdings 3</vt:lpstr>
      <vt:lpstr>Integral</vt:lpstr>
      <vt:lpstr>Simple Grammar &amp; Basic rules</vt:lpstr>
      <vt:lpstr>contents</vt:lpstr>
      <vt:lpstr>Nouns [‘a word or group of words that refers to a person, place, or thing’]</vt:lpstr>
      <vt:lpstr>Definite articles [‘a determiner that expresses specificity’]</vt:lpstr>
      <vt:lpstr>Indefinite articles [‘a determiner that expresses nonspecificity’]</vt:lpstr>
      <vt:lpstr>Adjectives [a word imputing a characteristic to a noun or pronoun]</vt:lpstr>
      <vt:lpstr>Other adjectives</vt:lpstr>
      <vt:lpstr>Possessive  adjectives </vt:lpstr>
      <vt:lpstr>Pronouns </vt:lpstr>
      <vt:lpstr>Por and para</vt:lpstr>
      <vt:lpstr>negatives</vt:lpstr>
      <vt:lpstr>Adverbs of frequency</vt:lpstr>
      <vt:lpstr>Conjunctions</vt:lpstr>
      <vt:lpstr>Questions</vt:lpstr>
      <vt:lpstr>exclamations</vt:lpstr>
      <vt:lpstr>comparisons</vt:lpstr>
      <vt:lpstr>Adding -ísimo/ísima</vt:lpstr>
      <vt:lpstr>Time phrases</vt:lpstr>
      <vt:lpstr>‘if’ clauses</vt:lpstr>
      <vt:lpstr>Opinion phrases/ justifications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Grammar and Basic rules</dc:title>
  <dc:creator>Daniel Smith</dc:creator>
  <cp:lastModifiedBy>Daniel Smith</cp:lastModifiedBy>
  <cp:revision>21</cp:revision>
  <dcterms:created xsi:type="dcterms:W3CDTF">2019-01-19T16:42:26Z</dcterms:created>
  <dcterms:modified xsi:type="dcterms:W3CDTF">2019-09-27T10:32:36Z</dcterms:modified>
</cp:coreProperties>
</file>