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2" r:id="rId6"/>
    <p:sldId id="263" r:id="rId7"/>
    <p:sldId id="265" r:id="rId8"/>
    <p:sldId id="266" r:id="rId9"/>
    <p:sldId id="267"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CEA5-23AC-4611-BC7A-F8FC3F5D80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D1530C-E4A1-4636-8022-EC56E72FD9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9883506-9253-41BE-863B-CBD24E42504F}"/>
              </a:ext>
            </a:extLst>
          </p:cNvPr>
          <p:cNvSpPr>
            <a:spLocks noGrp="1"/>
          </p:cNvSpPr>
          <p:nvPr>
            <p:ph type="dt" sz="half" idx="10"/>
          </p:nvPr>
        </p:nvSpPr>
        <p:spPr/>
        <p:txBody>
          <a:bodyPr/>
          <a:lstStyle/>
          <a:p>
            <a:fld id="{CAC7EC66-0E38-4836-B51A-E9366ACCFF69}" type="datetimeFigureOut">
              <a:rPr lang="en-GB" smtClean="0"/>
              <a:t>11/06/2018</a:t>
            </a:fld>
            <a:endParaRPr lang="en-GB" dirty="0"/>
          </a:p>
        </p:txBody>
      </p:sp>
      <p:sp>
        <p:nvSpPr>
          <p:cNvPr id="5" name="Footer Placeholder 4">
            <a:extLst>
              <a:ext uri="{FF2B5EF4-FFF2-40B4-BE49-F238E27FC236}">
                <a16:creationId xmlns:a16="http://schemas.microsoft.com/office/drawing/2014/main" id="{2102D41A-DB10-44AA-958F-85DFD2062A8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BA6B9D8-20B5-4819-8F96-2111D835619D}"/>
              </a:ext>
            </a:extLst>
          </p:cNvPr>
          <p:cNvSpPr>
            <a:spLocks noGrp="1"/>
          </p:cNvSpPr>
          <p:nvPr>
            <p:ph type="sldNum" sz="quarter" idx="12"/>
          </p:nvPr>
        </p:nvSpPr>
        <p:spPr/>
        <p:txBody>
          <a:bodyPr/>
          <a:lstStyle/>
          <a:p>
            <a:fld id="{784A2A09-6101-4C5E-90EC-1BCE991020E0}" type="slidenum">
              <a:rPr lang="en-GB" smtClean="0"/>
              <a:t>‹#›</a:t>
            </a:fld>
            <a:endParaRPr lang="en-GB" dirty="0"/>
          </a:p>
        </p:txBody>
      </p:sp>
    </p:spTree>
    <p:extLst>
      <p:ext uri="{BB962C8B-B14F-4D97-AF65-F5344CB8AC3E}">
        <p14:creationId xmlns:p14="http://schemas.microsoft.com/office/powerpoint/2010/main" val="284207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9BDE-A60F-4A3F-9B56-6A435DAFC9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9CF24A-109D-43EC-8EF5-B0CAE569B1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9F8B8A-3EFE-460A-8474-40B394D74F85}"/>
              </a:ext>
            </a:extLst>
          </p:cNvPr>
          <p:cNvSpPr>
            <a:spLocks noGrp="1"/>
          </p:cNvSpPr>
          <p:nvPr>
            <p:ph type="dt" sz="half" idx="10"/>
          </p:nvPr>
        </p:nvSpPr>
        <p:spPr/>
        <p:txBody>
          <a:bodyPr/>
          <a:lstStyle/>
          <a:p>
            <a:fld id="{CAC7EC66-0E38-4836-B51A-E9366ACCFF69}" type="datetimeFigureOut">
              <a:rPr lang="en-GB" smtClean="0"/>
              <a:t>11/06/2018</a:t>
            </a:fld>
            <a:endParaRPr lang="en-GB" dirty="0"/>
          </a:p>
        </p:txBody>
      </p:sp>
      <p:sp>
        <p:nvSpPr>
          <p:cNvPr id="5" name="Footer Placeholder 4">
            <a:extLst>
              <a:ext uri="{FF2B5EF4-FFF2-40B4-BE49-F238E27FC236}">
                <a16:creationId xmlns:a16="http://schemas.microsoft.com/office/drawing/2014/main" id="{634E8018-805F-4F0E-9C6C-FE4DD3EE54D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462AAB6-10A0-4BB3-AEF1-08626FEAA3E8}"/>
              </a:ext>
            </a:extLst>
          </p:cNvPr>
          <p:cNvSpPr>
            <a:spLocks noGrp="1"/>
          </p:cNvSpPr>
          <p:nvPr>
            <p:ph type="sldNum" sz="quarter" idx="12"/>
          </p:nvPr>
        </p:nvSpPr>
        <p:spPr/>
        <p:txBody>
          <a:bodyPr/>
          <a:lstStyle/>
          <a:p>
            <a:fld id="{784A2A09-6101-4C5E-90EC-1BCE991020E0}" type="slidenum">
              <a:rPr lang="en-GB" smtClean="0"/>
              <a:t>‹#›</a:t>
            </a:fld>
            <a:endParaRPr lang="en-GB" dirty="0"/>
          </a:p>
        </p:txBody>
      </p:sp>
    </p:spTree>
    <p:extLst>
      <p:ext uri="{BB962C8B-B14F-4D97-AF65-F5344CB8AC3E}">
        <p14:creationId xmlns:p14="http://schemas.microsoft.com/office/powerpoint/2010/main" val="348269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042D23-CBD0-420F-8200-D8E6393787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69F340-D88B-4D52-BF40-D1B6805C239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A741F-E9F6-4681-A741-5D8F1194E225}"/>
              </a:ext>
            </a:extLst>
          </p:cNvPr>
          <p:cNvSpPr>
            <a:spLocks noGrp="1"/>
          </p:cNvSpPr>
          <p:nvPr>
            <p:ph type="dt" sz="half" idx="10"/>
          </p:nvPr>
        </p:nvSpPr>
        <p:spPr/>
        <p:txBody>
          <a:bodyPr/>
          <a:lstStyle/>
          <a:p>
            <a:fld id="{CAC7EC66-0E38-4836-B51A-E9366ACCFF69}" type="datetimeFigureOut">
              <a:rPr lang="en-GB" smtClean="0"/>
              <a:t>11/06/2018</a:t>
            </a:fld>
            <a:endParaRPr lang="en-GB" dirty="0"/>
          </a:p>
        </p:txBody>
      </p:sp>
      <p:sp>
        <p:nvSpPr>
          <p:cNvPr id="5" name="Footer Placeholder 4">
            <a:extLst>
              <a:ext uri="{FF2B5EF4-FFF2-40B4-BE49-F238E27FC236}">
                <a16:creationId xmlns:a16="http://schemas.microsoft.com/office/drawing/2014/main" id="{C09F9F1F-54AE-48D0-991B-6C9BF66E506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582A3F0-130B-4376-8995-0875F18AECB1}"/>
              </a:ext>
            </a:extLst>
          </p:cNvPr>
          <p:cNvSpPr>
            <a:spLocks noGrp="1"/>
          </p:cNvSpPr>
          <p:nvPr>
            <p:ph type="sldNum" sz="quarter" idx="12"/>
          </p:nvPr>
        </p:nvSpPr>
        <p:spPr/>
        <p:txBody>
          <a:bodyPr/>
          <a:lstStyle/>
          <a:p>
            <a:fld id="{784A2A09-6101-4C5E-90EC-1BCE991020E0}" type="slidenum">
              <a:rPr lang="en-GB" smtClean="0"/>
              <a:t>‹#›</a:t>
            </a:fld>
            <a:endParaRPr lang="en-GB" dirty="0"/>
          </a:p>
        </p:txBody>
      </p:sp>
    </p:spTree>
    <p:extLst>
      <p:ext uri="{BB962C8B-B14F-4D97-AF65-F5344CB8AC3E}">
        <p14:creationId xmlns:p14="http://schemas.microsoft.com/office/powerpoint/2010/main" val="376870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927C6-27E9-45DF-A1C3-ED98ED8C35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84CC69-D15E-4E16-BE8F-D29D1D3280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08E6BA-1095-494E-992A-4FA751190F38}"/>
              </a:ext>
            </a:extLst>
          </p:cNvPr>
          <p:cNvSpPr>
            <a:spLocks noGrp="1"/>
          </p:cNvSpPr>
          <p:nvPr>
            <p:ph type="dt" sz="half" idx="10"/>
          </p:nvPr>
        </p:nvSpPr>
        <p:spPr/>
        <p:txBody>
          <a:bodyPr/>
          <a:lstStyle/>
          <a:p>
            <a:fld id="{CAC7EC66-0E38-4836-B51A-E9366ACCFF69}" type="datetimeFigureOut">
              <a:rPr lang="en-GB" smtClean="0"/>
              <a:t>11/06/2018</a:t>
            </a:fld>
            <a:endParaRPr lang="en-GB" dirty="0"/>
          </a:p>
        </p:txBody>
      </p:sp>
      <p:sp>
        <p:nvSpPr>
          <p:cNvPr id="5" name="Footer Placeholder 4">
            <a:extLst>
              <a:ext uri="{FF2B5EF4-FFF2-40B4-BE49-F238E27FC236}">
                <a16:creationId xmlns:a16="http://schemas.microsoft.com/office/drawing/2014/main" id="{E9DA4180-C4C5-4652-8DF3-31C0310C23F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E486CB8-37E4-4873-BD8C-BCA2BDBDA4DA}"/>
              </a:ext>
            </a:extLst>
          </p:cNvPr>
          <p:cNvSpPr>
            <a:spLocks noGrp="1"/>
          </p:cNvSpPr>
          <p:nvPr>
            <p:ph type="sldNum" sz="quarter" idx="12"/>
          </p:nvPr>
        </p:nvSpPr>
        <p:spPr/>
        <p:txBody>
          <a:bodyPr/>
          <a:lstStyle/>
          <a:p>
            <a:fld id="{784A2A09-6101-4C5E-90EC-1BCE991020E0}" type="slidenum">
              <a:rPr lang="en-GB" smtClean="0"/>
              <a:t>‹#›</a:t>
            </a:fld>
            <a:endParaRPr lang="en-GB" dirty="0"/>
          </a:p>
        </p:txBody>
      </p:sp>
    </p:spTree>
    <p:extLst>
      <p:ext uri="{BB962C8B-B14F-4D97-AF65-F5344CB8AC3E}">
        <p14:creationId xmlns:p14="http://schemas.microsoft.com/office/powerpoint/2010/main" val="103676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5FCC4-B938-47C1-A38A-5182DF74D6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8C1857-3D43-4382-8636-EE35F9339A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B3EFACB-3385-45A0-80C0-4FF798071564}"/>
              </a:ext>
            </a:extLst>
          </p:cNvPr>
          <p:cNvSpPr>
            <a:spLocks noGrp="1"/>
          </p:cNvSpPr>
          <p:nvPr>
            <p:ph type="dt" sz="half" idx="10"/>
          </p:nvPr>
        </p:nvSpPr>
        <p:spPr/>
        <p:txBody>
          <a:bodyPr/>
          <a:lstStyle/>
          <a:p>
            <a:fld id="{CAC7EC66-0E38-4836-B51A-E9366ACCFF69}" type="datetimeFigureOut">
              <a:rPr lang="en-GB" smtClean="0"/>
              <a:t>11/06/2018</a:t>
            </a:fld>
            <a:endParaRPr lang="en-GB" dirty="0"/>
          </a:p>
        </p:txBody>
      </p:sp>
      <p:sp>
        <p:nvSpPr>
          <p:cNvPr id="5" name="Footer Placeholder 4">
            <a:extLst>
              <a:ext uri="{FF2B5EF4-FFF2-40B4-BE49-F238E27FC236}">
                <a16:creationId xmlns:a16="http://schemas.microsoft.com/office/drawing/2014/main" id="{313901E0-1734-4499-B884-F4D9B723258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5773726-F442-4A19-BB72-98F9F6818C50}"/>
              </a:ext>
            </a:extLst>
          </p:cNvPr>
          <p:cNvSpPr>
            <a:spLocks noGrp="1"/>
          </p:cNvSpPr>
          <p:nvPr>
            <p:ph type="sldNum" sz="quarter" idx="12"/>
          </p:nvPr>
        </p:nvSpPr>
        <p:spPr/>
        <p:txBody>
          <a:bodyPr/>
          <a:lstStyle/>
          <a:p>
            <a:fld id="{784A2A09-6101-4C5E-90EC-1BCE991020E0}" type="slidenum">
              <a:rPr lang="en-GB" smtClean="0"/>
              <a:t>‹#›</a:t>
            </a:fld>
            <a:endParaRPr lang="en-GB" dirty="0"/>
          </a:p>
        </p:txBody>
      </p:sp>
    </p:spTree>
    <p:extLst>
      <p:ext uri="{BB962C8B-B14F-4D97-AF65-F5344CB8AC3E}">
        <p14:creationId xmlns:p14="http://schemas.microsoft.com/office/powerpoint/2010/main" val="51701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01C48-727E-44D1-9F97-727ECD699C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905F47-A051-419A-ACFE-3C7E289BA8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027F8F8-D785-4394-A5CE-E93E8015955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6A2BE9-7E82-4776-87C7-AAB3CFF5B6CA}"/>
              </a:ext>
            </a:extLst>
          </p:cNvPr>
          <p:cNvSpPr>
            <a:spLocks noGrp="1"/>
          </p:cNvSpPr>
          <p:nvPr>
            <p:ph type="dt" sz="half" idx="10"/>
          </p:nvPr>
        </p:nvSpPr>
        <p:spPr/>
        <p:txBody>
          <a:bodyPr/>
          <a:lstStyle/>
          <a:p>
            <a:fld id="{CAC7EC66-0E38-4836-B51A-E9366ACCFF69}" type="datetimeFigureOut">
              <a:rPr lang="en-GB" smtClean="0"/>
              <a:t>11/06/2018</a:t>
            </a:fld>
            <a:endParaRPr lang="en-GB" dirty="0"/>
          </a:p>
        </p:txBody>
      </p:sp>
      <p:sp>
        <p:nvSpPr>
          <p:cNvPr id="6" name="Footer Placeholder 5">
            <a:extLst>
              <a:ext uri="{FF2B5EF4-FFF2-40B4-BE49-F238E27FC236}">
                <a16:creationId xmlns:a16="http://schemas.microsoft.com/office/drawing/2014/main" id="{901FF6BD-0B65-4814-932F-8C388D76E28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3E346BF-5EC1-4B33-8C5B-08793400795A}"/>
              </a:ext>
            </a:extLst>
          </p:cNvPr>
          <p:cNvSpPr>
            <a:spLocks noGrp="1"/>
          </p:cNvSpPr>
          <p:nvPr>
            <p:ph type="sldNum" sz="quarter" idx="12"/>
          </p:nvPr>
        </p:nvSpPr>
        <p:spPr/>
        <p:txBody>
          <a:bodyPr/>
          <a:lstStyle/>
          <a:p>
            <a:fld id="{784A2A09-6101-4C5E-90EC-1BCE991020E0}" type="slidenum">
              <a:rPr lang="en-GB" smtClean="0"/>
              <a:t>‹#›</a:t>
            </a:fld>
            <a:endParaRPr lang="en-GB" dirty="0"/>
          </a:p>
        </p:txBody>
      </p:sp>
    </p:spTree>
    <p:extLst>
      <p:ext uri="{BB962C8B-B14F-4D97-AF65-F5344CB8AC3E}">
        <p14:creationId xmlns:p14="http://schemas.microsoft.com/office/powerpoint/2010/main" val="94250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EA128-B9FA-4C8A-8D64-DB95470356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699C7B-7869-442E-B005-8556DB5201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1699AA-2E20-4FCE-ADD2-25796EB9D7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5CCB76-1149-41A6-8EBB-58967B1275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0B4E93-3FF5-45F1-88BE-D8775E5852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239014-7A1A-4B77-8B37-61E29CED4D28}"/>
              </a:ext>
            </a:extLst>
          </p:cNvPr>
          <p:cNvSpPr>
            <a:spLocks noGrp="1"/>
          </p:cNvSpPr>
          <p:nvPr>
            <p:ph type="dt" sz="half" idx="10"/>
          </p:nvPr>
        </p:nvSpPr>
        <p:spPr/>
        <p:txBody>
          <a:bodyPr/>
          <a:lstStyle/>
          <a:p>
            <a:fld id="{CAC7EC66-0E38-4836-B51A-E9366ACCFF69}" type="datetimeFigureOut">
              <a:rPr lang="en-GB" smtClean="0"/>
              <a:t>11/06/2018</a:t>
            </a:fld>
            <a:endParaRPr lang="en-GB" dirty="0"/>
          </a:p>
        </p:txBody>
      </p:sp>
      <p:sp>
        <p:nvSpPr>
          <p:cNvPr id="8" name="Footer Placeholder 7">
            <a:extLst>
              <a:ext uri="{FF2B5EF4-FFF2-40B4-BE49-F238E27FC236}">
                <a16:creationId xmlns:a16="http://schemas.microsoft.com/office/drawing/2014/main" id="{79767F62-4177-4E35-BB0C-66535D10A4C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F0E6B619-DE13-459E-BEF1-4ECF0933C0D6}"/>
              </a:ext>
            </a:extLst>
          </p:cNvPr>
          <p:cNvSpPr>
            <a:spLocks noGrp="1"/>
          </p:cNvSpPr>
          <p:nvPr>
            <p:ph type="sldNum" sz="quarter" idx="12"/>
          </p:nvPr>
        </p:nvSpPr>
        <p:spPr/>
        <p:txBody>
          <a:bodyPr/>
          <a:lstStyle/>
          <a:p>
            <a:fld id="{784A2A09-6101-4C5E-90EC-1BCE991020E0}" type="slidenum">
              <a:rPr lang="en-GB" smtClean="0"/>
              <a:t>‹#›</a:t>
            </a:fld>
            <a:endParaRPr lang="en-GB" dirty="0"/>
          </a:p>
        </p:txBody>
      </p:sp>
    </p:spTree>
    <p:extLst>
      <p:ext uri="{BB962C8B-B14F-4D97-AF65-F5344CB8AC3E}">
        <p14:creationId xmlns:p14="http://schemas.microsoft.com/office/powerpoint/2010/main" val="119179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BD3B3-6F3E-4024-95BF-4D7612D3F1D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D658207-2315-4174-879C-1F9C7FFCFBFC}"/>
              </a:ext>
            </a:extLst>
          </p:cNvPr>
          <p:cNvSpPr>
            <a:spLocks noGrp="1"/>
          </p:cNvSpPr>
          <p:nvPr>
            <p:ph type="dt" sz="half" idx="10"/>
          </p:nvPr>
        </p:nvSpPr>
        <p:spPr/>
        <p:txBody>
          <a:bodyPr/>
          <a:lstStyle/>
          <a:p>
            <a:fld id="{CAC7EC66-0E38-4836-B51A-E9366ACCFF69}" type="datetimeFigureOut">
              <a:rPr lang="en-GB" smtClean="0"/>
              <a:t>11/06/2018</a:t>
            </a:fld>
            <a:endParaRPr lang="en-GB" dirty="0"/>
          </a:p>
        </p:txBody>
      </p:sp>
      <p:sp>
        <p:nvSpPr>
          <p:cNvPr id="4" name="Footer Placeholder 3">
            <a:extLst>
              <a:ext uri="{FF2B5EF4-FFF2-40B4-BE49-F238E27FC236}">
                <a16:creationId xmlns:a16="http://schemas.microsoft.com/office/drawing/2014/main" id="{EAC65F3E-284B-4A0F-9A28-A0F4BC158D6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FD86733-2DE2-4762-AF44-47AB919BD129}"/>
              </a:ext>
            </a:extLst>
          </p:cNvPr>
          <p:cNvSpPr>
            <a:spLocks noGrp="1"/>
          </p:cNvSpPr>
          <p:nvPr>
            <p:ph type="sldNum" sz="quarter" idx="12"/>
          </p:nvPr>
        </p:nvSpPr>
        <p:spPr/>
        <p:txBody>
          <a:bodyPr/>
          <a:lstStyle/>
          <a:p>
            <a:fld id="{784A2A09-6101-4C5E-90EC-1BCE991020E0}" type="slidenum">
              <a:rPr lang="en-GB" smtClean="0"/>
              <a:t>‹#›</a:t>
            </a:fld>
            <a:endParaRPr lang="en-GB" dirty="0"/>
          </a:p>
        </p:txBody>
      </p:sp>
    </p:spTree>
    <p:extLst>
      <p:ext uri="{BB962C8B-B14F-4D97-AF65-F5344CB8AC3E}">
        <p14:creationId xmlns:p14="http://schemas.microsoft.com/office/powerpoint/2010/main" val="418385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5B18BF-31E5-4F46-8A81-6550E532A114}"/>
              </a:ext>
            </a:extLst>
          </p:cNvPr>
          <p:cNvSpPr>
            <a:spLocks noGrp="1"/>
          </p:cNvSpPr>
          <p:nvPr>
            <p:ph type="dt" sz="half" idx="10"/>
          </p:nvPr>
        </p:nvSpPr>
        <p:spPr/>
        <p:txBody>
          <a:bodyPr/>
          <a:lstStyle/>
          <a:p>
            <a:fld id="{CAC7EC66-0E38-4836-B51A-E9366ACCFF69}" type="datetimeFigureOut">
              <a:rPr lang="en-GB" smtClean="0"/>
              <a:t>11/06/2018</a:t>
            </a:fld>
            <a:endParaRPr lang="en-GB" dirty="0"/>
          </a:p>
        </p:txBody>
      </p:sp>
      <p:sp>
        <p:nvSpPr>
          <p:cNvPr id="3" name="Footer Placeholder 2">
            <a:extLst>
              <a:ext uri="{FF2B5EF4-FFF2-40B4-BE49-F238E27FC236}">
                <a16:creationId xmlns:a16="http://schemas.microsoft.com/office/drawing/2014/main" id="{075D90D9-06F5-49B3-A2E1-27D369CEFD4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4472465-324A-472D-A83C-FD56D64EC9A0}"/>
              </a:ext>
            </a:extLst>
          </p:cNvPr>
          <p:cNvSpPr>
            <a:spLocks noGrp="1"/>
          </p:cNvSpPr>
          <p:nvPr>
            <p:ph type="sldNum" sz="quarter" idx="12"/>
          </p:nvPr>
        </p:nvSpPr>
        <p:spPr/>
        <p:txBody>
          <a:bodyPr/>
          <a:lstStyle/>
          <a:p>
            <a:fld id="{784A2A09-6101-4C5E-90EC-1BCE991020E0}" type="slidenum">
              <a:rPr lang="en-GB" smtClean="0"/>
              <a:t>‹#›</a:t>
            </a:fld>
            <a:endParaRPr lang="en-GB" dirty="0"/>
          </a:p>
        </p:txBody>
      </p:sp>
    </p:spTree>
    <p:extLst>
      <p:ext uri="{BB962C8B-B14F-4D97-AF65-F5344CB8AC3E}">
        <p14:creationId xmlns:p14="http://schemas.microsoft.com/office/powerpoint/2010/main" val="287199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7E913-E1B2-45EA-833A-711AD9B990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7D4F3E-3C24-4730-B7D6-1174883CEF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BFB101B-55C6-4E83-BD9B-4E0A48B7D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BB071C-138D-45C3-AE86-F12CC89166A0}"/>
              </a:ext>
            </a:extLst>
          </p:cNvPr>
          <p:cNvSpPr>
            <a:spLocks noGrp="1"/>
          </p:cNvSpPr>
          <p:nvPr>
            <p:ph type="dt" sz="half" idx="10"/>
          </p:nvPr>
        </p:nvSpPr>
        <p:spPr/>
        <p:txBody>
          <a:bodyPr/>
          <a:lstStyle/>
          <a:p>
            <a:fld id="{CAC7EC66-0E38-4836-B51A-E9366ACCFF69}" type="datetimeFigureOut">
              <a:rPr lang="en-GB" smtClean="0"/>
              <a:t>11/06/2018</a:t>
            </a:fld>
            <a:endParaRPr lang="en-GB" dirty="0"/>
          </a:p>
        </p:txBody>
      </p:sp>
      <p:sp>
        <p:nvSpPr>
          <p:cNvPr id="6" name="Footer Placeholder 5">
            <a:extLst>
              <a:ext uri="{FF2B5EF4-FFF2-40B4-BE49-F238E27FC236}">
                <a16:creationId xmlns:a16="http://schemas.microsoft.com/office/drawing/2014/main" id="{4C18F289-95C2-4954-B5F9-A3A4841B7B3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C12AEA7-D54B-4AA0-9774-7CE780A1CF8E}"/>
              </a:ext>
            </a:extLst>
          </p:cNvPr>
          <p:cNvSpPr>
            <a:spLocks noGrp="1"/>
          </p:cNvSpPr>
          <p:nvPr>
            <p:ph type="sldNum" sz="quarter" idx="12"/>
          </p:nvPr>
        </p:nvSpPr>
        <p:spPr/>
        <p:txBody>
          <a:bodyPr/>
          <a:lstStyle/>
          <a:p>
            <a:fld id="{784A2A09-6101-4C5E-90EC-1BCE991020E0}" type="slidenum">
              <a:rPr lang="en-GB" smtClean="0"/>
              <a:t>‹#›</a:t>
            </a:fld>
            <a:endParaRPr lang="en-GB" dirty="0"/>
          </a:p>
        </p:txBody>
      </p:sp>
    </p:spTree>
    <p:extLst>
      <p:ext uri="{BB962C8B-B14F-4D97-AF65-F5344CB8AC3E}">
        <p14:creationId xmlns:p14="http://schemas.microsoft.com/office/powerpoint/2010/main" val="255757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F0D3C-2696-48C9-BA1F-A5B414638A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E0E784-0AFB-4596-AF00-31528D1D7A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7E2D200-ADEF-47C2-8DFB-48F206742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DFC426-2726-45CF-8360-F983BE165347}"/>
              </a:ext>
            </a:extLst>
          </p:cNvPr>
          <p:cNvSpPr>
            <a:spLocks noGrp="1"/>
          </p:cNvSpPr>
          <p:nvPr>
            <p:ph type="dt" sz="half" idx="10"/>
          </p:nvPr>
        </p:nvSpPr>
        <p:spPr/>
        <p:txBody>
          <a:bodyPr/>
          <a:lstStyle/>
          <a:p>
            <a:fld id="{CAC7EC66-0E38-4836-B51A-E9366ACCFF69}" type="datetimeFigureOut">
              <a:rPr lang="en-GB" smtClean="0"/>
              <a:t>11/06/2018</a:t>
            </a:fld>
            <a:endParaRPr lang="en-GB" dirty="0"/>
          </a:p>
        </p:txBody>
      </p:sp>
      <p:sp>
        <p:nvSpPr>
          <p:cNvPr id="6" name="Footer Placeholder 5">
            <a:extLst>
              <a:ext uri="{FF2B5EF4-FFF2-40B4-BE49-F238E27FC236}">
                <a16:creationId xmlns:a16="http://schemas.microsoft.com/office/drawing/2014/main" id="{28A13EEC-A5C9-4FD1-BAFC-B912AE955D6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F7B52E8-B7D1-4CC7-8684-4913E10A785B}"/>
              </a:ext>
            </a:extLst>
          </p:cNvPr>
          <p:cNvSpPr>
            <a:spLocks noGrp="1"/>
          </p:cNvSpPr>
          <p:nvPr>
            <p:ph type="sldNum" sz="quarter" idx="12"/>
          </p:nvPr>
        </p:nvSpPr>
        <p:spPr/>
        <p:txBody>
          <a:bodyPr/>
          <a:lstStyle/>
          <a:p>
            <a:fld id="{784A2A09-6101-4C5E-90EC-1BCE991020E0}" type="slidenum">
              <a:rPr lang="en-GB" smtClean="0"/>
              <a:t>‹#›</a:t>
            </a:fld>
            <a:endParaRPr lang="en-GB" dirty="0"/>
          </a:p>
        </p:txBody>
      </p:sp>
    </p:spTree>
    <p:extLst>
      <p:ext uri="{BB962C8B-B14F-4D97-AF65-F5344CB8AC3E}">
        <p14:creationId xmlns:p14="http://schemas.microsoft.com/office/powerpoint/2010/main" val="18138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9B4798-D165-4751-87F4-1BE69C6BE4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F78CE7-A5EF-4087-8829-AD461C800E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598B2C-BF72-4281-B348-8AE706794C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7EC66-0E38-4836-B51A-E9366ACCFF69}" type="datetimeFigureOut">
              <a:rPr lang="en-GB" smtClean="0"/>
              <a:t>11/06/2018</a:t>
            </a:fld>
            <a:endParaRPr lang="en-GB" dirty="0"/>
          </a:p>
        </p:txBody>
      </p:sp>
      <p:sp>
        <p:nvSpPr>
          <p:cNvPr id="5" name="Footer Placeholder 4">
            <a:extLst>
              <a:ext uri="{FF2B5EF4-FFF2-40B4-BE49-F238E27FC236}">
                <a16:creationId xmlns:a16="http://schemas.microsoft.com/office/drawing/2014/main" id="{CB5012EB-BEDF-438A-957A-30FE388AD0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52EAC41-37F1-4DDE-B960-0B8D6BD266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A2A09-6101-4C5E-90EC-1BCE991020E0}" type="slidenum">
              <a:rPr lang="en-GB" smtClean="0"/>
              <a:t>‹#›</a:t>
            </a:fld>
            <a:endParaRPr lang="en-GB" dirty="0"/>
          </a:p>
        </p:txBody>
      </p:sp>
    </p:spTree>
    <p:extLst>
      <p:ext uri="{BB962C8B-B14F-4D97-AF65-F5344CB8AC3E}">
        <p14:creationId xmlns:p14="http://schemas.microsoft.com/office/powerpoint/2010/main" val="129638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aqa.org.uk/resources/food/gcse/food-preparation-and-nutrition/teach/command-words" TargetMode="External"/><Relationship Id="rId4" Type="http://schemas.openxmlformats.org/officeDocument/2006/relationships/hyperlink" Target="http://www.wjec.co.uk/qualifications/qualification-resources.html?pastpaper=true&amp;subject=hospitalityAndCatering&amp;level=gcs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42CFEDF-DAB8-4BDF-AC35-AF088F25FDF8}"/>
              </a:ext>
            </a:extLst>
          </p:cNvPr>
          <p:cNvPicPr>
            <a:picLocks noChangeAspect="1"/>
          </p:cNvPicPr>
          <p:nvPr/>
        </p:nvPicPr>
        <p:blipFill>
          <a:blip r:embed="rId2"/>
          <a:stretch>
            <a:fillRect/>
          </a:stretch>
        </p:blipFill>
        <p:spPr>
          <a:xfrm>
            <a:off x="0" y="-8165"/>
            <a:ext cx="12234530" cy="6866165"/>
          </a:xfrm>
          <a:prstGeom prst="rect">
            <a:avLst/>
          </a:prstGeom>
        </p:spPr>
      </p:pic>
      <p:sp>
        <p:nvSpPr>
          <p:cNvPr id="2" name="Title 1">
            <a:extLst>
              <a:ext uri="{FF2B5EF4-FFF2-40B4-BE49-F238E27FC236}">
                <a16:creationId xmlns:a16="http://schemas.microsoft.com/office/drawing/2014/main" id="{618B1A55-6EB1-415B-AF7E-4E4034FA0FFD}"/>
              </a:ext>
            </a:extLst>
          </p:cNvPr>
          <p:cNvSpPr>
            <a:spLocks noGrp="1"/>
          </p:cNvSpPr>
          <p:nvPr>
            <p:ph type="ctrTitle"/>
          </p:nvPr>
        </p:nvSpPr>
        <p:spPr>
          <a:xfrm>
            <a:off x="740735" y="179977"/>
            <a:ext cx="10710530" cy="772255"/>
          </a:xfrm>
          <a:solidFill>
            <a:schemeClr val="bg1"/>
          </a:solidFill>
        </p:spPr>
        <p:txBody>
          <a:bodyPr>
            <a:normAutofit/>
          </a:bodyPr>
          <a:lstStyle/>
          <a:p>
            <a:r>
              <a:rPr lang="en-US" sz="4000" dirty="0"/>
              <a:t>Hospitality and Catering revision top tips</a:t>
            </a:r>
            <a:endParaRPr lang="en-GB" sz="4000" dirty="0"/>
          </a:p>
        </p:txBody>
      </p:sp>
      <p:sp>
        <p:nvSpPr>
          <p:cNvPr id="13" name="Scroll: Horizontal 12">
            <a:extLst>
              <a:ext uri="{FF2B5EF4-FFF2-40B4-BE49-F238E27FC236}">
                <a16:creationId xmlns:a16="http://schemas.microsoft.com/office/drawing/2014/main" id="{AC61C9FB-7E05-4443-86D9-1936B320385C}"/>
              </a:ext>
            </a:extLst>
          </p:cNvPr>
          <p:cNvSpPr/>
          <p:nvPr/>
        </p:nvSpPr>
        <p:spPr>
          <a:xfrm>
            <a:off x="7624251" y="5478033"/>
            <a:ext cx="4402895" cy="128645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Eat well</a:t>
            </a:r>
            <a:r>
              <a:rPr lang="en-US" sz="1400" dirty="0"/>
              <a:t>. Good brain foods? Wholegrain foods (cereals, wheat bran, wheatgerm and whole wheat pasta). Blueberries. Blackcurrants. Broccoli. Tomatoes. Oily fish. Nuts </a:t>
            </a:r>
          </a:p>
        </p:txBody>
      </p:sp>
      <p:graphicFrame>
        <p:nvGraphicFramePr>
          <p:cNvPr id="17" name="Table 16">
            <a:extLst>
              <a:ext uri="{FF2B5EF4-FFF2-40B4-BE49-F238E27FC236}">
                <a16:creationId xmlns:a16="http://schemas.microsoft.com/office/drawing/2014/main" id="{F943A898-29A2-4378-AE69-460981DD9823}"/>
              </a:ext>
            </a:extLst>
          </p:cNvPr>
          <p:cNvGraphicFramePr>
            <a:graphicFrameLocks noGrp="1"/>
          </p:cNvGraphicFramePr>
          <p:nvPr>
            <p:extLst>
              <p:ext uri="{D42A27DB-BD31-4B8C-83A1-F6EECF244321}">
                <p14:modId xmlns:p14="http://schemas.microsoft.com/office/powerpoint/2010/main" val="3930864166"/>
              </p:ext>
            </p:extLst>
          </p:nvPr>
        </p:nvGraphicFramePr>
        <p:xfrm>
          <a:off x="3985592" y="1350988"/>
          <a:ext cx="3527409" cy="5523687"/>
        </p:xfrm>
        <a:graphic>
          <a:graphicData uri="http://schemas.openxmlformats.org/drawingml/2006/table">
            <a:tbl>
              <a:tblPr firstRow="1" bandRow="1">
                <a:tableStyleId>{5C22544A-7EE6-4342-B048-85BDC9FD1C3A}</a:tableStyleId>
              </a:tblPr>
              <a:tblGrid>
                <a:gridCol w="1888083">
                  <a:extLst>
                    <a:ext uri="{9D8B030D-6E8A-4147-A177-3AD203B41FA5}">
                      <a16:colId xmlns:a16="http://schemas.microsoft.com/office/drawing/2014/main" val="3593096826"/>
                    </a:ext>
                  </a:extLst>
                </a:gridCol>
                <a:gridCol w="436418">
                  <a:extLst>
                    <a:ext uri="{9D8B030D-6E8A-4147-A177-3AD203B41FA5}">
                      <a16:colId xmlns:a16="http://schemas.microsoft.com/office/drawing/2014/main" val="220114245"/>
                    </a:ext>
                  </a:extLst>
                </a:gridCol>
                <a:gridCol w="513896">
                  <a:extLst>
                    <a:ext uri="{9D8B030D-6E8A-4147-A177-3AD203B41FA5}">
                      <a16:colId xmlns:a16="http://schemas.microsoft.com/office/drawing/2014/main" val="1469511956"/>
                    </a:ext>
                  </a:extLst>
                </a:gridCol>
                <a:gridCol w="689012">
                  <a:extLst>
                    <a:ext uri="{9D8B030D-6E8A-4147-A177-3AD203B41FA5}">
                      <a16:colId xmlns:a16="http://schemas.microsoft.com/office/drawing/2014/main" val="1804300488"/>
                    </a:ext>
                  </a:extLst>
                </a:gridCol>
              </a:tblGrid>
              <a:tr h="344742">
                <a:tc gridSpan="4">
                  <a:txBody>
                    <a:bodyPr/>
                    <a:lstStyle/>
                    <a:p>
                      <a:pPr algn="ctr"/>
                      <a:r>
                        <a:rPr lang="en-US" dirty="0">
                          <a:solidFill>
                            <a:schemeClr val="tx1"/>
                          </a:solidFill>
                        </a:rPr>
                        <a:t>Revision Checklist</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872871272"/>
                  </a:ext>
                </a:extLst>
              </a:tr>
              <a:tr h="287285">
                <a:tc gridSpan="4">
                  <a:txBody>
                    <a:bodyPr/>
                    <a:lstStyle/>
                    <a:p>
                      <a:pPr algn="ctr"/>
                      <a:r>
                        <a:rPr lang="en-US" sz="1400" dirty="0">
                          <a:solidFill>
                            <a:schemeClr val="tx1"/>
                          </a:solidFill>
                        </a:rPr>
                        <a:t>How well do I know this?</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26248544"/>
                  </a:ext>
                </a:extLst>
              </a:tr>
              <a:tr h="344742">
                <a:tc>
                  <a:txBody>
                    <a:bodyPr/>
                    <a:lstStyle/>
                    <a:p>
                      <a:r>
                        <a:rPr lang="en-US" dirty="0">
                          <a:solidFill>
                            <a:schemeClr val="tx1"/>
                          </a:solidFill>
                        </a:rPr>
                        <a:t>Topics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6848881"/>
                  </a:ext>
                </a:extLst>
              </a:tr>
              <a:tr h="344742">
                <a:tc>
                  <a:txBody>
                    <a:bodyPr/>
                    <a:lstStyle/>
                    <a:p>
                      <a:pPr algn="ctr"/>
                      <a:r>
                        <a:rPr lang="en-US" sz="1200" dirty="0">
                          <a:solidFill>
                            <a:schemeClr val="tx1"/>
                          </a:solidFill>
                        </a:rPr>
                        <a:t>Hospitality Establishments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8415240"/>
                  </a:ext>
                </a:extLst>
              </a:tr>
              <a:tr h="344742">
                <a:tc>
                  <a:txBody>
                    <a:bodyPr/>
                    <a:lstStyle/>
                    <a:p>
                      <a:pPr algn="ctr"/>
                      <a:r>
                        <a:rPr lang="en-US" sz="1200" dirty="0">
                          <a:solidFill>
                            <a:schemeClr val="tx1"/>
                          </a:solidFill>
                        </a:rPr>
                        <a:t>Services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166996"/>
                  </a:ext>
                </a:extLst>
              </a:tr>
              <a:tr h="430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Employees and Customers</a:t>
                      </a:r>
                    </a:p>
                    <a:p>
                      <a:pPr algn="ct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988200"/>
                  </a:ext>
                </a:extLst>
              </a:tr>
              <a:tr h="430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Success of a business</a:t>
                      </a:r>
                    </a:p>
                    <a:p>
                      <a:pPr algn="ct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4937590"/>
                  </a:ext>
                </a:extLst>
              </a:tr>
              <a:tr h="430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Health and Safety</a:t>
                      </a:r>
                    </a:p>
                    <a:p>
                      <a:pPr algn="ct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3270248"/>
                  </a:ext>
                </a:extLst>
              </a:tr>
              <a:tr h="430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Rules and Regulations</a:t>
                      </a:r>
                    </a:p>
                    <a:p>
                      <a:pPr algn="ct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22815"/>
                  </a:ext>
                </a:extLst>
              </a:tr>
              <a:tr h="430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Kitchen Design</a:t>
                      </a:r>
                    </a:p>
                    <a:p>
                      <a:pPr algn="ct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7140887"/>
                  </a:ext>
                </a:extLst>
              </a:tr>
              <a:tr h="430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Planning Menus</a:t>
                      </a:r>
                      <a:endParaRPr lang="en-GB" sz="1200" dirty="0">
                        <a:solidFill>
                          <a:schemeClr val="tx1"/>
                        </a:solidFill>
                      </a:endParaRPr>
                    </a:p>
                    <a:p>
                      <a:pPr algn="ct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3942356"/>
                  </a:ext>
                </a:extLst>
              </a:tr>
              <a:tr h="344742">
                <a:tc>
                  <a:txBody>
                    <a:bodyPr/>
                    <a:lstStyle/>
                    <a:p>
                      <a:pPr algn="ctr"/>
                      <a:r>
                        <a:rPr lang="en-US" sz="1200" dirty="0">
                          <a:solidFill>
                            <a:schemeClr val="tx1"/>
                          </a:solidFill>
                        </a:rPr>
                        <a:t>Contracts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5224556"/>
                  </a:ext>
                </a:extLst>
              </a:tr>
              <a:tr h="646887">
                <a:tc>
                  <a:txBody>
                    <a:bodyPr/>
                    <a:lstStyle/>
                    <a:p>
                      <a:pPr algn="ctr"/>
                      <a:r>
                        <a:rPr lang="en-US" sz="1200" dirty="0">
                          <a:solidFill>
                            <a:schemeClr val="tx1"/>
                          </a:solidFill>
                        </a:rPr>
                        <a:t>Food Hygiene and Safety</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9229733"/>
                  </a:ext>
                </a:extLst>
              </a:tr>
            </a:tbl>
          </a:graphicData>
        </a:graphic>
      </p:graphicFrame>
      <p:sp>
        <p:nvSpPr>
          <p:cNvPr id="14" name="TextBox 13">
            <a:extLst>
              <a:ext uri="{FF2B5EF4-FFF2-40B4-BE49-F238E27FC236}">
                <a16:creationId xmlns:a16="http://schemas.microsoft.com/office/drawing/2014/main" id="{4BAD62BD-2F13-45D0-9C54-F8BB0512F9AC}"/>
              </a:ext>
            </a:extLst>
          </p:cNvPr>
          <p:cNvSpPr txBox="1"/>
          <p:nvPr/>
        </p:nvSpPr>
        <p:spPr>
          <a:xfrm>
            <a:off x="3554327" y="999217"/>
            <a:ext cx="4484913" cy="677108"/>
          </a:xfrm>
          <a:prstGeom prst="rect">
            <a:avLst/>
          </a:prstGeom>
          <a:noFill/>
        </p:spPr>
        <p:txBody>
          <a:bodyPr wrap="square" rtlCol="0">
            <a:spAutoFit/>
          </a:bodyPr>
          <a:lstStyle/>
          <a:p>
            <a:pPr algn="ctr"/>
            <a:r>
              <a:rPr lang="en-US" sz="2000" b="1" dirty="0"/>
              <a:t>Topics to revise:</a:t>
            </a:r>
          </a:p>
          <a:p>
            <a:pPr algn="ctr"/>
            <a:endParaRPr lang="en-US" dirty="0"/>
          </a:p>
        </p:txBody>
      </p:sp>
      <p:pic>
        <p:nvPicPr>
          <p:cNvPr id="18" name="Picture 17">
            <a:extLst>
              <a:ext uri="{FF2B5EF4-FFF2-40B4-BE49-F238E27FC236}">
                <a16:creationId xmlns:a16="http://schemas.microsoft.com/office/drawing/2014/main" id="{F3E79289-C6E0-45C8-BAD7-E52C1A23B481}"/>
              </a:ext>
            </a:extLst>
          </p:cNvPr>
          <p:cNvPicPr>
            <a:picLocks noChangeAspect="1"/>
          </p:cNvPicPr>
          <p:nvPr/>
        </p:nvPicPr>
        <p:blipFill>
          <a:blip r:embed="rId3"/>
          <a:stretch>
            <a:fillRect/>
          </a:stretch>
        </p:blipFill>
        <p:spPr>
          <a:xfrm>
            <a:off x="6036452" y="2104578"/>
            <a:ext cx="161625" cy="215500"/>
          </a:xfrm>
          <a:prstGeom prst="rect">
            <a:avLst/>
          </a:prstGeom>
        </p:spPr>
      </p:pic>
      <p:pic>
        <p:nvPicPr>
          <p:cNvPr id="21" name="Picture 20">
            <a:extLst>
              <a:ext uri="{FF2B5EF4-FFF2-40B4-BE49-F238E27FC236}">
                <a16:creationId xmlns:a16="http://schemas.microsoft.com/office/drawing/2014/main" id="{CF739629-422B-4927-9B06-0B006E3EDFED}"/>
              </a:ext>
            </a:extLst>
          </p:cNvPr>
          <p:cNvPicPr>
            <a:picLocks noChangeAspect="1"/>
          </p:cNvPicPr>
          <p:nvPr/>
        </p:nvPicPr>
        <p:blipFill>
          <a:blip r:embed="rId3"/>
          <a:stretch>
            <a:fillRect/>
          </a:stretch>
        </p:blipFill>
        <p:spPr>
          <a:xfrm>
            <a:off x="6424542" y="2104578"/>
            <a:ext cx="161625" cy="215500"/>
          </a:xfrm>
          <a:prstGeom prst="rect">
            <a:avLst/>
          </a:prstGeom>
        </p:spPr>
      </p:pic>
      <p:sp>
        <p:nvSpPr>
          <p:cNvPr id="29" name="TextBox 28">
            <a:extLst>
              <a:ext uri="{FF2B5EF4-FFF2-40B4-BE49-F238E27FC236}">
                <a16:creationId xmlns:a16="http://schemas.microsoft.com/office/drawing/2014/main" id="{E57A167A-0510-4ED6-A395-1CCAF59AA502}"/>
              </a:ext>
            </a:extLst>
          </p:cNvPr>
          <p:cNvSpPr txBox="1"/>
          <p:nvPr/>
        </p:nvSpPr>
        <p:spPr>
          <a:xfrm>
            <a:off x="9105413" y="3346382"/>
            <a:ext cx="2808515" cy="1846659"/>
          </a:xfrm>
          <a:prstGeom prst="rect">
            <a:avLst/>
          </a:prstGeom>
          <a:solidFill>
            <a:schemeClr val="bg1"/>
          </a:solidFill>
        </p:spPr>
        <p:txBody>
          <a:bodyPr wrap="square" rtlCol="0">
            <a:spAutoFit/>
          </a:bodyPr>
          <a:lstStyle/>
          <a:p>
            <a:pPr algn="ctr"/>
            <a:r>
              <a:rPr lang="en-US" sz="1600" b="1" dirty="0"/>
              <a:t>PAST PAPERS</a:t>
            </a:r>
          </a:p>
          <a:p>
            <a:pPr algn="ctr"/>
            <a:r>
              <a:rPr lang="en-GB" sz="1600" dirty="0">
                <a:hlinkClick r:id="rId4"/>
              </a:rPr>
              <a:t>http://www.wjec.co.uk/qualifications/qualification-resources.html?pastpaper=true&amp;subject=hospitalityAndCatering&amp;level=gcse</a:t>
            </a:r>
            <a:endParaRPr lang="en-GB" sz="1600" dirty="0"/>
          </a:p>
          <a:p>
            <a:pPr algn="ctr"/>
            <a:endParaRPr lang="en-GB" dirty="0"/>
          </a:p>
        </p:txBody>
      </p:sp>
      <p:pic>
        <p:nvPicPr>
          <p:cNvPr id="22" name="Picture 21">
            <a:extLst>
              <a:ext uri="{FF2B5EF4-FFF2-40B4-BE49-F238E27FC236}">
                <a16:creationId xmlns:a16="http://schemas.microsoft.com/office/drawing/2014/main" id="{5D839A84-4EBA-4E8D-A1E1-27057F6730E4}"/>
              </a:ext>
            </a:extLst>
          </p:cNvPr>
          <p:cNvPicPr>
            <a:picLocks noChangeAspect="1"/>
          </p:cNvPicPr>
          <p:nvPr/>
        </p:nvPicPr>
        <p:blipFill>
          <a:blip r:embed="rId3"/>
          <a:stretch>
            <a:fillRect/>
          </a:stretch>
        </p:blipFill>
        <p:spPr>
          <a:xfrm>
            <a:off x="6624447" y="2104578"/>
            <a:ext cx="161625" cy="215500"/>
          </a:xfrm>
          <a:prstGeom prst="rect">
            <a:avLst/>
          </a:prstGeom>
        </p:spPr>
      </p:pic>
      <p:pic>
        <p:nvPicPr>
          <p:cNvPr id="23" name="Picture 22">
            <a:extLst>
              <a:ext uri="{FF2B5EF4-FFF2-40B4-BE49-F238E27FC236}">
                <a16:creationId xmlns:a16="http://schemas.microsoft.com/office/drawing/2014/main" id="{D7F7A3FC-E017-4570-A9DC-F1927F54E694}"/>
              </a:ext>
            </a:extLst>
          </p:cNvPr>
          <p:cNvPicPr>
            <a:picLocks noChangeAspect="1"/>
          </p:cNvPicPr>
          <p:nvPr/>
        </p:nvPicPr>
        <p:blipFill>
          <a:blip r:embed="rId3"/>
          <a:stretch>
            <a:fillRect/>
          </a:stretch>
        </p:blipFill>
        <p:spPr>
          <a:xfrm>
            <a:off x="7304961" y="2107793"/>
            <a:ext cx="161625" cy="215500"/>
          </a:xfrm>
          <a:prstGeom prst="rect">
            <a:avLst/>
          </a:prstGeom>
        </p:spPr>
      </p:pic>
      <p:pic>
        <p:nvPicPr>
          <p:cNvPr id="24" name="Picture 23">
            <a:extLst>
              <a:ext uri="{FF2B5EF4-FFF2-40B4-BE49-F238E27FC236}">
                <a16:creationId xmlns:a16="http://schemas.microsoft.com/office/drawing/2014/main" id="{F4E14534-5151-4213-A65F-29CB7AF128AD}"/>
              </a:ext>
            </a:extLst>
          </p:cNvPr>
          <p:cNvPicPr>
            <a:picLocks noChangeAspect="1"/>
          </p:cNvPicPr>
          <p:nvPr/>
        </p:nvPicPr>
        <p:blipFill>
          <a:blip r:embed="rId3"/>
          <a:stretch>
            <a:fillRect/>
          </a:stretch>
        </p:blipFill>
        <p:spPr>
          <a:xfrm>
            <a:off x="7079026" y="2116191"/>
            <a:ext cx="161625" cy="215500"/>
          </a:xfrm>
          <a:prstGeom prst="rect">
            <a:avLst/>
          </a:prstGeom>
        </p:spPr>
      </p:pic>
      <p:sp>
        <p:nvSpPr>
          <p:cNvPr id="12" name="Speech Bubble: Rectangle with Corners Rounded 11">
            <a:extLst>
              <a:ext uri="{FF2B5EF4-FFF2-40B4-BE49-F238E27FC236}">
                <a16:creationId xmlns:a16="http://schemas.microsoft.com/office/drawing/2014/main" id="{98F90737-E3FE-4697-9915-84178B3ABBDA}"/>
              </a:ext>
            </a:extLst>
          </p:cNvPr>
          <p:cNvSpPr/>
          <p:nvPr/>
        </p:nvSpPr>
        <p:spPr>
          <a:xfrm rot="541508">
            <a:off x="7550127" y="1404860"/>
            <a:ext cx="1993224" cy="1740648"/>
          </a:xfrm>
          <a:prstGeom prst="wedgeRound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Read the information and then make</a:t>
            </a:r>
          </a:p>
          <a:p>
            <a:pPr algn="ctr"/>
            <a:r>
              <a:rPr lang="en-US" sz="1400" dirty="0">
                <a:latin typeface="+mj-lt"/>
              </a:rPr>
              <a:t>short notes, drawings and sayings. They are much easier to remember.</a:t>
            </a:r>
          </a:p>
        </p:txBody>
      </p:sp>
      <p:pic>
        <p:nvPicPr>
          <p:cNvPr id="25" name="Picture 24">
            <a:extLst>
              <a:ext uri="{FF2B5EF4-FFF2-40B4-BE49-F238E27FC236}">
                <a16:creationId xmlns:a16="http://schemas.microsoft.com/office/drawing/2014/main" id="{D5EA9141-502E-44D8-92FA-F07A9E1479A4}"/>
              </a:ext>
            </a:extLst>
          </p:cNvPr>
          <p:cNvPicPr>
            <a:picLocks noChangeAspect="1"/>
          </p:cNvPicPr>
          <p:nvPr/>
        </p:nvPicPr>
        <p:blipFill>
          <a:blip r:embed="rId3"/>
          <a:stretch>
            <a:fillRect/>
          </a:stretch>
        </p:blipFill>
        <p:spPr>
          <a:xfrm>
            <a:off x="6867058" y="2116191"/>
            <a:ext cx="161625" cy="215500"/>
          </a:xfrm>
          <a:prstGeom prst="rect">
            <a:avLst/>
          </a:prstGeom>
        </p:spPr>
      </p:pic>
      <p:sp>
        <p:nvSpPr>
          <p:cNvPr id="27" name="Flowchart: Process 26">
            <a:extLst>
              <a:ext uri="{FF2B5EF4-FFF2-40B4-BE49-F238E27FC236}">
                <a16:creationId xmlns:a16="http://schemas.microsoft.com/office/drawing/2014/main" id="{8EF46D6B-082C-42ED-8245-AF81BD81937E}"/>
              </a:ext>
            </a:extLst>
          </p:cNvPr>
          <p:cNvSpPr/>
          <p:nvPr/>
        </p:nvSpPr>
        <p:spPr>
          <a:xfrm>
            <a:off x="97971" y="4739031"/>
            <a:ext cx="3456356" cy="1938992"/>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HELPFUL RESOURCES</a:t>
            </a:r>
          </a:p>
          <a:p>
            <a:pPr algn="ctr"/>
            <a:endParaRPr lang="en-US" dirty="0">
              <a:solidFill>
                <a:schemeClr val="tx1"/>
              </a:solidFill>
            </a:endParaRPr>
          </a:p>
          <a:p>
            <a:pPr marL="285750" indent="-285750" algn="ctr">
              <a:buFont typeface="Arial" panose="020B0604020202020204" pitchFamily="34" charset="0"/>
              <a:buChar char="•"/>
            </a:pPr>
            <a:r>
              <a:rPr lang="en-US" sz="1600" dirty="0">
                <a:solidFill>
                  <a:schemeClr val="tx1"/>
                </a:solidFill>
              </a:rPr>
              <a:t>Remote Access to the shared area: T:\Read\Catering\YEAR10 REVISION</a:t>
            </a:r>
          </a:p>
          <a:p>
            <a:pPr algn="ctr"/>
            <a:r>
              <a:rPr lang="en-US" sz="1600" dirty="0">
                <a:solidFill>
                  <a:schemeClr val="tx1"/>
                </a:solidFill>
              </a:rPr>
              <a:t>All the power points and information from lessons is in here.</a:t>
            </a:r>
          </a:p>
          <a:p>
            <a:endParaRPr lang="en-GB" sz="1600" dirty="0">
              <a:solidFill>
                <a:schemeClr val="tx1"/>
              </a:solidFill>
            </a:endParaRPr>
          </a:p>
          <a:p>
            <a:pPr algn="ctr"/>
            <a:endParaRPr lang="en-US" dirty="0"/>
          </a:p>
          <a:p>
            <a:pPr algn="ctr"/>
            <a:endParaRPr lang="en-GB" dirty="0"/>
          </a:p>
        </p:txBody>
      </p:sp>
      <p:sp>
        <p:nvSpPr>
          <p:cNvPr id="30" name="TextBox 29">
            <a:extLst>
              <a:ext uri="{FF2B5EF4-FFF2-40B4-BE49-F238E27FC236}">
                <a16:creationId xmlns:a16="http://schemas.microsoft.com/office/drawing/2014/main" id="{B3725E17-6D08-45E4-94DC-82324EF083BB}"/>
              </a:ext>
            </a:extLst>
          </p:cNvPr>
          <p:cNvSpPr txBox="1"/>
          <p:nvPr/>
        </p:nvSpPr>
        <p:spPr>
          <a:xfrm>
            <a:off x="84803" y="1037462"/>
            <a:ext cx="1709058" cy="1938992"/>
          </a:xfrm>
          <a:prstGeom prst="rect">
            <a:avLst/>
          </a:prstGeom>
          <a:solidFill>
            <a:schemeClr val="bg1"/>
          </a:solidFill>
        </p:spPr>
        <p:txBody>
          <a:bodyPr wrap="square" rtlCol="0">
            <a:spAutoFit/>
          </a:bodyPr>
          <a:lstStyle/>
          <a:p>
            <a:pPr algn="ctr"/>
            <a:r>
              <a:rPr lang="en-US" sz="1200" dirty="0"/>
              <a:t>Make sure you know the command words used in the exam.</a:t>
            </a:r>
          </a:p>
          <a:p>
            <a:pPr algn="ctr"/>
            <a:endParaRPr lang="en-US" sz="1200" dirty="0"/>
          </a:p>
          <a:p>
            <a:pPr algn="ctr"/>
            <a:r>
              <a:rPr lang="en-GB" sz="1200" dirty="0">
                <a:hlinkClick r:id="rId5"/>
              </a:rPr>
              <a:t>http://www.aqa.org.uk/resources/food/gcse/food-preparation-and-nutrition/teach/command-words</a:t>
            </a:r>
            <a:endParaRPr lang="en-GB" sz="1200" dirty="0"/>
          </a:p>
          <a:p>
            <a:pPr algn="ctr"/>
            <a:endParaRPr lang="en-GB" sz="1200" dirty="0"/>
          </a:p>
        </p:txBody>
      </p:sp>
      <p:sp>
        <p:nvSpPr>
          <p:cNvPr id="11" name="Speech Bubble: Rectangle with Corners Rounded 10">
            <a:extLst>
              <a:ext uri="{FF2B5EF4-FFF2-40B4-BE49-F238E27FC236}">
                <a16:creationId xmlns:a16="http://schemas.microsoft.com/office/drawing/2014/main" id="{01BE74B7-1099-4120-BDDB-6779CB645342}"/>
              </a:ext>
            </a:extLst>
          </p:cNvPr>
          <p:cNvSpPr/>
          <p:nvPr/>
        </p:nvSpPr>
        <p:spPr>
          <a:xfrm rot="21059420" flipH="1">
            <a:off x="1343241" y="2454308"/>
            <a:ext cx="2432335" cy="1836530"/>
          </a:xfrm>
          <a:prstGeom prst="wedgeRound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Start off small: 10 minutes revision of 100% focus then have a break.</a:t>
            </a:r>
          </a:p>
          <a:p>
            <a:pPr algn="ctr"/>
            <a:r>
              <a:rPr lang="en-US" sz="1400" dirty="0"/>
              <a:t>Gradually build up the length of time to 20, then 40 minutes if your concentration will hold.</a:t>
            </a:r>
            <a:endParaRPr lang="en-GB" sz="1400" dirty="0"/>
          </a:p>
        </p:txBody>
      </p:sp>
    </p:spTree>
    <p:extLst>
      <p:ext uri="{BB962C8B-B14F-4D97-AF65-F5344CB8AC3E}">
        <p14:creationId xmlns:p14="http://schemas.microsoft.com/office/powerpoint/2010/main" val="118516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2D0A-990F-440B-9680-E2AD8F8554CE}"/>
              </a:ext>
            </a:extLst>
          </p:cNvPr>
          <p:cNvSpPr>
            <a:spLocks noGrp="1"/>
          </p:cNvSpPr>
          <p:nvPr>
            <p:ph type="title"/>
          </p:nvPr>
        </p:nvSpPr>
        <p:spPr>
          <a:xfrm>
            <a:off x="838200" y="696539"/>
            <a:ext cx="10515600" cy="1325563"/>
          </a:xfrm>
        </p:spPr>
        <p:txBody>
          <a:bodyPr/>
          <a:lstStyle/>
          <a:p>
            <a:r>
              <a:rPr lang="en-US" dirty="0"/>
              <a:t>Contracts</a:t>
            </a:r>
            <a:br>
              <a:rPr lang="en-US" dirty="0"/>
            </a:br>
            <a:endParaRPr lang="en-GB" dirty="0"/>
          </a:p>
        </p:txBody>
      </p:sp>
      <p:pic>
        <p:nvPicPr>
          <p:cNvPr id="4" name="Picture 3">
            <a:extLst>
              <a:ext uri="{FF2B5EF4-FFF2-40B4-BE49-F238E27FC236}">
                <a16:creationId xmlns:a16="http://schemas.microsoft.com/office/drawing/2014/main" id="{B51417D1-4810-4461-BD1A-E077B022D2E7}"/>
              </a:ext>
            </a:extLst>
          </p:cNvPr>
          <p:cNvPicPr>
            <a:picLocks noChangeAspect="1"/>
          </p:cNvPicPr>
          <p:nvPr/>
        </p:nvPicPr>
        <p:blipFill>
          <a:blip r:embed="rId2"/>
          <a:stretch>
            <a:fillRect/>
          </a:stretch>
        </p:blipFill>
        <p:spPr>
          <a:xfrm>
            <a:off x="9459290" y="351678"/>
            <a:ext cx="2030144" cy="2255716"/>
          </a:xfrm>
          <a:prstGeom prst="rect">
            <a:avLst/>
          </a:prstGeom>
        </p:spPr>
      </p:pic>
      <p:graphicFrame>
        <p:nvGraphicFramePr>
          <p:cNvPr id="5" name="Table 4">
            <a:extLst>
              <a:ext uri="{FF2B5EF4-FFF2-40B4-BE49-F238E27FC236}">
                <a16:creationId xmlns:a16="http://schemas.microsoft.com/office/drawing/2014/main" id="{BB5F36A6-CD25-40EE-A817-3543CA4FC358}"/>
              </a:ext>
            </a:extLst>
          </p:cNvPr>
          <p:cNvGraphicFramePr>
            <a:graphicFrameLocks noGrp="1"/>
          </p:cNvGraphicFramePr>
          <p:nvPr>
            <p:extLst>
              <p:ext uri="{D42A27DB-BD31-4B8C-83A1-F6EECF244321}">
                <p14:modId xmlns:p14="http://schemas.microsoft.com/office/powerpoint/2010/main" val="4189667964"/>
              </p:ext>
            </p:extLst>
          </p:nvPr>
        </p:nvGraphicFramePr>
        <p:xfrm>
          <a:off x="536986" y="2952255"/>
          <a:ext cx="11283192" cy="2259756"/>
        </p:xfrm>
        <a:graphic>
          <a:graphicData uri="http://schemas.openxmlformats.org/drawingml/2006/table">
            <a:tbl>
              <a:tblPr firstRow="1" firstCol="1" bandRow="1">
                <a:tableStyleId>{5C22544A-7EE6-4342-B048-85BDC9FD1C3A}</a:tableStyleId>
              </a:tblPr>
              <a:tblGrid>
                <a:gridCol w="575435">
                  <a:extLst>
                    <a:ext uri="{9D8B030D-6E8A-4147-A177-3AD203B41FA5}">
                      <a16:colId xmlns:a16="http://schemas.microsoft.com/office/drawing/2014/main" val="3436835495"/>
                    </a:ext>
                  </a:extLst>
                </a:gridCol>
                <a:gridCol w="10190923">
                  <a:extLst>
                    <a:ext uri="{9D8B030D-6E8A-4147-A177-3AD203B41FA5}">
                      <a16:colId xmlns:a16="http://schemas.microsoft.com/office/drawing/2014/main" val="414851888"/>
                    </a:ext>
                  </a:extLst>
                </a:gridCol>
                <a:gridCol w="516834">
                  <a:extLst>
                    <a:ext uri="{9D8B030D-6E8A-4147-A177-3AD203B41FA5}">
                      <a16:colId xmlns:a16="http://schemas.microsoft.com/office/drawing/2014/main" val="1109248295"/>
                    </a:ext>
                  </a:extLst>
                </a:gridCol>
              </a:tblGrid>
              <a:tr h="565738">
                <a:tc>
                  <a:txBody>
                    <a:bodyPr/>
                    <a:lstStyle/>
                    <a:p>
                      <a:pPr marL="457200" indent="0">
                        <a:lnSpc>
                          <a:spcPct val="107000"/>
                        </a:lnSpc>
                        <a:spcAft>
                          <a:spcPts val="0"/>
                        </a:spcAft>
                        <a:buFont typeface="+mj-lt"/>
                        <a:buNone/>
                      </a:pPr>
                      <a:r>
                        <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800100" indent="-342900">
                        <a:lnSpc>
                          <a:spcPct val="107000"/>
                        </a:lnSpc>
                        <a:spcAft>
                          <a:spcPts val="0"/>
                        </a:spcAft>
                        <a:buFont typeface="+mj-lt"/>
                        <a:buAutoNum type="arabicPeriod"/>
                      </a:pP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b="0" dirty="0">
                          <a:solidFill>
                            <a:schemeClr val="tx1"/>
                          </a:solidFill>
                          <a:effectLst/>
                        </a:rPr>
                        <a:t>Explain the difference between a full time contract and a part time contract – remember to include as much detail and examples.</a:t>
                      </a:r>
                      <a:endParaRPr lang="en-GB" sz="1600" b="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8203979"/>
                  </a:ext>
                </a:extLst>
              </a:tr>
              <a:tr h="378833">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are the benefits of permanent contracts to the employer and the employee – explain this.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3993467"/>
                  </a:ext>
                </a:extLst>
              </a:tr>
              <a:tr h="378833">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Create a poster to explain the three types of contracts for someone who is not looking for a permanent position.</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9729093"/>
                  </a:ext>
                </a:extLst>
              </a:tr>
              <a:tr h="426302">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are the head chef in the restaurant, you are in charge of hiring new staff. You need to employ three new members of staff. Write a job description for a waiter/ waitress, sous chef and a dishwasher.</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100672"/>
                  </a:ext>
                </a:extLst>
              </a:tr>
              <a:tr h="426129">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Complete the table on slide 183 from The Industry power point. Try to complete it from what you have learnt.</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641993"/>
                  </a:ext>
                </a:extLst>
              </a:tr>
            </a:tbl>
          </a:graphicData>
        </a:graphic>
      </p:graphicFrame>
    </p:spTree>
    <p:extLst>
      <p:ext uri="{BB962C8B-B14F-4D97-AF65-F5344CB8AC3E}">
        <p14:creationId xmlns:p14="http://schemas.microsoft.com/office/powerpoint/2010/main" val="382731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2D0A-990F-440B-9680-E2AD8F8554CE}"/>
              </a:ext>
            </a:extLst>
          </p:cNvPr>
          <p:cNvSpPr>
            <a:spLocks noGrp="1"/>
          </p:cNvSpPr>
          <p:nvPr>
            <p:ph type="title"/>
          </p:nvPr>
        </p:nvSpPr>
        <p:spPr>
          <a:xfrm>
            <a:off x="838200" y="696539"/>
            <a:ext cx="10515600" cy="1325563"/>
          </a:xfrm>
        </p:spPr>
        <p:txBody>
          <a:bodyPr>
            <a:normAutofit fontScale="90000"/>
          </a:bodyPr>
          <a:lstStyle/>
          <a:p>
            <a:r>
              <a:rPr lang="en-US" dirty="0"/>
              <a:t>Food Hygiene and Safety</a:t>
            </a:r>
            <a:br>
              <a:rPr lang="en-GB" dirty="0"/>
            </a:br>
            <a:br>
              <a:rPr lang="en-US" dirty="0"/>
            </a:br>
            <a:endParaRPr lang="en-GB" dirty="0"/>
          </a:p>
        </p:txBody>
      </p:sp>
      <p:pic>
        <p:nvPicPr>
          <p:cNvPr id="4" name="Picture 3">
            <a:extLst>
              <a:ext uri="{FF2B5EF4-FFF2-40B4-BE49-F238E27FC236}">
                <a16:creationId xmlns:a16="http://schemas.microsoft.com/office/drawing/2014/main" id="{B51417D1-4810-4461-BD1A-E077B022D2E7}"/>
              </a:ext>
            </a:extLst>
          </p:cNvPr>
          <p:cNvPicPr>
            <a:picLocks noChangeAspect="1"/>
          </p:cNvPicPr>
          <p:nvPr/>
        </p:nvPicPr>
        <p:blipFill>
          <a:blip r:embed="rId2"/>
          <a:stretch>
            <a:fillRect/>
          </a:stretch>
        </p:blipFill>
        <p:spPr>
          <a:xfrm>
            <a:off x="9459290" y="351678"/>
            <a:ext cx="2030144" cy="2255716"/>
          </a:xfrm>
          <a:prstGeom prst="rect">
            <a:avLst/>
          </a:prstGeom>
        </p:spPr>
      </p:pic>
      <p:graphicFrame>
        <p:nvGraphicFramePr>
          <p:cNvPr id="5" name="Table 4">
            <a:extLst>
              <a:ext uri="{FF2B5EF4-FFF2-40B4-BE49-F238E27FC236}">
                <a16:creationId xmlns:a16="http://schemas.microsoft.com/office/drawing/2014/main" id="{BB5F36A6-CD25-40EE-A817-3543CA4FC358}"/>
              </a:ext>
            </a:extLst>
          </p:cNvPr>
          <p:cNvGraphicFramePr>
            <a:graphicFrameLocks noGrp="1"/>
          </p:cNvGraphicFramePr>
          <p:nvPr>
            <p:extLst>
              <p:ext uri="{D42A27DB-BD31-4B8C-83A1-F6EECF244321}">
                <p14:modId xmlns:p14="http://schemas.microsoft.com/office/powerpoint/2010/main" val="1004616289"/>
              </p:ext>
            </p:extLst>
          </p:nvPr>
        </p:nvGraphicFramePr>
        <p:xfrm>
          <a:off x="536986" y="2952255"/>
          <a:ext cx="11283192" cy="2175835"/>
        </p:xfrm>
        <a:graphic>
          <a:graphicData uri="http://schemas.openxmlformats.org/drawingml/2006/table">
            <a:tbl>
              <a:tblPr firstRow="1" firstCol="1" bandRow="1">
                <a:tableStyleId>{5C22544A-7EE6-4342-B048-85BDC9FD1C3A}</a:tableStyleId>
              </a:tblPr>
              <a:tblGrid>
                <a:gridCol w="575435">
                  <a:extLst>
                    <a:ext uri="{9D8B030D-6E8A-4147-A177-3AD203B41FA5}">
                      <a16:colId xmlns:a16="http://schemas.microsoft.com/office/drawing/2014/main" val="3436835495"/>
                    </a:ext>
                  </a:extLst>
                </a:gridCol>
                <a:gridCol w="10190923">
                  <a:extLst>
                    <a:ext uri="{9D8B030D-6E8A-4147-A177-3AD203B41FA5}">
                      <a16:colId xmlns:a16="http://schemas.microsoft.com/office/drawing/2014/main" val="414851888"/>
                    </a:ext>
                  </a:extLst>
                </a:gridCol>
                <a:gridCol w="516834">
                  <a:extLst>
                    <a:ext uri="{9D8B030D-6E8A-4147-A177-3AD203B41FA5}">
                      <a16:colId xmlns:a16="http://schemas.microsoft.com/office/drawing/2014/main" val="1109248295"/>
                    </a:ext>
                  </a:extLst>
                </a:gridCol>
              </a:tblGrid>
              <a:tr h="565738">
                <a:tc>
                  <a:txBody>
                    <a:bodyPr/>
                    <a:lstStyle/>
                    <a:p>
                      <a:pPr marL="457200" indent="0">
                        <a:lnSpc>
                          <a:spcPct val="107000"/>
                        </a:lnSpc>
                        <a:spcAft>
                          <a:spcPts val="0"/>
                        </a:spcAft>
                        <a:buFont typeface="+mj-lt"/>
                        <a:buNone/>
                      </a:pPr>
                      <a:r>
                        <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800100" indent="-342900">
                        <a:lnSpc>
                          <a:spcPct val="107000"/>
                        </a:lnSpc>
                        <a:spcAft>
                          <a:spcPts val="0"/>
                        </a:spcAft>
                        <a:buFont typeface="+mj-lt"/>
                        <a:buAutoNum type="arabicPeriod"/>
                      </a:pP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b="0" dirty="0">
                          <a:solidFill>
                            <a:schemeClr val="tx1"/>
                          </a:solidFill>
                          <a:effectLst/>
                        </a:rPr>
                        <a:t>Create a leaflet to explain the 3 factors that contribute to Food related illness. (Biological, Chemical and Physical) give examples of each.</a:t>
                      </a:r>
                      <a:endParaRPr lang="en-GB" sz="1600" b="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8203979"/>
                  </a:ext>
                </a:extLst>
              </a:tr>
              <a:tr h="378833">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Create a poster to show the most common causes of food spoilage.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3993467"/>
                  </a:ext>
                </a:extLst>
              </a:tr>
              <a:tr h="378833">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Mind map with examples what food spoilage might look like. E.g. mold. Give examples of different foods etc.</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9729093"/>
                  </a:ext>
                </a:extLst>
              </a:tr>
              <a:tr h="426302">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are the most common food allergies and intolerances – suggest alternatives for people with these intolerances.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100672"/>
                  </a:ext>
                </a:extLst>
              </a:tr>
              <a:tr h="426129">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Explain the 5 highest risk groups of people that can be effected by food related illness.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641993"/>
                  </a:ext>
                </a:extLst>
              </a:tr>
            </a:tbl>
          </a:graphicData>
        </a:graphic>
      </p:graphicFrame>
    </p:spTree>
    <p:extLst>
      <p:ext uri="{BB962C8B-B14F-4D97-AF65-F5344CB8AC3E}">
        <p14:creationId xmlns:p14="http://schemas.microsoft.com/office/powerpoint/2010/main" val="2890698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DB53F-7F04-4CF4-ABCB-B2A4C4406AA3}"/>
              </a:ext>
            </a:extLst>
          </p:cNvPr>
          <p:cNvSpPr>
            <a:spLocks noGrp="1"/>
          </p:cNvSpPr>
          <p:nvPr>
            <p:ph type="title"/>
          </p:nvPr>
        </p:nvSpPr>
        <p:spPr/>
        <p:txBody>
          <a:bodyPr/>
          <a:lstStyle/>
          <a:p>
            <a:r>
              <a:rPr lang="en-GB" dirty="0"/>
              <a:t>Hospitality Establishments</a:t>
            </a:r>
          </a:p>
        </p:txBody>
      </p:sp>
      <p:graphicFrame>
        <p:nvGraphicFramePr>
          <p:cNvPr id="5" name="Table 4">
            <a:extLst>
              <a:ext uri="{FF2B5EF4-FFF2-40B4-BE49-F238E27FC236}">
                <a16:creationId xmlns:a16="http://schemas.microsoft.com/office/drawing/2014/main" id="{4E0F40BB-4F8F-449C-94DF-912B757A844F}"/>
              </a:ext>
            </a:extLst>
          </p:cNvPr>
          <p:cNvGraphicFramePr>
            <a:graphicFrameLocks noGrp="1"/>
          </p:cNvGraphicFramePr>
          <p:nvPr>
            <p:extLst>
              <p:ext uri="{D42A27DB-BD31-4B8C-83A1-F6EECF244321}">
                <p14:modId xmlns:p14="http://schemas.microsoft.com/office/powerpoint/2010/main" val="3750300089"/>
              </p:ext>
            </p:extLst>
          </p:nvPr>
        </p:nvGraphicFramePr>
        <p:xfrm>
          <a:off x="454404" y="2802367"/>
          <a:ext cx="11283192" cy="2391319"/>
        </p:xfrm>
        <a:graphic>
          <a:graphicData uri="http://schemas.openxmlformats.org/drawingml/2006/table">
            <a:tbl>
              <a:tblPr firstRow="1" firstCol="1" bandRow="1">
                <a:tableStyleId>{5C22544A-7EE6-4342-B048-85BDC9FD1C3A}</a:tableStyleId>
              </a:tblPr>
              <a:tblGrid>
                <a:gridCol w="575435">
                  <a:extLst>
                    <a:ext uri="{9D8B030D-6E8A-4147-A177-3AD203B41FA5}">
                      <a16:colId xmlns:a16="http://schemas.microsoft.com/office/drawing/2014/main" val="3390391307"/>
                    </a:ext>
                  </a:extLst>
                </a:gridCol>
                <a:gridCol w="10190923">
                  <a:extLst>
                    <a:ext uri="{9D8B030D-6E8A-4147-A177-3AD203B41FA5}">
                      <a16:colId xmlns:a16="http://schemas.microsoft.com/office/drawing/2014/main" val="2159154897"/>
                    </a:ext>
                  </a:extLst>
                </a:gridCol>
                <a:gridCol w="516834">
                  <a:extLst>
                    <a:ext uri="{9D8B030D-6E8A-4147-A177-3AD203B41FA5}">
                      <a16:colId xmlns:a16="http://schemas.microsoft.com/office/drawing/2014/main" val="3877954869"/>
                    </a:ext>
                  </a:extLst>
                </a:gridCol>
              </a:tblGrid>
              <a:tr h="565738">
                <a:tc>
                  <a:txBody>
                    <a:bodyPr/>
                    <a:lstStyle/>
                    <a:p>
                      <a:pPr marL="457200" indent="0">
                        <a:lnSpc>
                          <a:spcPct val="107000"/>
                        </a:lnSpc>
                        <a:spcAft>
                          <a:spcPts val="0"/>
                        </a:spcAft>
                        <a:buFont typeface="+mj-lt"/>
                        <a:buNone/>
                      </a:pPr>
                      <a:r>
                        <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800100" indent="-342900">
                        <a:lnSpc>
                          <a:spcPct val="107000"/>
                        </a:lnSpc>
                        <a:spcAft>
                          <a:spcPts val="0"/>
                        </a:spcAft>
                        <a:buFont typeface="+mj-lt"/>
                        <a:buAutoNum type="arabicPeriod"/>
                      </a:pP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GB" sz="1600" b="0" dirty="0">
                          <a:solidFill>
                            <a:schemeClr val="tx1"/>
                          </a:solidFill>
                          <a:effectLst/>
                        </a:rPr>
                        <a:t>Mind map all the sectors of the hospitality industry using slide 9 on </a:t>
                      </a:r>
                      <a:r>
                        <a:rPr lang="en-US" sz="1600" b="0" dirty="0">
                          <a:solidFill>
                            <a:schemeClr val="tx1"/>
                          </a:solidFill>
                          <a:effectLst/>
                        </a:rPr>
                        <a:t>T:\Read\Catering\YEAR10 REVISION\AC1.1_1.4 The Industry – then turn it over and re do from memory</a:t>
                      </a:r>
                      <a:endParaRPr lang="en-GB" sz="1600" b="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5559071"/>
                  </a:ext>
                </a:extLst>
              </a:tr>
              <a:tr h="378833">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GB" sz="1600" dirty="0">
                          <a:solidFill>
                            <a:schemeClr val="tx1"/>
                          </a:solidFill>
                          <a:effectLst/>
                        </a:rPr>
                        <a:t>Create a leaflet for your 4* Hotel include all the services and amenities you offer</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272483"/>
                  </a:ext>
                </a:extLst>
              </a:tr>
              <a:tr h="426302">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GB" sz="1600" dirty="0">
                          <a:solidFill>
                            <a:schemeClr val="tx1"/>
                          </a:solidFill>
                          <a:effectLst/>
                        </a:rPr>
                        <a:t>Write a newspaper article on the budget hotel being bought to your town – include the positive and negative impacts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7984871"/>
                  </a:ext>
                </a:extLst>
              </a:tr>
              <a:tr h="426129">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GB" sz="1600" dirty="0">
                          <a:solidFill>
                            <a:schemeClr val="tx1"/>
                          </a:solidFill>
                          <a:effectLst/>
                        </a:rPr>
                        <a:t>Make a pairs game demonstrating the link between residential, non residential, commercial and non commercial with real life businesses.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1047774"/>
                  </a:ext>
                </a:extLst>
              </a:tr>
              <a:tr h="426129">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600" b="0" dirty="0">
                          <a:solidFill>
                            <a:schemeClr val="tx1"/>
                          </a:solidFill>
                          <a:effectLst/>
                        </a:rPr>
                        <a:t>O</a:t>
                      </a:r>
                      <a:r>
                        <a:rPr lang="en-GB" sz="1600" b="0" dirty="0">
                          <a:solidFill>
                            <a:schemeClr val="tx1"/>
                          </a:solidFill>
                          <a:effectLst/>
                        </a:rPr>
                        <a:t>n a large piece of paper create a mind map of all the hospitality and catering establishments in your local area. Then try to work out if the are residential, non commercial or contract caterers.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121822"/>
                  </a:ext>
                </a:extLst>
              </a:tr>
            </a:tbl>
          </a:graphicData>
        </a:graphic>
      </p:graphicFrame>
      <p:pic>
        <p:nvPicPr>
          <p:cNvPr id="3" name="Picture 2">
            <a:extLst>
              <a:ext uri="{FF2B5EF4-FFF2-40B4-BE49-F238E27FC236}">
                <a16:creationId xmlns:a16="http://schemas.microsoft.com/office/drawing/2014/main" id="{9CFC3FD7-9F0E-4235-8C34-9C03B31E704C}"/>
              </a:ext>
            </a:extLst>
          </p:cNvPr>
          <p:cNvPicPr>
            <a:picLocks noChangeAspect="1"/>
          </p:cNvPicPr>
          <p:nvPr/>
        </p:nvPicPr>
        <p:blipFill>
          <a:blip r:embed="rId2"/>
          <a:stretch>
            <a:fillRect/>
          </a:stretch>
        </p:blipFill>
        <p:spPr>
          <a:xfrm>
            <a:off x="9731445" y="365125"/>
            <a:ext cx="2028825" cy="2257425"/>
          </a:xfrm>
          <a:prstGeom prst="rect">
            <a:avLst/>
          </a:prstGeom>
        </p:spPr>
      </p:pic>
    </p:spTree>
    <p:extLst>
      <p:ext uri="{BB962C8B-B14F-4D97-AF65-F5344CB8AC3E}">
        <p14:creationId xmlns:p14="http://schemas.microsoft.com/office/powerpoint/2010/main" val="1476882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DB53F-7F04-4CF4-ABCB-B2A4C4406AA3}"/>
              </a:ext>
            </a:extLst>
          </p:cNvPr>
          <p:cNvSpPr>
            <a:spLocks noGrp="1"/>
          </p:cNvSpPr>
          <p:nvPr>
            <p:ph type="title"/>
          </p:nvPr>
        </p:nvSpPr>
        <p:spPr/>
        <p:txBody>
          <a:bodyPr/>
          <a:lstStyle/>
          <a:p>
            <a:r>
              <a:rPr lang="en-GB" dirty="0"/>
              <a:t>Types of services</a:t>
            </a:r>
          </a:p>
        </p:txBody>
      </p:sp>
      <p:graphicFrame>
        <p:nvGraphicFramePr>
          <p:cNvPr id="5" name="Table 4">
            <a:extLst>
              <a:ext uri="{FF2B5EF4-FFF2-40B4-BE49-F238E27FC236}">
                <a16:creationId xmlns:a16="http://schemas.microsoft.com/office/drawing/2014/main" id="{4E0F40BB-4F8F-449C-94DF-912B757A844F}"/>
              </a:ext>
            </a:extLst>
          </p:cNvPr>
          <p:cNvGraphicFramePr>
            <a:graphicFrameLocks noGrp="1"/>
          </p:cNvGraphicFramePr>
          <p:nvPr>
            <p:extLst>
              <p:ext uri="{D42A27DB-BD31-4B8C-83A1-F6EECF244321}">
                <p14:modId xmlns:p14="http://schemas.microsoft.com/office/powerpoint/2010/main" val="1700295018"/>
              </p:ext>
            </p:extLst>
          </p:nvPr>
        </p:nvGraphicFramePr>
        <p:xfrm>
          <a:off x="477078" y="2844565"/>
          <a:ext cx="11283192" cy="2736161"/>
        </p:xfrm>
        <a:graphic>
          <a:graphicData uri="http://schemas.openxmlformats.org/drawingml/2006/table">
            <a:tbl>
              <a:tblPr firstRow="1" firstCol="1" bandRow="1">
                <a:tableStyleId>{5C22544A-7EE6-4342-B048-85BDC9FD1C3A}</a:tableStyleId>
              </a:tblPr>
              <a:tblGrid>
                <a:gridCol w="575435">
                  <a:extLst>
                    <a:ext uri="{9D8B030D-6E8A-4147-A177-3AD203B41FA5}">
                      <a16:colId xmlns:a16="http://schemas.microsoft.com/office/drawing/2014/main" val="3390391307"/>
                    </a:ext>
                  </a:extLst>
                </a:gridCol>
                <a:gridCol w="10190923">
                  <a:extLst>
                    <a:ext uri="{9D8B030D-6E8A-4147-A177-3AD203B41FA5}">
                      <a16:colId xmlns:a16="http://schemas.microsoft.com/office/drawing/2014/main" val="2159154897"/>
                    </a:ext>
                  </a:extLst>
                </a:gridCol>
                <a:gridCol w="516834">
                  <a:extLst>
                    <a:ext uri="{9D8B030D-6E8A-4147-A177-3AD203B41FA5}">
                      <a16:colId xmlns:a16="http://schemas.microsoft.com/office/drawing/2014/main" val="3877954869"/>
                    </a:ext>
                  </a:extLst>
                </a:gridCol>
              </a:tblGrid>
              <a:tr h="565738">
                <a:tc>
                  <a:txBody>
                    <a:bodyPr/>
                    <a:lstStyle/>
                    <a:p>
                      <a:pPr marL="457200" indent="0">
                        <a:lnSpc>
                          <a:spcPct val="107000"/>
                        </a:lnSpc>
                        <a:spcAft>
                          <a:spcPts val="0"/>
                        </a:spcAft>
                        <a:buFont typeface="+mj-lt"/>
                        <a:buNone/>
                      </a:pPr>
                      <a:r>
                        <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800100" indent="-342900">
                        <a:lnSpc>
                          <a:spcPct val="107000"/>
                        </a:lnSpc>
                        <a:spcAft>
                          <a:spcPts val="0"/>
                        </a:spcAft>
                        <a:buFont typeface="+mj-lt"/>
                        <a:buAutoNum type="arabicPeriod"/>
                      </a:pP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GB" sz="1600" b="0" dirty="0">
                          <a:solidFill>
                            <a:schemeClr val="tx1"/>
                          </a:solidFill>
                          <a:effectLst/>
                        </a:rPr>
                        <a:t>Mind map all </a:t>
                      </a:r>
                      <a:r>
                        <a:rPr lang="en-US" sz="1600" b="0" dirty="0">
                          <a:solidFill>
                            <a:schemeClr val="tx1"/>
                          </a:solidFill>
                          <a:effectLst/>
                        </a:rPr>
                        <a:t>types of food service that you can think of. Then give examples of hospitality establishments that you know of in your local area that offer those services.</a:t>
                      </a:r>
                      <a:endParaRPr lang="en-GB" sz="1600" b="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5559071"/>
                  </a:ext>
                </a:extLst>
              </a:tr>
              <a:tr h="378833">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GB" sz="1600" dirty="0">
                          <a:solidFill>
                            <a:schemeClr val="tx1"/>
                          </a:solidFill>
                          <a:effectLst/>
                        </a:rPr>
                        <a:t>Create a poster to advertise a new upper class airline. Ensure to add in all the extra benefits that the customer would receive. (bed/seats, Michelin star food, luxury toilets, pamper packages etc.)</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8029736"/>
                  </a:ext>
                </a:extLst>
              </a:tr>
              <a:tr h="378833">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GB" sz="1600" dirty="0">
                          <a:solidFill>
                            <a:schemeClr val="tx1"/>
                          </a:solidFill>
                          <a:effectLst/>
                        </a:rPr>
                        <a:t>Explain the advantages and disadvantages of each of the different types of food outlets.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272483"/>
                  </a:ext>
                </a:extLst>
              </a:tr>
              <a:tr h="426302">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GB" sz="1600" dirty="0">
                          <a:solidFill>
                            <a:schemeClr val="tx1"/>
                          </a:solidFill>
                          <a:effectLst/>
                        </a:rPr>
                        <a:t>Create a flow chart to demonstrate all the different services that each type of hospitality establishment could provide. </a:t>
                      </a:r>
                    </a:p>
                    <a:p>
                      <a:pPr marL="0" lvl="0" indent="0">
                        <a:lnSpc>
                          <a:spcPct val="107000"/>
                        </a:lnSpc>
                        <a:spcAft>
                          <a:spcPts val="0"/>
                        </a:spcAft>
                        <a:buFont typeface="+mj-l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 4* Hotel – comfortable beds, quality duvets and pillows- en-suite bathrooms with toiletries – tv and remote- tea and coffee facilities etc.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7984871"/>
                  </a:ext>
                </a:extLst>
              </a:tr>
              <a:tr h="426129">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en-GB" sz="1600" dirty="0">
                          <a:solidFill>
                            <a:schemeClr val="tx1"/>
                          </a:solidFill>
                          <a:effectLst/>
                        </a:rPr>
                        <a:t>Make a pairs game linking the name of the service to the definition. E.g. Meals are pre plate in the kitchen. Good portion control methods. All plates are consistent in the food presentation. The method relies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1047774"/>
                  </a:ext>
                </a:extLst>
              </a:tr>
            </a:tbl>
          </a:graphicData>
        </a:graphic>
      </p:graphicFrame>
      <p:pic>
        <p:nvPicPr>
          <p:cNvPr id="3" name="Picture 2">
            <a:extLst>
              <a:ext uri="{FF2B5EF4-FFF2-40B4-BE49-F238E27FC236}">
                <a16:creationId xmlns:a16="http://schemas.microsoft.com/office/drawing/2014/main" id="{9CFC3FD7-9F0E-4235-8C34-9C03B31E704C}"/>
              </a:ext>
            </a:extLst>
          </p:cNvPr>
          <p:cNvPicPr>
            <a:picLocks noChangeAspect="1"/>
          </p:cNvPicPr>
          <p:nvPr/>
        </p:nvPicPr>
        <p:blipFill>
          <a:blip r:embed="rId2"/>
          <a:stretch>
            <a:fillRect/>
          </a:stretch>
        </p:blipFill>
        <p:spPr>
          <a:xfrm>
            <a:off x="9731445" y="365125"/>
            <a:ext cx="2028825" cy="2257425"/>
          </a:xfrm>
          <a:prstGeom prst="rect">
            <a:avLst/>
          </a:prstGeom>
        </p:spPr>
      </p:pic>
    </p:spTree>
    <p:extLst>
      <p:ext uri="{BB962C8B-B14F-4D97-AF65-F5344CB8AC3E}">
        <p14:creationId xmlns:p14="http://schemas.microsoft.com/office/powerpoint/2010/main" val="1505634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DB53F-7F04-4CF4-ABCB-B2A4C4406AA3}"/>
              </a:ext>
            </a:extLst>
          </p:cNvPr>
          <p:cNvSpPr>
            <a:spLocks noGrp="1"/>
          </p:cNvSpPr>
          <p:nvPr>
            <p:ph type="title"/>
          </p:nvPr>
        </p:nvSpPr>
        <p:spPr/>
        <p:txBody>
          <a:bodyPr/>
          <a:lstStyle/>
          <a:p>
            <a:r>
              <a:rPr lang="en-GB" dirty="0"/>
              <a:t>Employers, Employees and Customers</a:t>
            </a:r>
          </a:p>
        </p:txBody>
      </p:sp>
      <p:graphicFrame>
        <p:nvGraphicFramePr>
          <p:cNvPr id="5" name="Table 4">
            <a:extLst>
              <a:ext uri="{FF2B5EF4-FFF2-40B4-BE49-F238E27FC236}">
                <a16:creationId xmlns:a16="http://schemas.microsoft.com/office/drawing/2014/main" id="{4E0F40BB-4F8F-449C-94DF-912B757A844F}"/>
              </a:ext>
            </a:extLst>
          </p:cNvPr>
          <p:cNvGraphicFramePr>
            <a:graphicFrameLocks noGrp="1"/>
          </p:cNvGraphicFramePr>
          <p:nvPr>
            <p:extLst>
              <p:ext uri="{D42A27DB-BD31-4B8C-83A1-F6EECF244321}">
                <p14:modId xmlns:p14="http://schemas.microsoft.com/office/powerpoint/2010/main" val="1652368777"/>
              </p:ext>
            </p:extLst>
          </p:nvPr>
        </p:nvGraphicFramePr>
        <p:xfrm>
          <a:off x="477078" y="2844565"/>
          <a:ext cx="11283192" cy="2259929"/>
        </p:xfrm>
        <a:graphic>
          <a:graphicData uri="http://schemas.openxmlformats.org/drawingml/2006/table">
            <a:tbl>
              <a:tblPr firstRow="1" firstCol="1" bandRow="1">
                <a:tableStyleId>{5C22544A-7EE6-4342-B048-85BDC9FD1C3A}</a:tableStyleId>
              </a:tblPr>
              <a:tblGrid>
                <a:gridCol w="575435">
                  <a:extLst>
                    <a:ext uri="{9D8B030D-6E8A-4147-A177-3AD203B41FA5}">
                      <a16:colId xmlns:a16="http://schemas.microsoft.com/office/drawing/2014/main" val="3390391307"/>
                    </a:ext>
                  </a:extLst>
                </a:gridCol>
                <a:gridCol w="10190923">
                  <a:extLst>
                    <a:ext uri="{9D8B030D-6E8A-4147-A177-3AD203B41FA5}">
                      <a16:colId xmlns:a16="http://schemas.microsoft.com/office/drawing/2014/main" val="2159154897"/>
                    </a:ext>
                  </a:extLst>
                </a:gridCol>
                <a:gridCol w="516834">
                  <a:extLst>
                    <a:ext uri="{9D8B030D-6E8A-4147-A177-3AD203B41FA5}">
                      <a16:colId xmlns:a16="http://schemas.microsoft.com/office/drawing/2014/main" val="3877954869"/>
                    </a:ext>
                  </a:extLst>
                </a:gridCol>
              </a:tblGrid>
              <a:tr h="565738">
                <a:tc>
                  <a:txBody>
                    <a:bodyPr/>
                    <a:lstStyle/>
                    <a:p>
                      <a:pPr marL="457200" indent="0">
                        <a:lnSpc>
                          <a:spcPct val="107000"/>
                        </a:lnSpc>
                        <a:spcAft>
                          <a:spcPts val="0"/>
                        </a:spcAft>
                        <a:buFont typeface="+mj-lt"/>
                        <a:buNone/>
                      </a:pPr>
                      <a:r>
                        <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800100" indent="-342900">
                        <a:lnSpc>
                          <a:spcPct val="107000"/>
                        </a:lnSpc>
                        <a:spcAft>
                          <a:spcPts val="0"/>
                        </a:spcAft>
                        <a:buFont typeface="+mj-lt"/>
                        <a:buAutoNum type="arabicPeriod"/>
                      </a:pP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b="0" dirty="0">
                          <a:solidFill>
                            <a:schemeClr val="tx1"/>
                          </a:solidFill>
                          <a:effectLst/>
                        </a:rPr>
                        <a:t>Create a diagram to show the work force in a kitchen (kitchen brigade) and a restaurant/ hotel.</a:t>
                      </a:r>
                      <a:endParaRPr lang="en-GB" sz="1600" b="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5559071"/>
                  </a:ext>
                </a:extLst>
              </a:tr>
              <a:tr h="378833">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GB" sz="1600" dirty="0">
                          <a:solidFill>
                            <a:schemeClr val="tx1"/>
                          </a:solidFill>
                          <a:effectLst/>
                        </a:rPr>
                        <a:t>Create a range of job advertisements. Include type of contract, job roles, hours and pay. Min 6</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8029736"/>
                  </a:ext>
                </a:extLst>
              </a:tr>
              <a:tr h="378833">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GB" sz="1600" dirty="0">
                          <a:solidFill>
                            <a:schemeClr val="tx1"/>
                          </a:solidFill>
                          <a:effectLst/>
                        </a:rPr>
                        <a:t>Explain the advantages and disadvantages of each of the different types of food outlets.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272483"/>
                  </a:ext>
                </a:extLst>
              </a:tr>
              <a:tr h="426302">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dirty="0">
                          <a:solidFill>
                            <a:schemeClr val="tx1"/>
                          </a:solidFill>
                          <a:effectLst/>
                        </a:rPr>
                        <a:t>Create a range of customer profiles that use different types of establishments. E.g. Family, Couples, Students, Single.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7984871"/>
                  </a:ext>
                </a:extLst>
              </a:tr>
              <a:tr h="426129">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en-GB" sz="1600" dirty="0">
                          <a:solidFill>
                            <a:schemeClr val="tx1"/>
                          </a:solidFill>
                          <a:effectLst/>
                        </a:rPr>
                        <a:t>Make a pairs game linking the name of the contract type to the definition. E.g. Casual Staff – Hired on an irregular basis for a short period of time.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1047774"/>
                  </a:ext>
                </a:extLst>
              </a:tr>
            </a:tbl>
          </a:graphicData>
        </a:graphic>
      </p:graphicFrame>
      <p:pic>
        <p:nvPicPr>
          <p:cNvPr id="3" name="Picture 2">
            <a:extLst>
              <a:ext uri="{FF2B5EF4-FFF2-40B4-BE49-F238E27FC236}">
                <a16:creationId xmlns:a16="http://schemas.microsoft.com/office/drawing/2014/main" id="{9CFC3FD7-9F0E-4235-8C34-9C03B31E704C}"/>
              </a:ext>
            </a:extLst>
          </p:cNvPr>
          <p:cNvPicPr>
            <a:picLocks noChangeAspect="1"/>
          </p:cNvPicPr>
          <p:nvPr/>
        </p:nvPicPr>
        <p:blipFill>
          <a:blip r:embed="rId2"/>
          <a:stretch>
            <a:fillRect/>
          </a:stretch>
        </p:blipFill>
        <p:spPr>
          <a:xfrm>
            <a:off x="9731445" y="365125"/>
            <a:ext cx="2028825" cy="2257425"/>
          </a:xfrm>
          <a:prstGeom prst="rect">
            <a:avLst/>
          </a:prstGeom>
        </p:spPr>
      </p:pic>
    </p:spTree>
    <p:extLst>
      <p:ext uri="{BB962C8B-B14F-4D97-AF65-F5344CB8AC3E}">
        <p14:creationId xmlns:p14="http://schemas.microsoft.com/office/powerpoint/2010/main" val="1563719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DB53F-7F04-4CF4-ABCB-B2A4C4406AA3}"/>
              </a:ext>
            </a:extLst>
          </p:cNvPr>
          <p:cNvSpPr>
            <a:spLocks noGrp="1"/>
          </p:cNvSpPr>
          <p:nvPr>
            <p:ph type="title"/>
          </p:nvPr>
        </p:nvSpPr>
        <p:spPr/>
        <p:txBody>
          <a:bodyPr/>
          <a:lstStyle/>
          <a:p>
            <a:r>
              <a:rPr lang="en-GB" dirty="0"/>
              <a:t>Success of a business</a:t>
            </a:r>
          </a:p>
        </p:txBody>
      </p:sp>
      <p:graphicFrame>
        <p:nvGraphicFramePr>
          <p:cNvPr id="5" name="Table 4">
            <a:extLst>
              <a:ext uri="{FF2B5EF4-FFF2-40B4-BE49-F238E27FC236}">
                <a16:creationId xmlns:a16="http://schemas.microsoft.com/office/drawing/2014/main" id="{4E0F40BB-4F8F-449C-94DF-912B757A844F}"/>
              </a:ext>
            </a:extLst>
          </p:cNvPr>
          <p:cNvGraphicFramePr>
            <a:graphicFrameLocks noGrp="1"/>
          </p:cNvGraphicFramePr>
          <p:nvPr>
            <p:extLst>
              <p:ext uri="{D42A27DB-BD31-4B8C-83A1-F6EECF244321}">
                <p14:modId xmlns:p14="http://schemas.microsoft.com/office/powerpoint/2010/main" val="1691117968"/>
              </p:ext>
            </p:extLst>
          </p:nvPr>
        </p:nvGraphicFramePr>
        <p:xfrm>
          <a:off x="477078" y="2844565"/>
          <a:ext cx="11283192" cy="2391319"/>
        </p:xfrm>
        <a:graphic>
          <a:graphicData uri="http://schemas.openxmlformats.org/drawingml/2006/table">
            <a:tbl>
              <a:tblPr firstRow="1" firstCol="1" bandRow="1">
                <a:tableStyleId>{5C22544A-7EE6-4342-B048-85BDC9FD1C3A}</a:tableStyleId>
              </a:tblPr>
              <a:tblGrid>
                <a:gridCol w="575435">
                  <a:extLst>
                    <a:ext uri="{9D8B030D-6E8A-4147-A177-3AD203B41FA5}">
                      <a16:colId xmlns:a16="http://schemas.microsoft.com/office/drawing/2014/main" val="3390391307"/>
                    </a:ext>
                  </a:extLst>
                </a:gridCol>
                <a:gridCol w="10190923">
                  <a:extLst>
                    <a:ext uri="{9D8B030D-6E8A-4147-A177-3AD203B41FA5}">
                      <a16:colId xmlns:a16="http://schemas.microsoft.com/office/drawing/2014/main" val="2159154897"/>
                    </a:ext>
                  </a:extLst>
                </a:gridCol>
                <a:gridCol w="516834">
                  <a:extLst>
                    <a:ext uri="{9D8B030D-6E8A-4147-A177-3AD203B41FA5}">
                      <a16:colId xmlns:a16="http://schemas.microsoft.com/office/drawing/2014/main" val="3877954869"/>
                    </a:ext>
                  </a:extLst>
                </a:gridCol>
              </a:tblGrid>
              <a:tr h="565738">
                <a:tc>
                  <a:txBody>
                    <a:bodyPr/>
                    <a:lstStyle/>
                    <a:p>
                      <a:pPr marL="457200" indent="0">
                        <a:lnSpc>
                          <a:spcPct val="107000"/>
                        </a:lnSpc>
                        <a:spcAft>
                          <a:spcPts val="0"/>
                        </a:spcAft>
                        <a:buFont typeface="+mj-lt"/>
                        <a:buNone/>
                      </a:pPr>
                      <a:r>
                        <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800100" indent="-342900">
                        <a:lnSpc>
                          <a:spcPct val="107000"/>
                        </a:lnSpc>
                        <a:spcAft>
                          <a:spcPts val="0"/>
                        </a:spcAft>
                        <a:buFont typeface="+mj-lt"/>
                        <a:buAutoNum type="arabicPeriod"/>
                      </a:pP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b="0" dirty="0">
                          <a:solidFill>
                            <a:schemeClr val="tx1"/>
                          </a:solidFill>
                          <a:effectLst/>
                        </a:rPr>
                        <a:t>Create a flow diagram of the main ratings and reward program within hospitality industry. Include the information for advantages, disadvantages. E.g. Michelin Stars.</a:t>
                      </a:r>
                      <a:endParaRPr lang="en-GB" sz="1600" b="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5559071"/>
                  </a:ext>
                </a:extLst>
              </a:tr>
              <a:tr h="378833">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GB" sz="1600" dirty="0">
                          <a:solidFill>
                            <a:schemeClr val="tx1"/>
                          </a:solidFill>
                          <a:effectLst/>
                        </a:rPr>
                        <a:t>Create a mind map of all the ways hospitality establishments can use technology (slide 249 of </a:t>
                      </a:r>
                      <a:r>
                        <a:rPr lang="en-US" sz="1600" b="0" dirty="0">
                          <a:solidFill>
                            <a:schemeClr val="tx1"/>
                          </a:solidFill>
                          <a:effectLst/>
                        </a:rPr>
                        <a:t>T:\Read\Catering\YEAR10 REVISION\AC1.1_1.4 ) then try to re write it without looking.</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8029736"/>
                  </a:ext>
                </a:extLst>
              </a:tr>
              <a:tr h="378833">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GB" sz="1600" dirty="0">
                          <a:solidFill>
                            <a:schemeClr val="tx1"/>
                          </a:solidFill>
                          <a:effectLst/>
                        </a:rPr>
                        <a:t>List the 8 top kitchen organisation and planning techniques that equate to a successful catering business.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272483"/>
                  </a:ext>
                </a:extLst>
              </a:tr>
              <a:tr h="426302">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dirty="0">
                          <a:solidFill>
                            <a:schemeClr val="tx1"/>
                          </a:solidFill>
                          <a:effectLst/>
                        </a:rPr>
                        <a:t>Create a range of customer profiles that use different types of establishments. E.g. Family, Couples, Students, Single.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7984871"/>
                  </a:ext>
                </a:extLst>
              </a:tr>
              <a:tr h="426129">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en-GB" sz="1600" dirty="0">
                          <a:solidFill>
                            <a:schemeClr val="tx1"/>
                          </a:solidFill>
                          <a:effectLst/>
                        </a:rPr>
                        <a:t>Write a detailed guide to how a business can be more profitable and successful. Suggest some environmental practices the business can follow. Identify the target customers and suggest the ways their needs can be met.</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1047774"/>
                  </a:ext>
                </a:extLst>
              </a:tr>
            </a:tbl>
          </a:graphicData>
        </a:graphic>
      </p:graphicFrame>
      <p:pic>
        <p:nvPicPr>
          <p:cNvPr id="3" name="Picture 2">
            <a:extLst>
              <a:ext uri="{FF2B5EF4-FFF2-40B4-BE49-F238E27FC236}">
                <a16:creationId xmlns:a16="http://schemas.microsoft.com/office/drawing/2014/main" id="{9CFC3FD7-9F0E-4235-8C34-9C03B31E704C}"/>
              </a:ext>
            </a:extLst>
          </p:cNvPr>
          <p:cNvPicPr>
            <a:picLocks noChangeAspect="1"/>
          </p:cNvPicPr>
          <p:nvPr/>
        </p:nvPicPr>
        <p:blipFill>
          <a:blip r:embed="rId2"/>
          <a:stretch>
            <a:fillRect/>
          </a:stretch>
        </p:blipFill>
        <p:spPr>
          <a:xfrm>
            <a:off x="9731445" y="365125"/>
            <a:ext cx="2028825" cy="2257425"/>
          </a:xfrm>
          <a:prstGeom prst="rect">
            <a:avLst/>
          </a:prstGeom>
        </p:spPr>
      </p:pic>
    </p:spTree>
    <p:extLst>
      <p:ext uri="{BB962C8B-B14F-4D97-AF65-F5344CB8AC3E}">
        <p14:creationId xmlns:p14="http://schemas.microsoft.com/office/powerpoint/2010/main" val="3163658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6CF93-4A90-459B-BBDF-B4131DF7F95C}"/>
              </a:ext>
            </a:extLst>
          </p:cNvPr>
          <p:cNvSpPr>
            <a:spLocks noGrp="1"/>
          </p:cNvSpPr>
          <p:nvPr>
            <p:ph type="title"/>
          </p:nvPr>
        </p:nvSpPr>
        <p:spPr>
          <a:xfrm>
            <a:off x="477078" y="896704"/>
            <a:ext cx="10515600" cy="1325563"/>
          </a:xfrm>
        </p:spPr>
        <p:txBody>
          <a:bodyPr/>
          <a:lstStyle/>
          <a:p>
            <a:r>
              <a:rPr lang="en-US" dirty="0"/>
              <a:t>Health and Safety</a:t>
            </a:r>
            <a:br>
              <a:rPr lang="en-US" dirty="0"/>
            </a:br>
            <a:endParaRPr lang="en-GB" dirty="0"/>
          </a:p>
        </p:txBody>
      </p:sp>
      <p:pic>
        <p:nvPicPr>
          <p:cNvPr id="4" name="Picture 3">
            <a:extLst>
              <a:ext uri="{FF2B5EF4-FFF2-40B4-BE49-F238E27FC236}">
                <a16:creationId xmlns:a16="http://schemas.microsoft.com/office/drawing/2014/main" id="{1C27B7A6-D259-40D5-B440-B7394EF63D4E}"/>
              </a:ext>
            </a:extLst>
          </p:cNvPr>
          <p:cNvPicPr>
            <a:picLocks noChangeAspect="1"/>
          </p:cNvPicPr>
          <p:nvPr/>
        </p:nvPicPr>
        <p:blipFill>
          <a:blip r:embed="rId2"/>
          <a:stretch>
            <a:fillRect/>
          </a:stretch>
        </p:blipFill>
        <p:spPr>
          <a:xfrm>
            <a:off x="9731445" y="365125"/>
            <a:ext cx="2028825" cy="2257425"/>
          </a:xfrm>
          <a:prstGeom prst="rect">
            <a:avLst/>
          </a:prstGeom>
        </p:spPr>
      </p:pic>
      <p:graphicFrame>
        <p:nvGraphicFramePr>
          <p:cNvPr id="5" name="Table 4">
            <a:extLst>
              <a:ext uri="{FF2B5EF4-FFF2-40B4-BE49-F238E27FC236}">
                <a16:creationId xmlns:a16="http://schemas.microsoft.com/office/drawing/2014/main" id="{AE80F5E3-A507-487F-824B-965672CC0ECA}"/>
              </a:ext>
            </a:extLst>
          </p:cNvPr>
          <p:cNvGraphicFramePr>
            <a:graphicFrameLocks noGrp="1"/>
          </p:cNvGraphicFramePr>
          <p:nvPr>
            <p:extLst>
              <p:ext uri="{D42A27DB-BD31-4B8C-83A1-F6EECF244321}">
                <p14:modId xmlns:p14="http://schemas.microsoft.com/office/powerpoint/2010/main" val="3273847274"/>
              </p:ext>
            </p:extLst>
          </p:nvPr>
        </p:nvGraphicFramePr>
        <p:xfrm>
          <a:off x="477078" y="2982072"/>
          <a:ext cx="11283192" cy="2175835"/>
        </p:xfrm>
        <a:graphic>
          <a:graphicData uri="http://schemas.openxmlformats.org/drawingml/2006/table">
            <a:tbl>
              <a:tblPr firstRow="1" firstCol="1" bandRow="1">
                <a:tableStyleId>{5C22544A-7EE6-4342-B048-85BDC9FD1C3A}</a:tableStyleId>
              </a:tblPr>
              <a:tblGrid>
                <a:gridCol w="575435">
                  <a:extLst>
                    <a:ext uri="{9D8B030D-6E8A-4147-A177-3AD203B41FA5}">
                      <a16:colId xmlns:a16="http://schemas.microsoft.com/office/drawing/2014/main" val="1529348949"/>
                    </a:ext>
                  </a:extLst>
                </a:gridCol>
                <a:gridCol w="10190923">
                  <a:extLst>
                    <a:ext uri="{9D8B030D-6E8A-4147-A177-3AD203B41FA5}">
                      <a16:colId xmlns:a16="http://schemas.microsoft.com/office/drawing/2014/main" val="587749953"/>
                    </a:ext>
                  </a:extLst>
                </a:gridCol>
                <a:gridCol w="516834">
                  <a:extLst>
                    <a:ext uri="{9D8B030D-6E8A-4147-A177-3AD203B41FA5}">
                      <a16:colId xmlns:a16="http://schemas.microsoft.com/office/drawing/2014/main" val="1419379829"/>
                    </a:ext>
                  </a:extLst>
                </a:gridCol>
              </a:tblGrid>
              <a:tr h="565738">
                <a:tc>
                  <a:txBody>
                    <a:bodyPr/>
                    <a:lstStyle/>
                    <a:p>
                      <a:pPr marL="457200" indent="0">
                        <a:lnSpc>
                          <a:spcPct val="107000"/>
                        </a:lnSpc>
                        <a:spcAft>
                          <a:spcPts val="0"/>
                        </a:spcAft>
                        <a:buFont typeface="+mj-lt"/>
                        <a:buNone/>
                      </a:pPr>
                      <a:r>
                        <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800100" indent="-342900">
                        <a:lnSpc>
                          <a:spcPct val="107000"/>
                        </a:lnSpc>
                        <a:spcAft>
                          <a:spcPts val="0"/>
                        </a:spcAft>
                        <a:buFont typeface="+mj-lt"/>
                        <a:buAutoNum type="arabicPeriod"/>
                      </a:pP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b="0" dirty="0">
                          <a:solidFill>
                            <a:schemeClr val="tx1"/>
                          </a:solidFill>
                          <a:effectLst/>
                        </a:rPr>
                        <a:t>Explain the responsibilities of an employer under the health and safety at work act 1974</a:t>
                      </a:r>
                    </a:p>
                    <a:p>
                      <a:pPr marL="0" lvl="0" indent="0">
                        <a:lnSpc>
                          <a:spcPct val="107000"/>
                        </a:lnSpc>
                        <a:spcAft>
                          <a:spcPts val="0"/>
                        </a:spcAft>
                        <a:buFont typeface="+mj-lt"/>
                        <a:buNone/>
                      </a:pPr>
                      <a:r>
                        <a:rPr lang="en-US" sz="1600" b="0" dirty="0">
                          <a:solidFill>
                            <a:schemeClr val="tx1"/>
                          </a:solidFill>
                          <a:effectLst/>
                        </a:rPr>
                        <a:t>Explain the responsibilities of an employee under the health and safety at work act 1974</a:t>
                      </a:r>
                      <a:endParaRPr lang="en-GB" sz="1600" b="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454516"/>
                  </a:ext>
                </a:extLst>
              </a:tr>
              <a:tr h="378833">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Draw a diagram of a catering kitchen and explain the legal obligations the employers must ensure.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3474697"/>
                  </a:ext>
                </a:extLst>
              </a:tr>
              <a:tr h="378833">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GB" sz="1600" dirty="0">
                          <a:solidFill>
                            <a:schemeClr val="tx1"/>
                          </a:solidFill>
                          <a:effectLst/>
                        </a:rPr>
                        <a:t>Write down the HSE Five point plan and explain what RIDDOR covers.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6383348"/>
                  </a:ext>
                </a:extLst>
              </a:tr>
              <a:tr h="426302">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dirty="0">
                          <a:solidFill>
                            <a:schemeClr val="tx1"/>
                          </a:solidFill>
                          <a:effectLst/>
                        </a:rPr>
                        <a:t>Draw a range of COSHH Symbols and explain what they mean.</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7793423"/>
                  </a:ext>
                </a:extLst>
              </a:tr>
              <a:tr h="426129">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en-GB" sz="1600" dirty="0">
                          <a:solidFill>
                            <a:schemeClr val="tx1"/>
                          </a:solidFill>
                          <a:effectLst/>
                        </a:rPr>
                        <a:t>Create a poster of all the hazards in a catering kitchen. Label and explain the prevention strategies.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3002773"/>
                  </a:ext>
                </a:extLst>
              </a:tr>
            </a:tbl>
          </a:graphicData>
        </a:graphic>
      </p:graphicFrame>
    </p:spTree>
    <p:extLst>
      <p:ext uri="{BB962C8B-B14F-4D97-AF65-F5344CB8AC3E}">
        <p14:creationId xmlns:p14="http://schemas.microsoft.com/office/powerpoint/2010/main" val="3656551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6CF93-4A90-459B-BBDF-B4131DF7F95C}"/>
              </a:ext>
            </a:extLst>
          </p:cNvPr>
          <p:cNvSpPr>
            <a:spLocks noGrp="1"/>
          </p:cNvSpPr>
          <p:nvPr>
            <p:ph type="title"/>
          </p:nvPr>
        </p:nvSpPr>
        <p:spPr>
          <a:xfrm>
            <a:off x="477078" y="896704"/>
            <a:ext cx="10515600" cy="1325563"/>
          </a:xfrm>
        </p:spPr>
        <p:txBody>
          <a:bodyPr/>
          <a:lstStyle/>
          <a:p>
            <a:r>
              <a:rPr lang="en-US" dirty="0"/>
              <a:t>Rules and Regulations</a:t>
            </a:r>
            <a:br>
              <a:rPr lang="en-US" dirty="0"/>
            </a:br>
            <a:endParaRPr lang="en-GB" dirty="0"/>
          </a:p>
        </p:txBody>
      </p:sp>
      <p:pic>
        <p:nvPicPr>
          <p:cNvPr id="4" name="Picture 3">
            <a:extLst>
              <a:ext uri="{FF2B5EF4-FFF2-40B4-BE49-F238E27FC236}">
                <a16:creationId xmlns:a16="http://schemas.microsoft.com/office/drawing/2014/main" id="{1C27B7A6-D259-40D5-B440-B7394EF63D4E}"/>
              </a:ext>
            </a:extLst>
          </p:cNvPr>
          <p:cNvPicPr>
            <a:picLocks noChangeAspect="1"/>
          </p:cNvPicPr>
          <p:nvPr/>
        </p:nvPicPr>
        <p:blipFill>
          <a:blip r:embed="rId2"/>
          <a:stretch>
            <a:fillRect/>
          </a:stretch>
        </p:blipFill>
        <p:spPr>
          <a:xfrm>
            <a:off x="9731445" y="365125"/>
            <a:ext cx="2028825" cy="2257425"/>
          </a:xfrm>
          <a:prstGeom prst="rect">
            <a:avLst/>
          </a:prstGeom>
        </p:spPr>
      </p:pic>
      <p:graphicFrame>
        <p:nvGraphicFramePr>
          <p:cNvPr id="5" name="Table 4">
            <a:extLst>
              <a:ext uri="{FF2B5EF4-FFF2-40B4-BE49-F238E27FC236}">
                <a16:creationId xmlns:a16="http://schemas.microsoft.com/office/drawing/2014/main" id="{AE80F5E3-A507-487F-824B-965672CC0ECA}"/>
              </a:ext>
            </a:extLst>
          </p:cNvPr>
          <p:cNvGraphicFramePr>
            <a:graphicFrameLocks noGrp="1"/>
          </p:cNvGraphicFramePr>
          <p:nvPr>
            <p:extLst>
              <p:ext uri="{D42A27DB-BD31-4B8C-83A1-F6EECF244321}">
                <p14:modId xmlns:p14="http://schemas.microsoft.com/office/powerpoint/2010/main" val="3638561969"/>
              </p:ext>
            </p:extLst>
          </p:nvPr>
        </p:nvGraphicFramePr>
        <p:xfrm>
          <a:off x="477078" y="2982072"/>
          <a:ext cx="11283192" cy="2475240"/>
        </p:xfrm>
        <a:graphic>
          <a:graphicData uri="http://schemas.openxmlformats.org/drawingml/2006/table">
            <a:tbl>
              <a:tblPr firstRow="1" firstCol="1" bandRow="1">
                <a:tableStyleId>{5C22544A-7EE6-4342-B048-85BDC9FD1C3A}</a:tableStyleId>
              </a:tblPr>
              <a:tblGrid>
                <a:gridCol w="575435">
                  <a:extLst>
                    <a:ext uri="{9D8B030D-6E8A-4147-A177-3AD203B41FA5}">
                      <a16:colId xmlns:a16="http://schemas.microsoft.com/office/drawing/2014/main" val="1529348949"/>
                    </a:ext>
                  </a:extLst>
                </a:gridCol>
                <a:gridCol w="10190923">
                  <a:extLst>
                    <a:ext uri="{9D8B030D-6E8A-4147-A177-3AD203B41FA5}">
                      <a16:colId xmlns:a16="http://schemas.microsoft.com/office/drawing/2014/main" val="587749953"/>
                    </a:ext>
                  </a:extLst>
                </a:gridCol>
                <a:gridCol w="516834">
                  <a:extLst>
                    <a:ext uri="{9D8B030D-6E8A-4147-A177-3AD203B41FA5}">
                      <a16:colId xmlns:a16="http://schemas.microsoft.com/office/drawing/2014/main" val="1419379829"/>
                    </a:ext>
                  </a:extLst>
                </a:gridCol>
              </a:tblGrid>
              <a:tr h="565738">
                <a:tc>
                  <a:txBody>
                    <a:bodyPr/>
                    <a:lstStyle/>
                    <a:p>
                      <a:pPr marL="457200" indent="0">
                        <a:lnSpc>
                          <a:spcPct val="107000"/>
                        </a:lnSpc>
                        <a:spcAft>
                          <a:spcPts val="0"/>
                        </a:spcAft>
                        <a:buFont typeface="+mj-lt"/>
                        <a:buNone/>
                      </a:pPr>
                      <a:r>
                        <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800100" indent="-342900">
                        <a:lnSpc>
                          <a:spcPct val="107000"/>
                        </a:lnSpc>
                        <a:spcAft>
                          <a:spcPts val="0"/>
                        </a:spcAft>
                        <a:buFont typeface="+mj-lt"/>
                        <a:buAutoNum type="arabicPeriod"/>
                      </a:pP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b="0" dirty="0">
                          <a:solidFill>
                            <a:schemeClr val="tx1"/>
                          </a:solidFill>
                          <a:effectLst/>
                        </a:rPr>
                        <a:t>Create a flow diagram of a kitchen work flow/ design</a:t>
                      </a:r>
                      <a:endParaRPr lang="en-GB" sz="1600" b="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454516"/>
                  </a:ext>
                </a:extLst>
              </a:tr>
              <a:tr h="378833">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Make a flash card set to explain the important factors of each of the work flow section.</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3474697"/>
                  </a:ext>
                </a:extLst>
              </a:tr>
              <a:tr h="378833">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Create</a:t>
                      </a: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poster/ leaflet to explain the other considerations a restaurant/ kitchen need to think about. Slide 13 of Hospitality Operations.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6383348"/>
                  </a:ext>
                </a:extLst>
              </a:tr>
              <a:tr h="426302">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Rules and Rights – create mind maps that demonstrate the rules of the equality act 2010 and the consumer rights. Test yourself by re doing the mind map without looking.</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7793423"/>
                  </a:ext>
                </a:extLst>
              </a:tr>
              <a:tr h="426129">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en-GB" sz="1600" dirty="0">
                          <a:solidFill>
                            <a:schemeClr val="tx1"/>
                          </a:solidFill>
                          <a:effectLst/>
                        </a:rPr>
                        <a:t>Write a list of actions that you will need to take to ensure safety and security is good in a hospitality establishment. Slide 106 of Hospitality Operations.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3002773"/>
                  </a:ext>
                </a:extLst>
              </a:tr>
            </a:tbl>
          </a:graphicData>
        </a:graphic>
      </p:graphicFrame>
    </p:spTree>
    <p:extLst>
      <p:ext uri="{BB962C8B-B14F-4D97-AF65-F5344CB8AC3E}">
        <p14:creationId xmlns:p14="http://schemas.microsoft.com/office/powerpoint/2010/main" val="2910135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2D0A-990F-440B-9680-E2AD8F8554CE}"/>
              </a:ext>
            </a:extLst>
          </p:cNvPr>
          <p:cNvSpPr>
            <a:spLocks noGrp="1"/>
          </p:cNvSpPr>
          <p:nvPr>
            <p:ph type="title"/>
          </p:nvPr>
        </p:nvSpPr>
        <p:spPr>
          <a:xfrm>
            <a:off x="838200" y="696539"/>
            <a:ext cx="10515600" cy="1325563"/>
          </a:xfrm>
        </p:spPr>
        <p:txBody>
          <a:bodyPr/>
          <a:lstStyle/>
          <a:p>
            <a:r>
              <a:rPr lang="en-US" dirty="0"/>
              <a:t>Kitchen Design</a:t>
            </a:r>
            <a:br>
              <a:rPr lang="en-US" dirty="0"/>
            </a:br>
            <a:endParaRPr lang="en-GB" dirty="0"/>
          </a:p>
        </p:txBody>
      </p:sp>
      <p:pic>
        <p:nvPicPr>
          <p:cNvPr id="4" name="Picture 3">
            <a:extLst>
              <a:ext uri="{FF2B5EF4-FFF2-40B4-BE49-F238E27FC236}">
                <a16:creationId xmlns:a16="http://schemas.microsoft.com/office/drawing/2014/main" id="{B51417D1-4810-4461-BD1A-E077B022D2E7}"/>
              </a:ext>
            </a:extLst>
          </p:cNvPr>
          <p:cNvPicPr>
            <a:picLocks noChangeAspect="1"/>
          </p:cNvPicPr>
          <p:nvPr/>
        </p:nvPicPr>
        <p:blipFill>
          <a:blip r:embed="rId2"/>
          <a:stretch>
            <a:fillRect/>
          </a:stretch>
        </p:blipFill>
        <p:spPr>
          <a:xfrm>
            <a:off x="9459290" y="351678"/>
            <a:ext cx="2030144" cy="2255716"/>
          </a:xfrm>
          <a:prstGeom prst="rect">
            <a:avLst/>
          </a:prstGeom>
        </p:spPr>
      </p:pic>
      <p:graphicFrame>
        <p:nvGraphicFramePr>
          <p:cNvPr id="5" name="Table 4">
            <a:extLst>
              <a:ext uri="{FF2B5EF4-FFF2-40B4-BE49-F238E27FC236}">
                <a16:creationId xmlns:a16="http://schemas.microsoft.com/office/drawing/2014/main" id="{BB5F36A6-CD25-40EE-A817-3543CA4FC358}"/>
              </a:ext>
            </a:extLst>
          </p:cNvPr>
          <p:cNvGraphicFramePr>
            <a:graphicFrameLocks noGrp="1"/>
          </p:cNvGraphicFramePr>
          <p:nvPr>
            <p:extLst>
              <p:ext uri="{D42A27DB-BD31-4B8C-83A1-F6EECF244321}">
                <p14:modId xmlns:p14="http://schemas.microsoft.com/office/powerpoint/2010/main" val="1411093782"/>
              </p:ext>
            </p:extLst>
          </p:nvPr>
        </p:nvGraphicFramePr>
        <p:xfrm>
          <a:off x="536986" y="2952255"/>
          <a:ext cx="11283192" cy="2175835"/>
        </p:xfrm>
        <a:graphic>
          <a:graphicData uri="http://schemas.openxmlformats.org/drawingml/2006/table">
            <a:tbl>
              <a:tblPr firstRow="1" firstCol="1" bandRow="1">
                <a:tableStyleId>{5C22544A-7EE6-4342-B048-85BDC9FD1C3A}</a:tableStyleId>
              </a:tblPr>
              <a:tblGrid>
                <a:gridCol w="575435">
                  <a:extLst>
                    <a:ext uri="{9D8B030D-6E8A-4147-A177-3AD203B41FA5}">
                      <a16:colId xmlns:a16="http://schemas.microsoft.com/office/drawing/2014/main" val="3436835495"/>
                    </a:ext>
                  </a:extLst>
                </a:gridCol>
                <a:gridCol w="10190923">
                  <a:extLst>
                    <a:ext uri="{9D8B030D-6E8A-4147-A177-3AD203B41FA5}">
                      <a16:colId xmlns:a16="http://schemas.microsoft.com/office/drawing/2014/main" val="414851888"/>
                    </a:ext>
                  </a:extLst>
                </a:gridCol>
                <a:gridCol w="516834">
                  <a:extLst>
                    <a:ext uri="{9D8B030D-6E8A-4147-A177-3AD203B41FA5}">
                      <a16:colId xmlns:a16="http://schemas.microsoft.com/office/drawing/2014/main" val="1109248295"/>
                    </a:ext>
                  </a:extLst>
                </a:gridCol>
              </a:tblGrid>
              <a:tr h="565738">
                <a:tc>
                  <a:txBody>
                    <a:bodyPr/>
                    <a:lstStyle/>
                    <a:p>
                      <a:pPr marL="457200" indent="0">
                        <a:lnSpc>
                          <a:spcPct val="107000"/>
                        </a:lnSpc>
                        <a:spcAft>
                          <a:spcPts val="0"/>
                        </a:spcAft>
                        <a:buFont typeface="+mj-lt"/>
                        <a:buNone/>
                      </a:pPr>
                      <a:r>
                        <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800100" indent="-342900">
                        <a:lnSpc>
                          <a:spcPct val="107000"/>
                        </a:lnSpc>
                        <a:spcAft>
                          <a:spcPts val="0"/>
                        </a:spcAft>
                        <a:buFont typeface="+mj-lt"/>
                        <a:buAutoNum type="arabicPeriod"/>
                      </a:pP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b="0" dirty="0">
                          <a:solidFill>
                            <a:schemeClr val="tx1"/>
                          </a:solidFill>
                          <a:effectLst/>
                        </a:rPr>
                        <a:t>Draw a plan of a kitchen and label all the health and safety factors that need to be considered.</a:t>
                      </a:r>
                      <a:endParaRPr lang="en-GB" sz="1600" b="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8203979"/>
                  </a:ext>
                </a:extLst>
              </a:tr>
              <a:tr h="378833">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Create a poster to create awareness of all the dangers that can occur in a kitchen</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3993467"/>
                  </a:ext>
                </a:extLst>
              </a:tr>
              <a:tr h="378833">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Copy the kitchen plan from slide 4 of hospitality operations and complete the questions.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9729093"/>
                  </a:ext>
                </a:extLst>
              </a:tr>
              <a:tr h="426302">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are the main factors that determine a commercial kitchen design?</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100672"/>
                  </a:ext>
                </a:extLst>
              </a:tr>
              <a:tr h="426129">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Create a flow diagram to highlight food arriving at the establishment and what happens to it from there.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641993"/>
                  </a:ext>
                </a:extLst>
              </a:tr>
            </a:tbl>
          </a:graphicData>
        </a:graphic>
      </p:graphicFrame>
    </p:spTree>
    <p:extLst>
      <p:ext uri="{BB962C8B-B14F-4D97-AF65-F5344CB8AC3E}">
        <p14:creationId xmlns:p14="http://schemas.microsoft.com/office/powerpoint/2010/main" val="3670439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2D0A-990F-440B-9680-E2AD8F8554CE}"/>
              </a:ext>
            </a:extLst>
          </p:cNvPr>
          <p:cNvSpPr>
            <a:spLocks noGrp="1"/>
          </p:cNvSpPr>
          <p:nvPr>
            <p:ph type="title"/>
          </p:nvPr>
        </p:nvSpPr>
        <p:spPr>
          <a:xfrm>
            <a:off x="838200" y="696539"/>
            <a:ext cx="10515600" cy="1325563"/>
          </a:xfrm>
        </p:spPr>
        <p:txBody>
          <a:bodyPr/>
          <a:lstStyle/>
          <a:p>
            <a:r>
              <a:rPr lang="en-US" dirty="0"/>
              <a:t>Planning a menu</a:t>
            </a:r>
            <a:br>
              <a:rPr lang="en-US" dirty="0"/>
            </a:br>
            <a:endParaRPr lang="en-GB" dirty="0"/>
          </a:p>
        </p:txBody>
      </p:sp>
      <p:pic>
        <p:nvPicPr>
          <p:cNvPr id="4" name="Picture 3">
            <a:extLst>
              <a:ext uri="{FF2B5EF4-FFF2-40B4-BE49-F238E27FC236}">
                <a16:creationId xmlns:a16="http://schemas.microsoft.com/office/drawing/2014/main" id="{B51417D1-4810-4461-BD1A-E077B022D2E7}"/>
              </a:ext>
            </a:extLst>
          </p:cNvPr>
          <p:cNvPicPr>
            <a:picLocks noChangeAspect="1"/>
          </p:cNvPicPr>
          <p:nvPr/>
        </p:nvPicPr>
        <p:blipFill>
          <a:blip r:embed="rId2"/>
          <a:stretch>
            <a:fillRect/>
          </a:stretch>
        </p:blipFill>
        <p:spPr>
          <a:xfrm>
            <a:off x="9459290" y="351678"/>
            <a:ext cx="2030144" cy="2255716"/>
          </a:xfrm>
          <a:prstGeom prst="rect">
            <a:avLst/>
          </a:prstGeom>
        </p:spPr>
      </p:pic>
      <p:graphicFrame>
        <p:nvGraphicFramePr>
          <p:cNvPr id="5" name="Table 4">
            <a:extLst>
              <a:ext uri="{FF2B5EF4-FFF2-40B4-BE49-F238E27FC236}">
                <a16:creationId xmlns:a16="http://schemas.microsoft.com/office/drawing/2014/main" id="{BB5F36A6-CD25-40EE-A817-3543CA4FC358}"/>
              </a:ext>
            </a:extLst>
          </p:cNvPr>
          <p:cNvGraphicFramePr>
            <a:graphicFrameLocks noGrp="1"/>
          </p:cNvGraphicFramePr>
          <p:nvPr>
            <p:extLst>
              <p:ext uri="{D42A27DB-BD31-4B8C-83A1-F6EECF244321}">
                <p14:modId xmlns:p14="http://schemas.microsoft.com/office/powerpoint/2010/main" val="1934561135"/>
              </p:ext>
            </p:extLst>
          </p:nvPr>
        </p:nvGraphicFramePr>
        <p:xfrm>
          <a:off x="536986" y="2952255"/>
          <a:ext cx="11283192" cy="2522709"/>
        </p:xfrm>
        <a:graphic>
          <a:graphicData uri="http://schemas.openxmlformats.org/drawingml/2006/table">
            <a:tbl>
              <a:tblPr firstRow="1" firstCol="1" bandRow="1">
                <a:tableStyleId>{5C22544A-7EE6-4342-B048-85BDC9FD1C3A}</a:tableStyleId>
              </a:tblPr>
              <a:tblGrid>
                <a:gridCol w="575435">
                  <a:extLst>
                    <a:ext uri="{9D8B030D-6E8A-4147-A177-3AD203B41FA5}">
                      <a16:colId xmlns:a16="http://schemas.microsoft.com/office/drawing/2014/main" val="3436835495"/>
                    </a:ext>
                  </a:extLst>
                </a:gridCol>
                <a:gridCol w="10190923">
                  <a:extLst>
                    <a:ext uri="{9D8B030D-6E8A-4147-A177-3AD203B41FA5}">
                      <a16:colId xmlns:a16="http://schemas.microsoft.com/office/drawing/2014/main" val="414851888"/>
                    </a:ext>
                  </a:extLst>
                </a:gridCol>
                <a:gridCol w="516834">
                  <a:extLst>
                    <a:ext uri="{9D8B030D-6E8A-4147-A177-3AD203B41FA5}">
                      <a16:colId xmlns:a16="http://schemas.microsoft.com/office/drawing/2014/main" val="1109248295"/>
                    </a:ext>
                  </a:extLst>
                </a:gridCol>
              </a:tblGrid>
              <a:tr h="565738">
                <a:tc>
                  <a:txBody>
                    <a:bodyPr/>
                    <a:lstStyle/>
                    <a:p>
                      <a:pPr marL="457200" indent="0">
                        <a:lnSpc>
                          <a:spcPct val="107000"/>
                        </a:lnSpc>
                        <a:spcAft>
                          <a:spcPts val="0"/>
                        </a:spcAft>
                        <a:buFont typeface="+mj-lt"/>
                        <a:buNone/>
                      </a:pPr>
                      <a:r>
                        <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800100" indent="-342900">
                        <a:lnSpc>
                          <a:spcPct val="107000"/>
                        </a:lnSpc>
                        <a:spcAft>
                          <a:spcPts val="0"/>
                        </a:spcAft>
                        <a:buFont typeface="+mj-lt"/>
                        <a:buAutoNum type="arabicPeriod"/>
                      </a:pP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b="0" dirty="0">
                          <a:solidFill>
                            <a:schemeClr val="tx1"/>
                          </a:solidFill>
                          <a:effectLst/>
                        </a:rPr>
                        <a:t>Create a mind map of all the aspects you would need to consider when planning a menu. Test yourself by trying to complete it without looking.</a:t>
                      </a:r>
                      <a:endParaRPr lang="en-GB" sz="1600" b="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8203979"/>
                  </a:ext>
                </a:extLst>
              </a:tr>
              <a:tr h="378833">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Create a menu suitable for a vegetarian – remember it isn’t just about taking away meat – you need to replace the nutrients lost with an alternative.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3993467"/>
                  </a:ext>
                </a:extLst>
              </a:tr>
              <a:tr h="378833">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friend of yours has been told they must be lactose free, explain what this is and what foods they need to avoid and what they can have as an alternative.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9729093"/>
                  </a:ext>
                </a:extLst>
              </a:tr>
              <a:tr h="426302">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Explain the differences in different diets of babies, children, teenagers, adults, elderly and pregnant women.</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100672"/>
                  </a:ext>
                </a:extLst>
              </a:tr>
              <a:tr h="426129">
                <a:tc>
                  <a:txBody>
                    <a:bodyPr/>
                    <a:lstStyle/>
                    <a:p>
                      <a:pPr marL="342900" lvl="0" indent="-342900">
                        <a:lnSpc>
                          <a:spcPct val="107000"/>
                        </a:lnSpc>
                        <a:spcAft>
                          <a:spcPts val="0"/>
                        </a:spcAft>
                        <a:buFont typeface="+mj-lt"/>
                        <a:buAutoNum type="arabicPeriod"/>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are the new manager of an up and coming themed restaurant. Choose a theme and create a detailed menu to suit your theme.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07000"/>
                        </a:lnSpc>
                        <a:spcAft>
                          <a:spcPts val="0"/>
                        </a:spcAft>
                        <a:buFont typeface="+mj-l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641993"/>
                  </a:ext>
                </a:extLst>
              </a:tr>
            </a:tbl>
          </a:graphicData>
        </a:graphic>
      </p:graphicFrame>
    </p:spTree>
    <p:extLst>
      <p:ext uri="{BB962C8B-B14F-4D97-AF65-F5344CB8AC3E}">
        <p14:creationId xmlns:p14="http://schemas.microsoft.com/office/powerpoint/2010/main" val="2996832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1487</Words>
  <Application>Microsoft Office PowerPoint</Application>
  <PresentationFormat>Widescreen</PresentationFormat>
  <Paragraphs>103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Hospitality and Catering revision top tips</vt:lpstr>
      <vt:lpstr>Hospitality Establishments</vt:lpstr>
      <vt:lpstr>Types of services</vt:lpstr>
      <vt:lpstr>Employers, Employees and Customers</vt:lpstr>
      <vt:lpstr>Success of a business</vt:lpstr>
      <vt:lpstr>Health and Safety </vt:lpstr>
      <vt:lpstr>Rules and Regulations </vt:lpstr>
      <vt:lpstr>Kitchen Design </vt:lpstr>
      <vt:lpstr>Planning a menu </vt:lpstr>
      <vt:lpstr>Contracts </vt:lpstr>
      <vt:lpstr>Food Hygiene and Safety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Hospitality and Catering revision top tips</dc:title>
  <dc:creator>Georgia Byrt</dc:creator>
  <cp:lastModifiedBy>Georgia Byrt</cp:lastModifiedBy>
  <cp:revision>19</cp:revision>
  <dcterms:created xsi:type="dcterms:W3CDTF">2018-06-07T08:46:11Z</dcterms:created>
  <dcterms:modified xsi:type="dcterms:W3CDTF">2018-06-11T10:21:49Z</dcterms:modified>
</cp:coreProperties>
</file>