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85" r:id="rId3"/>
    <p:sldId id="257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58" r:id="rId14"/>
    <p:sldId id="259" r:id="rId15"/>
    <p:sldId id="260" r:id="rId16"/>
    <p:sldId id="269" r:id="rId17"/>
    <p:sldId id="286" r:id="rId18"/>
    <p:sldId id="287" r:id="rId19"/>
    <p:sldId id="261" r:id="rId20"/>
    <p:sldId id="262" r:id="rId21"/>
    <p:sldId id="263" r:id="rId22"/>
    <p:sldId id="264" r:id="rId23"/>
    <p:sldId id="270" r:id="rId24"/>
    <p:sldId id="288" r:id="rId25"/>
    <p:sldId id="289" r:id="rId26"/>
    <p:sldId id="265" r:id="rId27"/>
    <p:sldId id="266" r:id="rId28"/>
    <p:sldId id="267" r:id="rId29"/>
    <p:sldId id="268" r:id="rId30"/>
    <p:sldId id="271" r:id="rId31"/>
    <p:sldId id="290" r:id="rId32"/>
    <p:sldId id="291" r:id="rId33"/>
    <p:sldId id="272" r:id="rId34"/>
    <p:sldId id="273" r:id="rId35"/>
    <p:sldId id="274" r:id="rId36"/>
    <p:sldId id="275" r:id="rId37"/>
    <p:sldId id="292" r:id="rId38"/>
    <p:sldId id="293" r:id="rId39"/>
    <p:sldId id="294" r:id="rId40"/>
    <p:sldId id="295" r:id="rId41"/>
    <p:sldId id="304" r:id="rId42"/>
    <p:sldId id="305" r:id="rId43"/>
    <p:sldId id="306" r:id="rId44"/>
    <p:sldId id="307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8" r:id="rId54"/>
    <p:sldId id="309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2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image" Target="../media/image48.svg"/><Relationship Id="rId4" Type="http://schemas.openxmlformats.org/officeDocument/2006/relationships/image" Target="../media/image42.svg"/><Relationship Id="rId9" Type="http://schemas.openxmlformats.org/officeDocument/2006/relationships/image" Target="../media/image47.pn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svg"/><Relationship Id="rId1" Type="http://schemas.openxmlformats.org/officeDocument/2006/relationships/image" Target="../media/image59.png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0.svg"/><Relationship Id="rId1" Type="http://schemas.openxmlformats.org/officeDocument/2006/relationships/image" Target="../media/image59.png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image" Target="../media/image48.svg"/><Relationship Id="rId4" Type="http://schemas.openxmlformats.org/officeDocument/2006/relationships/image" Target="../media/image42.svg"/><Relationship Id="rId9" Type="http://schemas.openxmlformats.org/officeDocument/2006/relationships/image" Target="../media/image47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svg"/><Relationship Id="rId1" Type="http://schemas.openxmlformats.org/officeDocument/2006/relationships/image" Target="../media/image59.png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0.svg"/><Relationship Id="rId1" Type="http://schemas.openxmlformats.org/officeDocument/2006/relationships/image" Target="../media/image59.png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9D7D7E-74F9-4019-94AC-10004F1E6D5D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18B7057D-D5B7-4689-897A-3C6D54913334}">
      <dgm:prSet custT="1"/>
      <dgm:spPr/>
      <dgm:t>
        <a:bodyPr/>
        <a:lstStyle/>
        <a:p>
          <a:pPr>
            <a:defRPr cap="all"/>
          </a:pPr>
          <a:r>
            <a:rPr lang="en-US" sz="1200" dirty="0"/>
            <a:t>• </a:t>
          </a:r>
          <a:r>
            <a:rPr lang="en-US" sz="1400" dirty="0"/>
            <a:t>Following the preparatory period, you will have 10 hours of supervised time to complete your personal response.</a:t>
          </a:r>
          <a:endParaRPr lang="en-US" sz="1200" dirty="0"/>
        </a:p>
      </dgm:t>
    </dgm:pt>
    <dgm:pt modelId="{A5A7FA6C-75F1-477E-91B5-9685E30CB90B}" type="parTrans" cxnId="{4332F0FB-9A89-40CB-A300-F3EF272F69B0}">
      <dgm:prSet/>
      <dgm:spPr/>
      <dgm:t>
        <a:bodyPr/>
        <a:lstStyle/>
        <a:p>
          <a:endParaRPr lang="en-US"/>
        </a:p>
      </dgm:t>
    </dgm:pt>
    <dgm:pt modelId="{E40884C9-F331-4D88-992A-E9C5174C7B99}" type="sibTrans" cxnId="{4332F0FB-9A89-40CB-A300-F3EF272F69B0}">
      <dgm:prSet/>
      <dgm:spPr/>
      <dgm:t>
        <a:bodyPr/>
        <a:lstStyle/>
        <a:p>
          <a:endParaRPr lang="en-US"/>
        </a:p>
      </dgm:t>
    </dgm:pt>
    <dgm:pt modelId="{6D71EE2D-F050-4EA0-99B3-857DEF508143}">
      <dgm:prSet/>
      <dgm:spPr/>
      <dgm:t>
        <a:bodyPr/>
        <a:lstStyle/>
        <a:p>
          <a:pPr>
            <a:defRPr cap="all"/>
          </a:pPr>
          <a:r>
            <a:rPr lang="en-US" dirty="0"/>
            <a:t>• You may refer to your preparatory work during the supervised time, but the work must not be added to or amended once this time starts. </a:t>
          </a:r>
        </a:p>
      </dgm:t>
    </dgm:pt>
    <dgm:pt modelId="{242C06F3-F2E1-4ABB-AB7F-DEFC1006F18F}" type="parTrans" cxnId="{767B7281-5EB2-4FC3-9A02-E250D6977EDB}">
      <dgm:prSet/>
      <dgm:spPr/>
      <dgm:t>
        <a:bodyPr/>
        <a:lstStyle/>
        <a:p>
          <a:endParaRPr lang="en-US"/>
        </a:p>
      </dgm:t>
    </dgm:pt>
    <dgm:pt modelId="{DEED41BF-1E06-42D1-9F62-F52644277841}" type="sibTrans" cxnId="{767B7281-5EB2-4FC3-9A02-E250D6977EDB}">
      <dgm:prSet/>
      <dgm:spPr/>
      <dgm:t>
        <a:bodyPr/>
        <a:lstStyle/>
        <a:p>
          <a:endParaRPr lang="en-US"/>
        </a:p>
      </dgm:t>
    </dgm:pt>
    <dgm:pt modelId="{78237E91-1190-4306-A7B0-168F5AE0DA0B}" type="pres">
      <dgm:prSet presAssocID="{429D7D7E-74F9-4019-94AC-10004F1E6D5D}" presName="root" presStyleCnt="0">
        <dgm:presLayoutVars>
          <dgm:dir/>
          <dgm:resizeHandles val="exact"/>
        </dgm:presLayoutVars>
      </dgm:prSet>
      <dgm:spPr/>
    </dgm:pt>
    <dgm:pt modelId="{C3AE9F5F-C824-4343-BE85-3F7B630F33D4}" type="pres">
      <dgm:prSet presAssocID="{18B7057D-D5B7-4689-897A-3C6D54913334}" presName="compNode" presStyleCnt="0"/>
      <dgm:spPr/>
    </dgm:pt>
    <dgm:pt modelId="{4EEAC215-13AE-4179-A458-A87F56ED681A}" type="pres">
      <dgm:prSet presAssocID="{18B7057D-D5B7-4689-897A-3C6D54913334}" presName="iconBgRect" presStyleLbl="bgShp" presStyleIdx="0" presStyleCnt="2"/>
      <dgm:spPr/>
    </dgm:pt>
    <dgm:pt modelId="{F7FFBF04-066D-4F95-B953-849EE6EB1D87}" type="pres">
      <dgm:prSet presAssocID="{18B7057D-D5B7-4689-897A-3C6D54913334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2E0E6DE3-0A71-48C5-A064-B102AFFB419A}" type="pres">
      <dgm:prSet presAssocID="{18B7057D-D5B7-4689-897A-3C6D54913334}" presName="spaceRect" presStyleCnt="0"/>
      <dgm:spPr/>
    </dgm:pt>
    <dgm:pt modelId="{3B26E33C-4260-4E70-AE7C-6548AF8E696A}" type="pres">
      <dgm:prSet presAssocID="{18B7057D-D5B7-4689-897A-3C6D54913334}" presName="textRect" presStyleLbl="revTx" presStyleIdx="0" presStyleCnt="2">
        <dgm:presLayoutVars>
          <dgm:chMax val="1"/>
          <dgm:chPref val="1"/>
        </dgm:presLayoutVars>
      </dgm:prSet>
      <dgm:spPr/>
    </dgm:pt>
    <dgm:pt modelId="{FCE18151-8348-43B1-B7CC-AE7BD47C9BB0}" type="pres">
      <dgm:prSet presAssocID="{E40884C9-F331-4D88-992A-E9C5174C7B99}" presName="sibTrans" presStyleCnt="0"/>
      <dgm:spPr/>
    </dgm:pt>
    <dgm:pt modelId="{D6045B04-FE19-4CD5-9F14-87E98FDA1758}" type="pres">
      <dgm:prSet presAssocID="{6D71EE2D-F050-4EA0-99B3-857DEF508143}" presName="compNode" presStyleCnt="0"/>
      <dgm:spPr/>
    </dgm:pt>
    <dgm:pt modelId="{EE3C4FC2-B2F3-4842-B9A1-A690756F0A41}" type="pres">
      <dgm:prSet presAssocID="{6D71EE2D-F050-4EA0-99B3-857DEF508143}" presName="iconBgRect" presStyleLbl="bgShp" presStyleIdx="1" presStyleCnt="2"/>
      <dgm:spPr/>
    </dgm:pt>
    <dgm:pt modelId="{298D3C6B-104F-40F7-8817-95E2735C5873}" type="pres">
      <dgm:prSet presAssocID="{6D71EE2D-F050-4EA0-99B3-857DEF508143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28241155-8AA4-4628-8099-1F5D9F4D28CD}" type="pres">
      <dgm:prSet presAssocID="{6D71EE2D-F050-4EA0-99B3-857DEF508143}" presName="spaceRect" presStyleCnt="0"/>
      <dgm:spPr/>
    </dgm:pt>
    <dgm:pt modelId="{25C647DD-633D-4084-9E27-3DAB125F61D5}" type="pres">
      <dgm:prSet presAssocID="{6D71EE2D-F050-4EA0-99B3-857DEF508143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5F4A1C0F-DCE9-4F6E-A102-CF1ABDC6BA57}" type="presOf" srcId="{6D71EE2D-F050-4EA0-99B3-857DEF508143}" destId="{25C647DD-633D-4084-9E27-3DAB125F61D5}" srcOrd="0" destOrd="0" presId="urn:microsoft.com/office/officeart/2018/5/layout/IconCircleLabelList"/>
    <dgm:cxn modelId="{2D58B81A-FF6B-40BB-81DC-66CC36EE2CE4}" type="presOf" srcId="{18B7057D-D5B7-4689-897A-3C6D54913334}" destId="{3B26E33C-4260-4E70-AE7C-6548AF8E696A}" srcOrd="0" destOrd="0" presId="urn:microsoft.com/office/officeart/2018/5/layout/IconCircleLabelList"/>
    <dgm:cxn modelId="{767B7281-5EB2-4FC3-9A02-E250D6977EDB}" srcId="{429D7D7E-74F9-4019-94AC-10004F1E6D5D}" destId="{6D71EE2D-F050-4EA0-99B3-857DEF508143}" srcOrd="1" destOrd="0" parTransId="{242C06F3-F2E1-4ABB-AB7F-DEFC1006F18F}" sibTransId="{DEED41BF-1E06-42D1-9F62-F52644277841}"/>
    <dgm:cxn modelId="{5A5E979C-483D-4E97-8152-E2D0D733C7B9}" type="presOf" srcId="{429D7D7E-74F9-4019-94AC-10004F1E6D5D}" destId="{78237E91-1190-4306-A7B0-168F5AE0DA0B}" srcOrd="0" destOrd="0" presId="urn:microsoft.com/office/officeart/2018/5/layout/IconCircleLabelList"/>
    <dgm:cxn modelId="{4332F0FB-9A89-40CB-A300-F3EF272F69B0}" srcId="{429D7D7E-74F9-4019-94AC-10004F1E6D5D}" destId="{18B7057D-D5B7-4689-897A-3C6D54913334}" srcOrd="0" destOrd="0" parTransId="{A5A7FA6C-75F1-477E-91B5-9685E30CB90B}" sibTransId="{E40884C9-F331-4D88-992A-E9C5174C7B99}"/>
    <dgm:cxn modelId="{B75E0444-E516-4AB8-A4D9-05A352046DC9}" type="presParOf" srcId="{78237E91-1190-4306-A7B0-168F5AE0DA0B}" destId="{C3AE9F5F-C824-4343-BE85-3F7B630F33D4}" srcOrd="0" destOrd="0" presId="urn:microsoft.com/office/officeart/2018/5/layout/IconCircleLabelList"/>
    <dgm:cxn modelId="{5B088794-F8CE-485A-9A9E-6666014A8B60}" type="presParOf" srcId="{C3AE9F5F-C824-4343-BE85-3F7B630F33D4}" destId="{4EEAC215-13AE-4179-A458-A87F56ED681A}" srcOrd="0" destOrd="0" presId="urn:microsoft.com/office/officeart/2018/5/layout/IconCircleLabelList"/>
    <dgm:cxn modelId="{D7BF3F4F-63D1-451B-A682-C205337CD79F}" type="presParOf" srcId="{C3AE9F5F-C824-4343-BE85-3F7B630F33D4}" destId="{F7FFBF04-066D-4F95-B953-849EE6EB1D87}" srcOrd="1" destOrd="0" presId="urn:microsoft.com/office/officeart/2018/5/layout/IconCircleLabelList"/>
    <dgm:cxn modelId="{113EE124-4F75-4C21-B630-96F6EF04467B}" type="presParOf" srcId="{C3AE9F5F-C824-4343-BE85-3F7B630F33D4}" destId="{2E0E6DE3-0A71-48C5-A064-B102AFFB419A}" srcOrd="2" destOrd="0" presId="urn:microsoft.com/office/officeart/2018/5/layout/IconCircleLabelList"/>
    <dgm:cxn modelId="{885EC06F-C853-4D76-9832-B2056429CBBD}" type="presParOf" srcId="{C3AE9F5F-C824-4343-BE85-3F7B630F33D4}" destId="{3B26E33C-4260-4E70-AE7C-6548AF8E696A}" srcOrd="3" destOrd="0" presId="urn:microsoft.com/office/officeart/2018/5/layout/IconCircleLabelList"/>
    <dgm:cxn modelId="{95B12BB7-37EB-4C74-BA09-93D2D2AAFFC2}" type="presParOf" srcId="{78237E91-1190-4306-A7B0-168F5AE0DA0B}" destId="{FCE18151-8348-43B1-B7CC-AE7BD47C9BB0}" srcOrd="1" destOrd="0" presId="urn:microsoft.com/office/officeart/2018/5/layout/IconCircleLabelList"/>
    <dgm:cxn modelId="{5D3BA7E1-D8DE-4BEB-9092-12ED4C6D4A88}" type="presParOf" srcId="{78237E91-1190-4306-A7B0-168F5AE0DA0B}" destId="{D6045B04-FE19-4CD5-9F14-87E98FDA1758}" srcOrd="2" destOrd="0" presId="urn:microsoft.com/office/officeart/2018/5/layout/IconCircleLabelList"/>
    <dgm:cxn modelId="{CCBD6245-F540-4432-A6EC-E9FB93D44CA8}" type="presParOf" srcId="{D6045B04-FE19-4CD5-9F14-87E98FDA1758}" destId="{EE3C4FC2-B2F3-4842-B9A1-A690756F0A41}" srcOrd="0" destOrd="0" presId="urn:microsoft.com/office/officeart/2018/5/layout/IconCircleLabelList"/>
    <dgm:cxn modelId="{9E2B90BA-17B6-4CE7-B91B-2600CAD0B2B3}" type="presParOf" srcId="{D6045B04-FE19-4CD5-9F14-87E98FDA1758}" destId="{298D3C6B-104F-40F7-8817-95E2735C5873}" srcOrd="1" destOrd="0" presId="urn:microsoft.com/office/officeart/2018/5/layout/IconCircleLabelList"/>
    <dgm:cxn modelId="{D10A6770-4FF0-48C3-A91C-07E046817994}" type="presParOf" srcId="{D6045B04-FE19-4CD5-9F14-87E98FDA1758}" destId="{28241155-8AA4-4628-8099-1F5D9F4D28CD}" srcOrd="2" destOrd="0" presId="urn:microsoft.com/office/officeart/2018/5/layout/IconCircleLabelList"/>
    <dgm:cxn modelId="{1BF6465C-602F-4BF3-8CAB-AD476901321A}" type="presParOf" srcId="{D6045B04-FE19-4CD5-9F14-87E98FDA1758}" destId="{25C647DD-633D-4084-9E27-3DAB125F61D5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C4B1B0-A53D-4715-BF40-49BB8E0CC22C}" type="doc">
      <dgm:prSet loTypeId="urn:microsoft.com/office/officeart/2005/8/layout/process1" loCatId="process" qsTypeId="urn:microsoft.com/office/officeart/2005/8/quickstyle/simple5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FC21AF6-DB6C-40FF-8C90-47C1A7302034}">
      <dgm:prSet/>
      <dgm:spPr/>
      <dgm:t>
        <a:bodyPr/>
        <a:lstStyle/>
        <a:p>
          <a:r>
            <a:rPr lang="en-US" b="1"/>
            <a:t>Choose only ONE starting point.</a:t>
          </a:r>
          <a:r>
            <a:rPr lang="en-US"/>
            <a:t> Choose carefully and don't change your mind later.</a:t>
          </a:r>
        </a:p>
      </dgm:t>
    </dgm:pt>
    <dgm:pt modelId="{CEA29056-0F4E-4CBD-AD9A-962EF85C3B66}" type="parTrans" cxnId="{4E6FFF1B-5409-487A-922A-A4EAC44255A0}">
      <dgm:prSet/>
      <dgm:spPr/>
      <dgm:t>
        <a:bodyPr/>
        <a:lstStyle/>
        <a:p>
          <a:endParaRPr lang="en-US"/>
        </a:p>
      </dgm:t>
    </dgm:pt>
    <dgm:pt modelId="{00D5C53B-DDEE-45D4-87B1-883138C273B7}" type="sibTrans" cxnId="{4E6FFF1B-5409-487A-922A-A4EAC44255A0}">
      <dgm:prSet/>
      <dgm:spPr/>
      <dgm:t>
        <a:bodyPr/>
        <a:lstStyle/>
        <a:p>
          <a:endParaRPr lang="en-US"/>
        </a:p>
      </dgm:t>
    </dgm:pt>
    <dgm:pt modelId="{1C2FDE83-AD04-418E-AA45-27982D0A6579}">
      <dgm:prSet/>
      <dgm:spPr/>
      <dgm:t>
        <a:bodyPr/>
        <a:lstStyle/>
        <a:p>
          <a:r>
            <a:rPr lang="en-US" b="1"/>
            <a:t>Read the prompts very carefully.</a:t>
          </a:r>
          <a:r>
            <a:rPr lang="en-US"/>
            <a:t> Highlight the key words. Look at the named photographers' work. What aspects of photography are you being encouraged to explore - a genre or genres (e.g. still life, landscape, portraiture etc.), an aspect of visual language (e.g. colour, composition, pattern etc.), a social issue (the environment, human relationships, protest etc.) or something else? </a:t>
          </a:r>
        </a:p>
      </dgm:t>
    </dgm:pt>
    <dgm:pt modelId="{53B00D70-ABE1-468A-BED2-98995B5C9986}" type="parTrans" cxnId="{525EE818-2816-4CA0-8889-8EE5582587EB}">
      <dgm:prSet/>
      <dgm:spPr/>
      <dgm:t>
        <a:bodyPr/>
        <a:lstStyle/>
        <a:p>
          <a:endParaRPr lang="en-US"/>
        </a:p>
      </dgm:t>
    </dgm:pt>
    <dgm:pt modelId="{7D58EBB3-B422-4ED6-BC0C-BB09C9ED7C07}" type="sibTrans" cxnId="{525EE818-2816-4CA0-8889-8EE5582587EB}">
      <dgm:prSet/>
      <dgm:spPr/>
      <dgm:t>
        <a:bodyPr/>
        <a:lstStyle/>
        <a:p>
          <a:endParaRPr lang="en-US"/>
        </a:p>
      </dgm:t>
    </dgm:pt>
    <dgm:pt modelId="{253FB08D-13D9-410C-8D4D-93149F18ACA5}" type="pres">
      <dgm:prSet presAssocID="{02C4B1B0-A53D-4715-BF40-49BB8E0CC22C}" presName="Name0" presStyleCnt="0">
        <dgm:presLayoutVars>
          <dgm:dir/>
          <dgm:resizeHandles val="exact"/>
        </dgm:presLayoutVars>
      </dgm:prSet>
      <dgm:spPr/>
    </dgm:pt>
    <dgm:pt modelId="{E7FF549D-3C86-494B-ABED-A9CAD726BA19}" type="pres">
      <dgm:prSet presAssocID="{EFC21AF6-DB6C-40FF-8C90-47C1A7302034}" presName="node" presStyleLbl="node1" presStyleIdx="0" presStyleCnt="2">
        <dgm:presLayoutVars>
          <dgm:bulletEnabled val="1"/>
        </dgm:presLayoutVars>
      </dgm:prSet>
      <dgm:spPr/>
    </dgm:pt>
    <dgm:pt modelId="{7EF07CC3-066B-4B35-85C6-C10376FB53E7}" type="pres">
      <dgm:prSet presAssocID="{00D5C53B-DDEE-45D4-87B1-883138C273B7}" presName="sibTrans" presStyleLbl="sibTrans2D1" presStyleIdx="0" presStyleCnt="1"/>
      <dgm:spPr/>
    </dgm:pt>
    <dgm:pt modelId="{2546EF75-F1F8-4474-A188-CCAC16F3CA30}" type="pres">
      <dgm:prSet presAssocID="{00D5C53B-DDEE-45D4-87B1-883138C273B7}" presName="connectorText" presStyleLbl="sibTrans2D1" presStyleIdx="0" presStyleCnt="1"/>
      <dgm:spPr/>
    </dgm:pt>
    <dgm:pt modelId="{F1468561-115B-428D-9C8F-ABB355E72DAD}" type="pres">
      <dgm:prSet presAssocID="{1C2FDE83-AD04-418E-AA45-27982D0A6579}" presName="node" presStyleLbl="node1" presStyleIdx="1" presStyleCnt="2">
        <dgm:presLayoutVars>
          <dgm:bulletEnabled val="1"/>
        </dgm:presLayoutVars>
      </dgm:prSet>
      <dgm:spPr/>
    </dgm:pt>
  </dgm:ptLst>
  <dgm:cxnLst>
    <dgm:cxn modelId="{525EE818-2816-4CA0-8889-8EE5582587EB}" srcId="{02C4B1B0-A53D-4715-BF40-49BB8E0CC22C}" destId="{1C2FDE83-AD04-418E-AA45-27982D0A6579}" srcOrd="1" destOrd="0" parTransId="{53B00D70-ABE1-468A-BED2-98995B5C9986}" sibTransId="{7D58EBB3-B422-4ED6-BC0C-BB09C9ED7C07}"/>
    <dgm:cxn modelId="{4E6FFF1B-5409-487A-922A-A4EAC44255A0}" srcId="{02C4B1B0-A53D-4715-BF40-49BB8E0CC22C}" destId="{EFC21AF6-DB6C-40FF-8C90-47C1A7302034}" srcOrd="0" destOrd="0" parTransId="{CEA29056-0F4E-4CBD-AD9A-962EF85C3B66}" sibTransId="{00D5C53B-DDEE-45D4-87B1-883138C273B7}"/>
    <dgm:cxn modelId="{6F814E7A-AFEC-4FCE-AD10-16B3274C4ECA}" type="presOf" srcId="{02C4B1B0-A53D-4715-BF40-49BB8E0CC22C}" destId="{253FB08D-13D9-410C-8D4D-93149F18ACA5}" srcOrd="0" destOrd="0" presId="urn:microsoft.com/office/officeart/2005/8/layout/process1"/>
    <dgm:cxn modelId="{A923C994-D07F-4C29-94DA-F3540FC8D782}" type="presOf" srcId="{00D5C53B-DDEE-45D4-87B1-883138C273B7}" destId="{2546EF75-F1F8-4474-A188-CCAC16F3CA30}" srcOrd="1" destOrd="0" presId="urn:microsoft.com/office/officeart/2005/8/layout/process1"/>
    <dgm:cxn modelId="{516F399C-972C-4AD2-9E9B-00F8B9D14E96}" type="presOf" srcId="{EFC21AF6-DB6C-40FF-8C90-47C1A7302034}" destId="{E7FF549D-3C86-494B-ABED-A9CAD726BA19}" srcOrd="0" destOrd="0" presId="urn:microsoft.com/office/officeart/2005/8/layout/process1"/>
    <dgm:cxn modelId="{9FFB29BB-369B-479C-B7D7-E9FAC1593EFA}" type="presOf" srcId="{00D5C53B-DDEE-45D4-87B1-883138C273B7}" destId="{7EF07CC3-066B-4B35-85C6-C10376FB53E7}" srcOrd="0" destOrd="0" presId="urn:microsoft.com/office/officeart/2005/8/layout/process1"/>
    <dgm:cxn modelId="{4CD763DC-9F43-4DA9-A779-8A55E758F034}" type="presOf" srcId="{1C2FDE83-AD04-418E-AA45-27982D0A6579}" destId="{F1468561-115B-428D-9C8F-ABB355E72DAD}" srcOrd="0" destOrd="0" presId="urn:microsoft.com/office/officeart/2005/8/layout/process1"/>
    <dgm:cxn modelId="{EE09DECB-E355-443A-9AFF-5648AF58F74C}" type="presParOf" srcId="{253FB08D-13D9-410C-8D4D-93149F18ACA5}" destId="{E7FF549D-3C86-494B-ABED-A9CAD726BA19}" srcOrd="0" destOrd="0" presId="urn:microsoft.com/office/officeart/2005/8/layout/process1"/>
    <dgm:cxn modelId="{74F880A0-43DE-4593-BCD8-D8E0D5EC53FB}" type="presParOf" srcId="{253FB08D-13D9-410C-8D4D-93149F18ACA5}" destId="{7EF07CC3-066B-4B35-85C6-C10376FB53E7}" srcOrd="1" destOrd="0" presId="urn:microsoft.com/office/officeart/2005/8/layout/process1"/>
    <dgm:cxn modelId="{0EF0B13C-ADE2-415D-80FE-501B07172BED}" type="presParOf" srcId="{7EF07CC3-066B-4B35-85C6-C10376FB53E7}" destId="{2546EF75-F1F8-4474-A188-CCAC16F3CA30}" srcOrd="0" destOrd="0" presId="urn:microsoft.com/office/officeart/2005/8/layout/process1"/>
    <dgm:cxn modelId="{390ABBE8-EA09-412E-BC6A-064F65B709E3}" type="presParOf" srcId="{253FB08D-13D9-410C-8D4D-93149F18ACA5}" destId="{F1468561-115B-428D-9C8F-ABB355E72DAD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7E98129-7F11-4969-BB71-73D6BCD1AB05}" type="doc">
      <dgm:prSet loTypeId="urn:microsoft.com/office/officeart/2016/7/layout/RepeatingBendingProcessNew" loCatId="process" qsTypeId="urn:microsoft.com/office/officeart/2005/8/quickstyle/simple3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E17292AB-144C-465B-A959-AD89D5ED9A2D}">
      <dgm:prSet/>
      <dgm:spPr/>
      <dgm:t>
        <a:bodyPr/>
        <a:lstStyle/>
        <a:p>
          <a:r>
            <a:rPr lang="en-US"/>
            <a:t>Your work will be marked according to how well you have shown evidence of:</a:t>
          </a:r>
        </a:p>
      </dgm:t>
    </dgm:pt>
    <dgm:pt modelId="{5FBDDAD9-79F3-47BE-92C6-85DEBEC21E82}" type="parTrans" cxnId="{6F602CCF-065A-48F9-B3CE-CC521F275838}">
      <dgm:prSet/>
      <dgm:spPr/>
      <dgm:t>
        <a:bodyPr/>
        <a:lstStyle/>
        <a:p>
          <a:endParaRPr lang="en-US"/>
        </a:p>
      </dgm:t>
    </dgm:pt>
    <dgm:pt modelId="{47DAA4EC-7372-4B2D-934A-A640974F7ADA}" type="sibTrans" cxnId="{6F602CCF-065A-48F9-B3CE-CC521F275838}">
      <dgm:prSet/>
      <dgm:spPr/>
      <dgm:t>
        <a:bodyPr/>
        <a:lstStyle/>
        <a:p>
          <a:endParaRPr lang="en-US"/>
        </a:p>
      </dgm:t>
    </dgm:pt>
    <dgm:pt modelId="{7E518189-DDFD-46FD-A7DD-6BFC78B3CA49}">
      <dgm:prSet/>
      <dgm:spPr/>
      <dgm:t>
        <a:bodyPr/>
        <a:lstStyle/>
        <a:p>
          <a:r>
            <a:rPr lang="en-US"/>
            <a:t>AO1 - Developing ideas through investigations, demonstrating critical understanding of sources.</a:t>
          </a:r>
        </a:p>
      </dgm:t>
    </dgm:pt>
    <dgm:pt modelId="{7D248332-0CE5-4FAB-876D-A9BD075CFFAA}" type="parTrans" cxnId="{296DCE60-775A-4B56-99A1-2F39B916AACC}">
      <dgm:prSet/>
      <dgm:spPr/>
      <dgm:t>
        <a:bodyPr/>
        <a:lstStyle/>
        <a:p>
          <a:endParaRPr lang="en-US"/>
        </a:p>
      </dgm:t>
    </dgm:pt>
    <dgm:pt modelId="{8873DDF1-B62B-4951-BFD7-7813C893F6CA}" type="sibTrans" cxnId="{296DCE60-775A-4B56-99A1-2F39B916AACC}">
      <dgm:prSet/>
      <dgm:spPr/>
      <dgm:t>
        <a:bodyPr/>
        <a:lstStyle/>
        <a:p>
          <a:endParaRPr lang="en-US"/>
        </a:p>
      </dgm:t>
    </dgm:pt>
    <dgm:pt modelId="{727E2C97-C4AB-4BBC-9C7D-AE83DE5DEE03}">
      <dgm:prSet/>
      <dgm:spPr/>
      <dgm:t>
        <a:bodyPr/>
        <a:lstStyle/>
        <a:p>
          <a:r>
            <a:rPr lang="en-US"/>
            <a:t>AO2 -  Refining work by exploring ideas, selecting and experimenting with appropriate media, materials,</a:t>
          </a:r>
        </a:p>
      </dgm:t>
    </dgm:pt>
    <dgm:pt modelId="{B9A02FFF-EC00-4022-BDB2-C7F28AF10649}" type="parTrans" cxnId="{CC7376D1-20C6-41D3-A740-54694D9ADD6F}">
      <dgm:prSet/>
      <dgm:spPr/>
      <dgm:t>
        <a:bodyPr/>
        <a:lstStyle/>
        <a:p>
          <a:endParaRPr lang="en-US"/>
        </a:p>
      </dgm:t>
    </dgm:pt>
    <dgm:pt modelId="{3D696DAF-961E-48D7-8059-07CF35B35013}" type="sibTrans" cxnId="{CC7376D1-20C6-41D3-A740-54694D9ADD6F}">
      <dgm:prSet/>
      <dgm:spPr/>
      <dgm:t>
        <a:bodyPr/>
        <a:lstStyle/>
        <a:p>
          <a:endParaRPr lang="en-US"/>
        </a:p>
      </dgm:t>
    </dgm:pt>
    <dgm:pt modelId="{0BE9590B-75F4-406A-9BA4-4652D6469A10}">
      <dgm:prSet/>
      <dgm:spPr/>
      <dgm:t>
        <a:bodyPr/>
        <a:lstStyle/>
        <a:p>
          <a:r>
            <a:rPr lang="en-US"/>
            <a:t>techniques and processes.</a:t>
          </a:r>
        </a:p>
      </dgm:t>
    </dgm:pt>
    <dgm:pt modelId="{58723304-4DCF-4090-B6B5-D3B5EDFE1F13}" type="parTrans" cxnId="{F81CD362-BED3-4D30-B384-D6D5C28E2A21}">
      <dgm:prSet/>
      <dgm:spPr/>
      <dgm:t>
        <a:bodyPr/>
        <a:lstStyle/>
        <a:p>
          <a:endParaRPr lang="en-US"/>
        </a:p>
      </dgm:t>
    </dgm:pt>
    <dgm:pt modelId="{2CB1B4B2-6905-45AE-8A42-18897C560D1F}" type="sibTrans" cxnId="{F81CD362-BED3-4D30-B384-D6D5C28E2A21}">
      <dgm:prSet/>
      <dgm:spPr/>
      <dgm:t>
        <a:bodyPr/>
        <a:lstStyle/>
        <a:p>
          <a:endParaRPr lang="en-US"/>
        </a:p>
      </dgm:t>
    </dgm:pt>
    <dgm:pt modelId="{BBBC31BA-0EF5-420E-ACB4-6F9A3131A69E}">
      <dgm:prSet/>
      <dgm:spPr/>
      <dgm:t>
        <a:bodyPr/>
        <a:lstStyle/>
        <a:p>
          <a:r>
            <a:rPr lang="en-US"/>
            <a:t>AO3 - Recording ideas, observations and insights relevant to your intentions as work progresses.</a:t>
          </a:r>
        </a:p>
      </dgm:t>
    </dgm:pt>
    <dgm:pt modelId="{660613E0-579F-4868-AB57-A9CCC26A0C99}" type="parTrans" cxnId="{42BE6C7A-EF77-49E8-ADC8-2418F3D7A607}">
      <dgm:prSet/>
      <dgm:spPr/>
      <dgm:t>
        <a:bodyPr/>
        <a:lstStyle/>
        <a:p>
          <a:endParaRPr lang="en-US"/>
        </a:p>
      </dgm:t>
    </dgm:pt>
    <dgm:pt modelId="{536FCAA5-D778-4A75-B948-B81C1335D02A}" type="sibTrans" cxnId="{42BE6C7A-EF77-49E8-ADC8-2418F3D7A607}">
      <dgm:prSet/>
      <dgm:spPr/>
      <dgm:t>
        <a:bodyPr/>
        <a:lstStyle/>
        <a:p>
          <a:endParaRPr lang="en-US"/>
        </a:p>
      </dgm:t>
    </dgm:pt>
    <dgm:pt modelId="{7EBFDE50-FE1F-490A-98AA-32E93DBA5445}">
      <dgm:prSet/>
      <dgm:spPr/>
      <dgm:t>
        <a:bodyPr/>
        <a:lstStyle/>
        <a:p>
          <a:r>
            <a:rPr lang="en-US"/>
            <a:t>AO4 - Presenting a personal and meaningful response that realises intentions and demonstrates understanding of visual language. </a:t>
          </a:r>
        </a:p>
      </dgm:t>
    </dgm:pt>
    <dgm:pt modelId="{03EDB945-718E-4238-B68F-15B67FBF1DC1}" type="parTrans" cxnId="{328E8E3B-53F1-47F4-BFA5-FD89BACE227E}">
      <dgm:prSet/>
      <dgm:spPr/>
      <dgm:t>
        <a:bodyPr/>
        <a:lstStyle/>
        <a:p>
          <a:endParaRPr lang="en-US"/>
        </a:p>
      </dgm:t>
    </dgm:pt>
    <dgm:pt modelId="{AAA31A9F-FA09-4490-B169-58EDE9EAB402}" type="sibTrans" cxnId="{328E8E3B-53F1-47F4-BFA5-FD89BACE227E}">
      <dgm:prSet/>
      <dgm:spPr/>
      <dgm:t>
        <a:bodyPr/>
        <a:lstStyle/>
        <a:p>
          <a:endParaRPr lang="en-US"/>
        </a:p>
      </dgm:t>
    </dgm:pt>
    <dgm:pt modelId="{813F57D7-7093-4480-BE3E-105648BA750A}" type="pres">
      <dgm:prSet presAssocID="{87E98129-7F11-4969-BB71-73D6BCD1AB05}" presName="Name0" presStyleCnt="0">
        <dgm:presLayoutVars>
          <dgm:dir/>
          <dgm:resizeHandles val="exact"/>
        </dgm:presLayoutVars>
      </dgm:prSet>
      <dgm:spPr/>
    </dgm:pt>
    <dgm:pt modelId="{6C1F0704-B419-4744-9557-F010EE9DF115}" type="pres">
      <dgm:prSet presAssocID="{E17292AB-144C-465B-A959-AD89D5ED9A2D}" presName="node" presStyleLbl="node1" presStyleIdx="0" presStyleCnt="6">
        <dgm:presLayoutVars>
          <dgm:bulletEnabled val="1"/>
        </dgm:presLayoutVars>
      </dgm:prSet>
      <dgm:spPr/>
    </dgm:pt>
    <dgm:pt modelId="{6DE804C2-DD71-4BC3-B233-9FF4C6E5C3D6}" type="pres">
      <dgm:prSet presAssocID="{47DAA4EC-7372-4B2D-934A-A640974F7ADA}" presName="sibTrans" presStyleLbl="sibTrans1D1" presStyleIdx="0" presStyleCnt="5"/>
      <dgm:spPr/>
    </dgm:pt>
    <dgm:pt modelId="{65471883-4C13-478A-B7C3-772E3EE249D1}" type="pres">
      <dgm:prSet presAssocID="{47DAA4EC-7372-4B2D-934A-A640974F7ADA}" presName="connectorText" presStyleLbl="sibTrans1D1" presStyleIdx="0" presStyleCnt="5"/>
      <dgm:spPr/>
    </dgm:pt>
    <dgm:pt modelId="{D8F9F158-49E3-4780-946C-461A46959685}" type="pres">
      <dgm:prSet presAssocID="{7E518189-DDFD-46FD-A7DD-6BFC78B3CA49}" presName="node" presStyleLbl="node1" presStyleIdx="1" presStyleCnt="6">
        <dgm:presLayoutVars>
          <dgm:bulletEnabled val="1"/>
        </dgm:presLayoutVars>
      </dgm:prSet>
      <dgm:spPr/>
    </dgm:pt>
    <dgm:pt modelId="{40839A57-0FD5-4E6C-9A4D-C7BF2E993308}" type="pres">
      <dgm:prSet presAssocID="{8873DDF1-B62B-4951-BFD7-7813C893F6CA}" presName="sibTrans" presStyleLbl="sibTrans1D1" presStyleIdx="1" presStyleCnt="5"/>
      <dgm:spPr/>
    </dgm:pt>
    <dgm:pt modelId="{1FCF74AE-71FA-4C75-97A5-EB55A88F4961}" type="pres">
      <dgm:prSet presAssocID="{8873DDF1-B62B-4951-BFD7-7813C893F6CA}" presName="connectorText" presStyleLbl="sibTrans1D1" presStyleIdx="1" presStyleCnt="5"/>
      <dgm:spPr/>
    </dgm:pt>
    <dgm:pt modelId="{797EC5F1-113C-42EC-ACF6-85BA40705318}" type="pres">
      <dgm:prSet presAssocID="{727E2C97-C4AB-4BBC-9C7D-AE83DE5DEE03}" presName="node" presStyleLbl="node1" presStyleIdx="2" presStyleCnt="6">
        <dgm:presLayoutVars>
          <dgm:bulletEnabled val="1"/>
        </dgm:presLayoutVars>
      </dgm:prSet>
      <dgm:spPr/>
    </dgm:pt>
    <dgm:pt modelId="{D021B341-CF0C-4AC6-A40C-9EF13C27C6B8}" type="pres">
      <dgm:prSet presAssocID="{3D696DAF-961E-48D7-8059-07CF35B35013}" presName="sibTrans" presStyleLbl="sibTrans1D1" presStyleIdx="2" presStyleCnt="5"/>
      <dgm:spPr/>
    </dgm:pt>
    <dgm:pt modelId="{DCB64E58-0DF4-4015-9AB6-A71FA89A7E81}" type="pres">
      <dgm:prSet presAssocID="{3D696DAF-961E-48D7-8059-07CF35B35013}" presName="connectorText" presStyleLbl="sibTrans1D1" presStyleIdx="2" presStyleCnt="5"/>
      <dgm:spPr/>
    </dgm:pt>
    <dgm:pt modelId="{19824C5C-796C-44FC-9E76-12766AD22659}" type="pres">
      <dgm:prSet presAssocID="{0BE9590B-75F4-406A-9BA4-4652D6469A10}" presName="node" presStyleLbl="node1" presStyleIdx="3" presStyleCnt="6">
        <dgm:presLayoutVars>
          <dgm:bulletEnabled val="1"/>
        </dgm:presLayoutVars>
      </dgm:prSet>
      <dgm:spPr/>
    </dgm:pt>
    <dgm:pt modelId="{56C26802-C60D-452F-9620-D89E115A3876}" type="pres">
      <dgm:prSet presAssocID="{2CB1B4B2-6905-45AE-8A42-18897C560D1F}" presName="sibTrans" presStyleLbl="sibTrans1D1" presStyleIdx="3" presStyleCnt="5"/>
      <dgm:spPr/>
    </dgm:pt>
    <dgm:pt modelId="{4680E5B6-5F80-4E85-A7BF-7E41F6962B56}" type="pres">
      <dgm:prSet presAssocID="{2CB1B4B2-6905-45AE-8A42-18897C560D1F}" presName="connectorText" presStyleLbl="sibTrans1D1" presStyleIdx="3" presStyleCnt="5"/>
      <dgm:spPr/>
    </dgm:pt>
    <dgm:pt modelId="{92BDBC43-4F24-42B9-ACC2-2C94224B20B9}" type="pres">
      <dgm:prSet presAssocID="{BBBC31BA-0EF5-420E-ACB4-6F9A3131A69E}" presName="node" presStyleLbl="node1" presStyleIdx="4" presStyleCnt="6">
        <dgm:presLayoutVars>
          <dgm:bulletEnabled val="1"/>
        </dgm:presLayoutVars>
      </dgm:prSet>
      <dgm:spPr/>
    </dgm:pt>
    <dgm:pt modelId="{762F7DD1-5B57-441F-97E6-B8600F0505C6}" type="pres">
      <dgm:prSet presAssocID="{536FCAA5-D778-4A75-B948-B81C1335D02A}" presName="sibTrans" presStyleLbl="sibTrans1D1" presStyleIdx="4" presStyleCnt="5"/>
      <dgm:spPr/>
    </dgm:pt>
    <dgm:pt modelId="{1881FFF7-DB27-45FA-B44F-A6A8FCC8BBDF}" type="pres">
      <dgm:prSet presAssocID="{536FCAA5-D778-4A75-B948-B81C1335D02A}" presName="connectorText" presStyleLbl="sibTrans1D1" presStyleIdx="4" presStyleCnt="5"/>
      <dgm:spPr/>
    </dgm:pt>
    <dgm:pt modelId="{F88619B9-C141-49BB-BC39-8D222AE2BE6C}" type="pres">
      <dgm:prSet presAssocID="{7EBFDE50-FE1F-490A-98AA-32E93DBA5445}" presName="node" presStyleLbl="node1" presStyleIdx="5" presStyleCnt="6">
        <dgm:presLayoutVars>
          <dgm:bulletEnabled val="1"/>
        </dgm:presLayoutVars>
      </dgm:prSet>
      <dgm:spPr/>
    </dgm:pt>
  </dgm:ptLst>
  <dgm:cxnLst>
    <dgm:cxn modelId="{9F32AB08-2AA0-492F-90AA-31659992D7E2}" type="presOf" srcId="{3D696DAF-961E-48D7-8059-07CF35B35013}" destId="{DCB64E58-0DF4-4015-9AB6-A71FA89A7E81}" srcOrd="1" destOrd="0" presId="urn:microsoft.com/office/officeart/2016/7/layout/RepeatingBendingProcessNew"/>
    <dgm:cxn modelId="{328E8E3B-53F1-47F4-BFA5-FD89BACE227E}" srcId="{87E98129-7F11-4969-BB71-73D6BCD1AB05}" destId="{7EBFDE50-FE1F-490A-98AA-32E93DBA5445}" srcOrd="5" destOrd="0" parTransId="{03EDB945-718E-4238-B68F-15B67FBF1DC1}" sibTransId="{AAA31A9F-FA09-4490-B169-58EDE9EAB402}"/>
    <dgm:cxn modelId="{DE120B3E-1796-44B8-9173-DC643630EE70}" type="presOf" srcId="{3D696DAF-961E-48D7-8059-07CF35B35013}" destId="{D021B341-CF0C-4AC6-A40C-9EF13C27C6B8}" srcOrd="0" destOrd="0" presId="urn:microsoft.com/office/officeart/2016/7/layout/RepeatingBendingProcessNew"/>
    <dgm:cxn modelId="{296DCE60-775A-4B56-99A1-2F39B916AACC}" srcId="{87E98129-7F11-4969-BB71-73D6BCD1AB05}" destId="{7E518189-DDFD-46FD-A7DD-6BFC78B3CA49}" srcOrd="1" destOrd="0" parTransId="{7D248332-0CE5-4FAB-876D-A9BD075CFFAA}" sibTransId="{8873DDF1-B62B-4951-BFD7-7813C893F6CA}"/>
    <dgm:cxn modelId="{F81CD362-BED3-4D30-B384-D6D5C28E2A21}" srcId="{87E98129-7F11-4969-BB71-73D6BCD1AB05}" destId="{0BE9590B-75F4-406A-9BA4-4652D6469A10}" srcOrd="3" destOrd="0" parTransId="{58723304-4DCF-4090-B6B5-D3B5EDFE1F13}" sibTransId="{2CB1B4B2-6905-45AE-8A42-18897C560D1F}"/>
    <dgm:cxn modelId="{F1A2C545-40BF-4DE3-8D65-FA56E5637FA3}" type="presOf" srcId="{7E518189-DDFD-46FD-A7DD-6BFC78B3CA49}" destId="{D8F9F158-49E3-4780-946C-461A46959685}" srcOrd="0" destOrd="0" presId="urn:microsoft.com/office/officeart/2016/7/layout/RepeatingBendingProcessNew"/>
    <dgm:cxn modelId="{4E3E346E-7A6E-4C72-AC46-8F25D093D1EE}" type="presOf" srcId="{47DAA4EC-7372-4B2D-934A-A640974F7ADA}" destId="{6DE804C2-DD71-4BC3-B233-9FF4C6E5C3D6}" srcOrd="0" destOrd="0" presId="urn:microsoft.com/office/officeart/2016/7/layout/RepeatingBendingProcessNew"/>
    <dgm:cxn modelId="{A0178E78-44C7-4DA6-9D5E-E38AB1FC67D4}" type="presOf" srcId="{8873DDF1-B62B-4951-BFD7-7813C893F6CA}" destId="{40839A57-0FD5-4E6C-9A4D-C7BF2E993308}" srcOrd="0" destOrd="0" presId="urn:microsoft.com/office/officeart/2016/7/layout/RepeatingBendingProcessNew"/>
    <dgm:cxn modelId="{296A6759-282B-4E5E-B3C6-73C3921822EB}" type="presOf" srcId="{2CB1B4B2-6905-45AE-8A42-18897C560D1F}" destId="{4680E5B6-5F80-4E85-A7BF-7E41F6962B56}" srcOrd="1" destOrd="0" presId="urn:microsoft.com/office/officeart/2016/7/layout/RepeatingBendingProcessNew"/>
    <dgm:cxn modelId="{42BE6C7A-EF77-49E8-ADC8-2418F3D7A607}" srcId="{87E98129-7F11-4969-BB71-73D6BCD1AB05}" destId="{BBBC31BA-0EF5-420E-ACB4-6F9A3131A69E}" srcOrd="4" destOrd="0" parTransId="{660613E0-579F-4868-AB57-A9CCC26A0C99}" sibTransId="{536FCAA5-D778-4A75-B948-B81C1335D02A}"/>
    <dgm:cxn modelId="{E115E083-18D5-4DF3-BAF8-EF1118610C65}" type="presOf" srcId="{536FCAA5-D778-4A75-B948-B81C1335D02A}" destId="{1881FFF7-DB27-45FA-B44F-A6A8FCC8BBDF}" srcOrd="1" destOrd="0" presId="urn:microsoft.com/office/officeart/2016/7/layout/RepeatingBendingProcessNew"/>
    <dgm:cxn modelId="{33B5558D-0F07-40EA-BE39-239FE0E09610}" type="presOf" srcId="{536FCAA5-D778-4A75-B948-B81C1335D02A}" destId="{762F7DD1-5B57-441F-97E6-B8600F0505C6}" srcOrd="0" destOrd="0" presId="urn:microsoft.com/office/officeart/2016/7/layout/RepeatingBendingProcessNew"/>
    <dgm:cxn modelId="{DB762699-F67D-49E7-98F0-FD3B9CBE7D76}" type="presOf" srcId="{0BE9590B-75F4-406A-9BA4-4652D6469A10}" destId="{19824C5C-796C-44FC-9E76-12766AD22659}" srcOrd="0" destOrd="0" presId="urn:microsoft.com/office/officeart/2016/7/layout/RepeatingBendingProcessNew"/>
    <dgm:cxn modelId="{3BC6039A-28FF-4453-A422-E799D5375DC6}" type="presOf" srcId="{7EBFDE50-FE1F-490A-98AA-32E93DBA5445}" destId="{F88619B9-C141-49BB-BC39-8D222AE2BE6C}" srcOrd="0" destOrd="0" presId="urn:microsoft.com/office/officeart/2016/7/layout/RepeatingBendingProcessNew"/>
    <dgm:cxn modelId="{95F3A3A6-464F-4C98-95C4-59FE43246576}" type="presOf" srcId="{47DAA4EC-7372-4B2D-934A-A640974F7ADA}" destId="{65471883-4C13-478A-B7C3-772E3EE249D1}" srcOrd="1" destOrd="0" presId="urn:microsoft.com/office/officeart/2016/7/layout/RepeatingBendingProcessNew"/>
    <dgm:cxn modelId="{45F673AF-A043-4C1D-8C41-4AA498ECEC16}" type="presOf" srcId="{87E98129-7F11-4969-BB71-73D6BCD1AB05}" destId="{813F57D7-7093-4480-BE3E-105648BA750A}" srcOrd="0" destOrd="0" presId="urn:microsoft.com/office/officeart/2016/7/layout/RepeatingBendingProcessNew"/>
    <dgm:cxn modelId="{F63592B9-FBF8-4CAA-9F5D-B7B100A2B71B}" type="presOf" srcId="{727E2C97-C4AB-4BBC-9C7D-AE83DE5DEE03}" destId="{797EC5F1-113C-42EC-ACF6-85BA40705318}" srcOrd="0" destOrd="0" presId="urn:microsoft.com/office/officeart/2016/7/layout/RepeatingBendingProcessNew"/>
    <dgm:cxn modelId="{9209AFC2-2BC0-472F-A70C-75F4ACA98893}" type="presOf" srcId="{BBBC31BA-0EF5-420E-ACB4-6F9A3131A69E}" destId="{92BDBC43-4F24-42B9-ACC2-2C94224B20B9}" srcOrd="0" destOrd="0" presId="urn:microsoft.com/office/officeart/2016/7/layout/RepeatingBendingProcessNew"/>
    <dgm:cxn modelId="{4D9EFCC5-E218-4992-9D4A-D16230BD3687}" type="presOf" srcId="{E17292AB-144C-465B-A959-AD89D5ED9A2D}" destId="{6C1F0704-B419-4744-9557-F010EE9DF115}" srcOrd="0" destOrd="0" presId="urn:microsoft.com/office/officeart/2016/7/layout/RepeatingBendingProcessNew"/>
    <dgm:cxn modelId="{6F602CCF-065A-48F9-B3CE-CC521F275838}" srcId="{87E98129-7F11-4969-BB71-73D6BCD1AB05}" destId="{E17292AB-144C-465B-A959-AD89D5ED9A2D}" srcOrd="0" destOrd="0" parTransId="{5FBDDAD9-79F3-47BE-92C6-85DEBEC21E82}" sibTransId="{47DAA4EC-7372-4B2D-934A-A640974F7ADA}"/>
    <dgm:cxn modelId="{CC7376D1-20C6-41D3-A740-54694D9ADD6F}" srcId="{87E98129-7F11-4969-BB71-73D6BCD1AB05}" destId="{727E2C97-C4AB-4BBC-9C7D-AE83DE5DEE03}" srcOrd="2" destOrd="0" parTransId="{B9A02FFF-EC00-4022-BDB2-C7F28AF10649}" sibTransId="{3D696DAF-961E-48D7-8059-07CF35B35013}"/>
    <dgm:cxn modelId="{4B0BF8D3-D82F-426A-B531-260089047042}" type="presOf" srcId="{8873DDF1-B62B-4951-BFD7-7813C893F6CA}" destId="{1FCF74AE-71FA-4C75-97A5-EB55A88F4961}" srcOrd="1" destOrd="0" presId="urn:microsoft.com/office/officeart/2016/7/layout/RepeatingBendingProcessNew"/>
    <dgm:cxn modelId="{B9E371F7-6E7E-410F-8340-1AF545E56144}" type="presOf" srcId="{2CB1B4B2-6905-45AE-8A42-18897C560D1F}" destId="{56C26802-C60D-452F-9620-D89E115A3876}" srcOrd="0" destOrd="0" presId="urn:microsoft.com/office/officeart/2016/7/layout/RepeatingBendingProcessNew"/>
    <dgm:cxn modelId="{8CE0BBED-C190-4A25-BA7F-4049AAA7AECC}" type="presParOf" srcId="{813F57D7-7093-4480-BE3E-105648BA750A}" destId="{6C1F0704-B419-4744-9557-F010EE9DF115}" srcOrd="0" destOrd="0" presId="urn:microsoft.com/office/officeart/2016/7/layout/RepeatingBendingProcessNew"/>
    <dgm:cxn modelId="{13452D98-98CB-4610-8225-D2F35FEFD47F}" type="presParOf" srcId="{813F57D7-7093-4480-BE3E-105648BA750A}" destId="{6DE804C2-DD71-4BC3-B233-9FF4C6E5C3D6}" srcOrd="1" destOrd="0" presId="urn:microsoft.com/office/officeart/2016/7/layout/RepeatingBendingProcessNew"/>
    <dgm:cxn modelId="{A4FBC1CC-7A0D-43A8-B522-BAD2D1A1F186}" type="presParOf" srcId="{6DE804C2-DD71-4BC3-B233-9FF4C6E5C3D6}" destId="{65471883-4C13-478A-B7C3-772E3EE249D1}" srcOrd="0" destOrd="0" presId="urn:microsoft.com/office/officeart/2016/7/layout/RepeatingBendingProcessNew"/>
    <dgm:cxn modelId="{5B2E4B1B-37F7-4D0D-BC30-0AEDAFBD2D84}" type="presParOf" srcId="{813F57D7-7093-4480-BE3E-105648BA750A}" destId="{D8F9F158-49E3-4780-946C-461A46959685}" srcOrd="2" destOrd="0" presId="urn:microsoft.com/office/officeart/2016/7/layout/RepeatingBendingProcessNew"/>
    <dgm:cxn modelId="{63033D84-F063-4955-87CD-3420D74A92AD}" type="presParOf" srcId="{813F57D7-7093-4480-BE3E-105648BA750A}" destId="{40839A57-0FD5-4E6C-9A4D-C7BF2E993308}" srcOrd="3" destOrd="0" presId="urn:microsoft.com/office/officeart/2016/7/layout/RepeatingBendingProcessNew"/>
    <dgm:cxn modelId="{7D28CF8A-B856-4759-9A0C-4F84DF8B26DD}" type="presParOf" srcId="{40839A57-0FD5-4E6C-9A4D-C7BF2E993308}" destId="{1FCF74AE-71FA-4C75-97A5-EB55A88F4961}" srcOrd="0" destOrd="0" presId="urn:microsoft.com/office/officeart/2016/7/layout/RepeatingBendingProcessNew"/>
    <dgm:cxn modelId="{75459F06-7C15-4D64-B4B3-1964B837136F}" type="presParOf" srcId="{813F57D7-7093-4480-BE3E-105648BA750A}" destId="{797EC5F1-113C-42EC-ACF6-85BA40705318}" srcOrd="4" destOrd="0" presId="urn:microsoft.com/office/officeart/2016/7/layout/RepeatingBendingProcessNew"/>
    <dgm:cxn modelId="{A04F07D4-2883-4DE1-86B3-1F697F68200C}" type="presParOf" srcId="{813F57D7-7093-4480-BE3E-105648BA750A}" destId="{D021B341-CF0C-4AC6-A40C-9EF13C27C6B8}" srcOrd="5" destOrd="0" presId="urn:microsoft.com/office/officeart/2016/7/layout/RepeatingBendingProcessNew"/>
    <dgm:cxn modelId="{2224CA55-61B6-4203-A4AB-06B8F800A0D3}" type="presParOf" srcId="{D021B341-CF0C-4AC6-A40C-9EF13C27C6B8}" destId="{DCB64E58-0DF4-4015-9AB6-A71FA89A7E81}" srcOrd="0" destOrd="0" presId="urn:microsoft.com/office/officeart/2016/7/layout/RepeatingBendingProcessNew"/>
    <dgm:cxn modelId="{7FA3E3A4-B68F-4286-93D8-767A65B3D549}" type="presParOf" srcId="{813F57D7-7093-4480-BE3E-105648BA750A}" destId="{19824C5C-796C-44FC-9E76-12766AD22659}" srcOrd="6" destOrd="0" presId="urn:microsoft.com/office/officeart/2016/7/layout/RepeatingBendingProcessNew"/>
    <dgm:cxn modelId="{7AE30444-3BBB-4B8E-9551-E557A1E20B7F}" type="presParOf" srcId="{813F57D7-7093-4480-BE3E-105648BA750A}" destId="{56C26802-C60D-452F-9620-D89E115A3876}" srcOrd="7" destOrd="0" presId="urn:microsoft.com/office/officeart/2016/7/layout/RepeatingBendingProcessNew"/>
    <dgm:cxn modelId="{E0E114B4-009D-4206-B034-B9D2FE0048C3}" type="presParOf" srcId="{56C26802-C60D-452F-9620-D89E115A3876}" destId="{4680E5B6-5F80-4E85-A7BF-7E41F6962B56}" srcOrd="0" destOrd="0" presId="urn:microsoft.com/office/officeart/2016/7/layout/RepeatingBendingProcessNew"/>
    <dgm:cxn modelId="{06A806E9-B4D6-4DF0-AE32-406EBFF49A61}" type="presParOf" srcId="{813F57D7-7093-4480-BE3E-105648BA750A}" destId="{92BDBC43-4F24-42B9-ACC2-2C94224B20B9}" srcOrd="8" destOrd="0" presId="urn:microsoft.com/office/officeart/2016/7/layout/RepeatingBendingProcessNew"/>
    <dgm:cxn modelId="{F23EC964-70D2-4FEB-8430-FB96DB3337A7}" type="presParOf" srcId="{813F57D7-7093-4480-BE3E-105648BA750A}" destId="{762F7DD1-5B57-441F-97E6-B8600F0505C6}" srcOrd="9" destOrd="0" presId="urn:microsoft.com/office/officeart/2016/7/layout/RepeatingBendingProcessNew"/>
    <dgm:cxn modelId="{D71FB5AE-EA04-4A70-8DBE-F68626343C7B}" type="presParOf" srcId="{762F7DD1-5B57-441F-97E6-B8600F0505C6}" destId="{1881FFF7-DB27-45FA-B44F-A6A8FCC8BBDF}" srcOrd="0" destOrd="0" presId="urn:microsoft.com/office/officeart/2016/7/layout/RepeatingBendingProcessNew"/>
    <dgm:cxn modelId="{89F79DDB-1953-4CDB-81B9-83D7DE0AF0BC}" type="presParOf" srcId="{813F57D7-7093-4480-BE3E-105648BA750A}" destId="{F88619B9-C141-49BB-BC39-8D222AE2BE6C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FE191F7-DC9F-4171-9EF8-4DAD46208FB4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D2E0EC13-F0D7-4D65-932B-D4EEA4847D9F}">
      <dgm:prSet/>
      <dgm:spPr/>
      <dgm:t>
        <a:bodyPr/>
        <a:lstStyle/>
        <a:p>
          <a:r>
            <a:rPr lang="en-US"/>
            <a:t>​Why might photographers be drawn to the things people leave behind?</a:t>
          </a:r>
        </a:p>
      </dgm:t>
    </dgm:pt>
    <dgm:pt modelId="{F0C6C62E-A141-466C-9F22-5B993C45ACED}" type="parTrans" cxnId="{969349DF-6122-4557-B90D-864FC1360E22}">
      <dgm:prSet/>
      <dgm:spPr/>
      <dgm:t>
        <a:bodyPr/>
        <a:lstStyle/>
        <a:p>
          <a:endParaRPr lang="en-US"/>
        </a:p>
      </dgm:t>
    </dgm:pt>
    <dgm:pt modelId="{373C655A-A026-4EBE-9B72-DB5277523A46}" type="sibTrans" cxnId="{969349DF-6122-4557-B90D-864FC1360E22}">
      <dgm:prSet/>
      <dgm:spPr/>
      <dgm:t>
        <a:bodyPr/>
        <a:lstStyle/>
        <a:p>
          <a:endParaRPr lang="en-US"/>
        </a:p>
      </dgm:t>
    </dgm:pt>
    <dgm:pt modelId="{94BF8125-A754-4647-9012-34387B3B6B10}">
      <dgm:prSet/>
      <dgm:spPr/>
      <dgm:t>
        <a:bodyPr/>
        <a:lstStyle/>
        <a:p>
          <a:r>
            <a:rPr lang="en-US"/>
            <a:t>Why do we create so much waste and what does this say about human life?</a:t>
          </a:r>
        </a:p>
      </dgm:t>
    </dgm:pt>
    <dgm:pt modelId="{26FA87F6-135B-47B5-978B-3EFEAB394797}" type="parTrans" cxnId="{4C890DF5-E5E5-4258-8286-E7AFB21EC4DE}">
      <dgm:prSet/>
      <dgm:spPr/>
      <dgm:t>
        <a:bodyPr/>
        <a:lstStyle/>
        <a:p>
          <a:endParaRPr lang="en-US"/>
        </a:p>
      </dgm:t>
    </dgm:pt>
    <dgm:pt modelId="{4C8E8AEB-8A1E-455C-8757-4B5F28355BD5}" type="sibTrans" cxnId="{4C890DF5-E5E5-4258-8286-E7AFB21EC4DE}">
      <dgm:prSet/>
      <dgm:spPr/>
      <dgm:t>
        <a:bodyPr/>
        <a:lstStyle/>
        <a:p>
          <a:endParaRPr lang="en-US"/>
        </a:p>
      </dgm:t>
    </dgm:pt>
    <dgm:pt modelId="{E58098E7-14D3-4EF7-B91A-26C0ED3EF245}">
      <dgm:prSet/>
      <dgm:spPr/>
      <dgm:t>
        <a:bodyPr/>
        <a:lstStyle/>
        <a:p>
          <a:r>
            <a:rPr lang="en-US"/>
            <a:t>How does the act of making a photograph transform the found, mundane or discarded object into something remarkable or marvellous?</a:t>
          </a:r>
        </a:p>
      </dgm:t>
    </dgm:pt>
    <dgm:pt modelId="{E0C1389D-E974-498B-896C-AD292B359564}" type="parTrans" cxnId="{759086C3-87D1-4D61-9BFF-051679E6CD8A}">
      <dgm:prSet/>
      <dgm:spPr/>
      <dgm:t>
        <a:bodyPr/>
        <a:lstStyle/>
        <a:p>
          <a:endParaRPr lang="en-US"/>
        </a:p>
      </dgm:t>
    </dgm:pt>
    <dgm:pt modelId="{9AE432D6-B28A-4B9D-82B4-858C873917E8}" type="sibTrans" cxnId="{759086C3-87D1-4D61-9BFF-051679E6CD8A}">
      <dgm:prSet/>
      <dgm:spPr/>
      <dgm:t>
        <a:bodyPr/>
        <a:lstStyle/>
        <a:p>
          <a:endParaRPr lang="en-US"/>
        </a:p>
      </dgm:t>
    </dgm:pt>
    <dgm:pt modelId="{1BED04E1-DEF5-4187-93EA-187AF601E2A2}" type="pres">
      <dgm:prSet presAssocID="{4FE191F7-DC9F-4171-9EF8-4DAD46208FB4}" presName="root" presStyleCnt="0">
        <dgm:presLayoutVars>
          <dgm:dir/>
          <dgm:resizeHandles val="exact"/>
        </dgm:presLayoutVars>
      </dgm:prSet>
      <dgm:spPr/>
    </dgm:pt>
    <dgm:pt modelId="{A875487B-2C30-453E-A020-172221AD403E}" type="pres">
      <dgm:prSet presAssocID="{D2E0EC13-F0D7-4D65-932B-D4EEA4847D9F}" presName="compNode" presStyleCnt="0"/>
      <dgm:spPr/>
    </dgm:pt>
    <dgm:pt modelId="{6A7F51A1-9033-49FA-A888-7195D8D837D8}" type="pres">
      <dgm:prSet presAssocID="{D2E0EC13-F0D7-4D65-932B-D4EEA4847D9F}" presName="bgRect" presStyleLbl="bgShp" presStyleIdx="0" presStyleCnt="3"/>
      <dgm:spPr/>
    </dgm:pt>
    <dgm:pt modelId="{03A122BE-DE86-43FB-9458-EBFB98BA7A08}" type="pres">
      <dgm:prSet presAssocID="{D2E0EC13-F0D7-4D65-932B-D4EEA4847D9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848010BB-53B8-4DE0-9690-4B14DA417DD8}" type="pres">
      <dgm:prSet presAssocID="{D2E0EC13-F0D7-4D65-932B-D4EEA4847D9F}" presName="spaceRect" presStyleCnt="0"/>
      <dgm:spPr/>
    </dgm:pt>
    <dgm:pt modelId="{C2560165-3E96-4AF3-967C-392A003BFDC6}" type="pres">
      <dgm:prSet presAssocID="{D2E0EC13-F0D7-4D65-932B-D4EEA4847D9F}" presName="parTx" presStyleLbl="revTx" presStyleIdx="0" presStyleCnt="3">
        <dgm:presLayoutVars>
          <dgm:chMax val="0"/>
          <dgm:chPref val="0"/>
        </dgm:presLayoutVars>
      </dgm:prSet>
      <dgm:spPr/>
    </dgm:pt>
    <dgm:pt modelId="{612A96D5-C210-4E94-A452-25AB5B77DAA0}" type="pres">
      <dgm:prSet presAssocID="{373C655A-A026-4EBE-9B72-DB5277523A46}" presName="sibTrans" presStyleCnt="0"/>
      <dgm:spPr/>
    </dgm:pt>
    <dgm:pt modelId="{B1A32259-6C97-45C6-8974-3037C507B324}" type="pres">
      <dgm:prSet presAssocID="{94BF8125-A754-4647-9012-34387B3B6B10}" presName="compNode" presStyleCnt="0"/>
      <dgm:spPr/>
    </dgm:pt>
    <dgm:pt modelId="{603798A8-104B-422C-B860-0EE9E151F132}" type="pres">
      <dgm:prSet presAssocID="{94BF8125-A754-4647-9012-34387B3B6B10}" presName="bgRect" presStyleLbl="bgShp" presStyleIdx="1" presStyleCnt="3"/>
      <dgm:spPr/>
    </dgm:pt>
    <dgm:pt modelId="{4B62FA72-89CE-4911-A128-EE78B19AB822}" type="pres">
      <dgm:prSet presAssocID="{94BF8125-A754-4647-9012-34387B3B6B1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318AD22B-695E-4330-8E7D-594B17CCC1E9}" type="pres">
      <dgm:prSet presAssocID="{94BF8125-A754-4647-9012-34387B3B6B10}" presName="spaceRect" presStyleCnt="0"/>
      <dgm:spPr/>
    </dgm:pt>
    <dgm:pt modelId="{939FD0FB-8CDE-479C-A725-5D6B5DA7E78D}" type="pres">
      <dgm:prSet presAssocID="{94BF8125-A754-4647-9012-34387B3B6B10}" presName="parTx" presStyleLbl="revTx" presStyleIdx="1" presStyleCnt="3">
        <dgm:presLayoutVars>
          <dgm:chMax val="0"/>
          <dgm:chPref val="0"/>
        </dgm:presLayoutVars>
      </dgm:prSet>
      <dgm:spPr/>
    </dgm:pt>
    <dgm:pt modelId="{75A1AC6A-12AA-467D-AE19-144B65764D0F}" type="pres">
      <dgm:prSet presAssocID="{4C8E8AEB-8A1E-455C-8757-4B5F28355BD5}" presName="sibTrans" presStyleCnt="0"/>
      <dgm:spPr/>
    </dgm:pt>
    <dgm:pt modelId="{3E5CCCD7-7B0F-4AD0-B7A7-2B6B18E6800E}" type="pres">
      <dgm:prSet presAssocID="{E58098E7-14D3-4EF7-B91A-26C0ED3EF245}" presName="compNode" presStyleCnt="0"/>
      <dgm:spPr/>
    </dgm:pt>
    <dgm:pt modelId="{8B61F00F-4CB1-43C8-A3E7-5FF0EA5D786D}" type="pres">
      <dgm:prSet presAssocID="{E58098E7-14D3-4EF7-B91A-26C0ED3EF245}" presName="bgRect" presStyleLbl="bgShp" presStyleIdx="2" presStyleCnt="3"/>
      <dgm:spPr/>
    </dgm:pt>
    <dgm:pt modelId="{1592E109-1C13-4E0C-94A9-E0AA4B695EFB}" type="pres">
      <dgm:prSet presAssocID="{E58098E7-14D3-4EF7-B91A-26C0ED3EF24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2A86D630-3B2F-4867-B56D-21B6D02EB0EC}" type="pres">
      <dgm:prSet presAssocID="{E58098E7-14D3-4EF7-B91A-26C0ED3EF245}" presName="spaceRect" presStyleCnt="0"/>
      <dgm:spPr/>
    </dgm:pt>
    <dgm:pt modelId="{68409783-8FD1-494B-8FC2-76FC2C44799F}" type="pres">
      <dgm:prSet presAssocID="{E58098E7-14D3-4EF7-B91A-26C0ED3EF245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6D30D30-1EB5-4612-88D6-F404E08F9304}" type="presOf" srcId="{D2E0EC13-F0D7-4D65-932B-D4EEA4847D9F}" destId="{C2560165-3E96-4AF3-967C-392A003BFDC6}" srcOrd="0" destOrd="0" presId="urn:microsoft.com/office/officeart/2018/2/layout/IconVerticalSolidList"/>
    <dgm:cxn modelId="{1ADF8433-2520-4380-8B30-D0775F4B5098}" type="presOf" srcId="{4FE191F7-DC9F-4171-9EF8-4DAD46208FB4}" destId="{1BED04E1-DEF5-4187-93EA-187AF601E2A2}" srcOrd="0" destOrd="0" presId="urn:microsoft.com/office/officeart/2018/2/layout/IconVerticalSolidList"/>
    <dgm:cxn modelId="{93B2B176-37FF-4B84-8E0B-B899A7F1D91C}" type="presOf" srcId="{E58098E7-14D3-4EF7-B91A-26C0ED3EF245}" destId="{68409783-8FD1-494B-8FC2-76FC2C44799F}" srcOrd="0" destOrd="0" presId="urn:microsoft.com/office/officeart/2018/2/layout/IconVerticalSolidList"/>
    <dgm:cxn modelId="{759086C3-87D1-4D61-9BFF-051679E6CD8A}" srcId="{4FE191F7-DC9F-4171-9EF8-4DAD46208FB4}" destId="{E58098E7-14D3-4EF7-B91A-26C0ED3EF245}" srcOrd="2" destOrd="0" parTransId="{E0C1389D-E974-498B-896C-AD292B359564}" sibTransId="{9AE432D6-B28A-4B9D-82B4-858C873917E8}"/>
    <dgm:cxn modelId="{0278AACD-F51C-4CBB-8B7B-61782CD2F7EC}" type="presOf" srcId="{94BF8125-A754-4647-9012-34387B3B6B10}" destId="{939FD0FB-8CDE-479C-A725-5D6B5DA7E78D}" srcOrd="0" destOrd="0" presId="urn:microsoft.com/office/officeart/2018/2/layout/IconVerticalSolidList"/>
    <dgm:cxn modelId="{969349DF-6122-4557-B90D-864FC1360E22}" srcId="{4FE191F7-DC9F-4171-9EF8-4DAD46208FB4}" destId="{D2E0EC13-F0D7-4D65-932B-D4EEA4847D9F}" srcOrd="0" destOrd="0" parTransId="{F0C6C62E-A141-466C-9F22-5B993C45ACED}" sibTransId="{373C655A-A026-4EBE-9B72-DB5277523A46}"/>
    <dgm:cxn modelId="{4C890DF5-E5E5-4258-8286-E7AFB21EC4DE}" srcId="{4FE191F7-DC9F-4171-9EF8-4DAD46208FB4}" destId="{94BF8125-A754-4647-9012-34387B3B6B10}" srcOrd="1" destOrd="0" parTransId="{26FA87F6-135B-47B5-978B-3EFEAB394797}" sibTransId="{4C8E8AEB-8A1E-455C-8757-4B5F28355BD5}"/>
    <dgm:cxn modelId="{9621F3AB-7183-4551-9B33-D8571C17701C}" type="presParOf" srcId="{1BED04E1-DEF5-4187-93EA-187AF601E2A2}" destId="{A875487B-2C30-453E-A020-172221AD403E}" srcOrd="0" destOrd="0" presId="urn:microsoft.com/office/officeart/2018/2/layout/IconVerticalSolidList"/>
    <dgm:cxn modelId="{265CE539-BF3D-49DE-9960-92A9C22A7061}" type="presParOf" srcId="{A875487B-2C30-453E-A020-172221AD403E}" destId="{6A7F51A1-9033-49FA-A888-7195D8D837D8}" srcOrd="0" destOrd="0" presId="urn:microsoft.com/office/officeart/2018/2/layout/IconVerticalSolidList"/>
    <dgm:cxn modelId="{7DB2D7F1-ABB9-45F8-A8D7-D652D2B5B7FA}" type="presParOf" srcId="{A875487B-2C30-453E-A020-172221AD403E}" destId="{03A122BE-DE86-43FB-9458-EBFB98BA7A08}" srcOrd="1" destOrd="0" presId="urn:microsoft.com/office/officeart/2018/2/layout/IconVerticalSolidList"/>
    <dgm:cxn modelId="{C17178D3-DD87-4D13-B4DC-5CC1763A00BE}" type="presParOf" srcId="{A875487B-2C30-453E-A020-172221AD403E}" destId="{848010BB-53B8-4DE0-9690-4B14DA417DD8}" srcOrd="2" destOrd="0" presId="urn:microsoft.com/office/officeart/2018/2/layout/IconVerticalSolidList"/>
    <dgm:cxn modelId="{E8EA6273-9882-4B5A-89CE-99219879FBE5}" type="presParOf" srcId="{A875487B-2C30-453E-A020-172221AD403E}" destId="{C2560165-3E96-4AF3-967C-392A003BFDC6}" srcOrd="3" destOrd="0" presId="urn:microsoft.com/office/officeart/2018/2/layout/IconVerticalSolidList"/>
    <dgm:cxn modelId="{49D8FC39-12E8-4A42-8B84-48258FA5007F}" type="presParOf" srcId="{1BED04E1-DEF5-4187-93EA-187AF601E2A2}" destId="{612A96D5-C210-4E94-A452-25AB5B77DAA0}" srcOrd="1" destOrd="0" presId="urn:microsoft.com/office/officeart/2018/2/layout/IconVerticalSolidList"/>
    <dgm:cxn modelId="{08BA073A-3F1D-4461-8E6F-437DD90E994E}" type="presParOf" srcId="{1BED04E1-DEF5-4187-93EA-187AF601E2A2}" destId="{B1A32259-6C97-45C6-8974-3037C507B324}" srcOrd="2" destOrd="0" presId="urn:microsoft.com/office/officeart/2018/2/layout/IconVerticalSolidList"/>
    <dgm:cxn modelId="{787D833D-25E9-451D-A226-E3DB44CA18BF}" type="presParOf" srcId="{B1A32259-6C97-45C6-8974-3037C507B324}" destId="{603798A8-104B-422C-B860-0EE9E151F132}" srcOrd="0" destOrd="0" presId="urn:microsoft.com/office/officeart/2018/2/layout/IconVerticalSolidList"/>
    <dgm:cxn modelId="{155DA09F-BDE4-40AA-988A-D63139577DCA}" type="presParOf" srcId="{B1A32259-6C97-45C6-8974-3037C507B324}" destId="{4B62FA72-89CE-4911-A128-EE78B19AB822}" srcOrd="1" destOrd="0" presId="urn:microsoft.com/office/officeart/2018/2/layout/IconVerticalSolidList"/>
    <dgm:cxn modelId="{3D46D717-3065-4E75-8BCB-0A67B8C9CE36}" type="presParOf" srcId="{B1A32259-6C97-45C6-8974-3037C507B324}" destId="{318AD22B-695E-4330-8E7D-594B17CCC1E9}" srcOrd="2" destOrd="0" presId="urn:microsoft.com/office/officeart/2018/2/layout/IconVerticalSolidList"/>
    <dgm:cxn modelId="{B6CB12E7-1051-43AF-BEBE-533AB227A3CE}" type="presParOf" srcId="{B1A32259-6C97-45C6-8974-3037C507B324}" destId="{939FD0FB-8CDE-479C-A725-5D6B5DA7E78D}" srcOrd="3" destOrd="0" presId="urn:microsoft.com/office/officeart/2018/2/layout/IconVerticalSolidList"/>
    <dgm:cxn modelId="{CCA79478-BE0F-4385-B68D-C9C36BD78FBF}" type="presParOf" srcId="{1BED04E1-DEF5-4187-93EA-187AF601E2A2}" destId="{75A1AC6A-12AA-467D-AE19-144B65764D0F}" srcOrd="3" destOrd="0" presId="urn:microsoft.com/office/officeart/2018/2/layout/IconVerticalSolidList"/>
    <dgm:cxn modelId="{844D2D29-775A-4700-925E-965333F81811}" type="presParOf" srcId="{1BED04E1-DEF5-4187-93EA-187AF601E2A2}" destId="{3E5CCCD7-7B0F-4AD0-B7A7-2B6B18E6800E}" srcOrd="4" destOrd="0" presId="urn:microsoft.com/office/officeart/2018/2/layout/IconVerticalSolidList"/>
    <dgm:cxn modelId="{77C7F4B6-A405-452F-8940-6CA33795B393}" type="presParOf" srcId="{3E5CCCD7-7B0F-4AD0-B7A7-2B6B18E6800E}" destId="{8B61F00F-4CB1-43C8-A3E7-5FF0EA5D786D}" srcOrd="0" destOrd="0" presId="urn:microsoft.com/office/officeart/2018/2/layout/IconVerticalSolidList"/>
    <dgm:cxn modelId="{EF9DEB32-0AC9-4FD2-B996-B4C2C9B59DB5}" type="presParOf" srcId="{3E5CCCD7-7B0F-4AD0-B7A7-2B6B18E6800E}" destId="{1592E109-1C13-4E0C-94A9-E0AA4B695EFB}" srcOrd="1" destOrd="0" presId="urn:microsoft.com/office/officeart/2018/2/layout/IconVerticalSolidList"/>
    <dgm:cxn modelId="{48CB28DE-787C-4BF3-8366-C08181D9CC94}" type="presParOf" srcId="{3E5CCCD7-7B0F-4AD0-B7A7-2B6B18E6800E}" destId="{2A86D630-3B2F-4867-B56D-21B6D02EB0EC}" srcOrd="2" destOrd="0" presId="urn:microsoft.com/office/officeart/2018/2/layout/IconVerticalSolidList"/>
    <dgm:cxn modelId="{32C263AD-4786-4412-8326-8660283DC1E6}" type="presParOf" srcId="{3E5CCCD7-7B0F-4AD0-B7A7-2B6B18E6800E}" destId="{68409783-8FD1-494B-8FC2-76FC2C44799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4CE1E44-57B0-4AF4-BF2D-AA5F79F2BF0F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0C7683FE-351E-4417-AFD6-00D08DEF440F}">
      <dgm:prSet/>
      <dgm:spPr/>
      <dgm:t>
        <a:bodyPr/>
        <a:lstStyle/>
        <a:p>
          <a:r>
            <a:rPr lang="en-US"/>
            <a:t>How can the meanings of photographs be altered by accompanying text?</a:t>
          </a:r>
        </a:p>
      </dgm:t>
    </dgm:pt>
    <dgm:pt modelId="{F1AB7C72-29B6-4D60-BD9B-A766C4FAA25B}" type="parTrans" cxnId="{173E8659-4F49-427E-B662-C61AB9232371}">
      <dgm:prSet/>
      <dgm:spPr/>
      <dgm:t>
        <a:bodyPr/>
        <a:lstStyle/>
        <a:p>
          <a:endParaRPr lang="en-US"/>
        </a:p>
      </dgm:t>
    </dgm:pt>
    <dgm:pt modelId="{5DCB57A6-197E-4BD4-9B7B-2AF727D79841}" type="sibTrans" cxnId="{173E8659-4F49-427E-B662-C61AB9232371}">
      <dgm:prSet/>
      <dgm:spPr/>
      <dgm:t>
        <a:bodyPr/>
        <a:lstStyle/>
        <a:p>
          <a:endParaRPr lang="en-US"/>
        </a:p>
      </dgm:t>
    </dgm:pt>
    <dgm:pt modelId="{970E3C90-BCC8-4945-BA3E-6792CC217ADE}">
      <dgm:prSet/>
      <dgm:spPr/>
      <dgm:t>
        <a:bodyPr/>
        <a:lstStyle/>
        <a:p>
          <a:r>
            <a:rPr lang="en-US"/>
            <a:t>How can texts be affected by accompanying photographs?</a:t>
          </a:r>
        </a:p>
      </dgm:t>
    </dgm:pt>
    <dgm:pt modelId="{84FDAACA-01DF-4472-AC93-6EFD927A1597}" type="parTrans" cxnId="{E46E2A36-D8B6-4D4E-B662-FDC6C7D36792}">
      <dgm:prSet/>
      <dgm:spPr/>
      <dgm:t>
        <a:bodyPr/>
        <a:lstStyle/>
        <a:p>
          <a:endParaRPr lang="en-US"/>
        </a:p>
      </dgm:t>
    </dgm:pt>
    <dgm:pt modelId="{00920B80-E228-4FB8-9F7A-C98C2576A717}" type="sibTrans" cxnId="{E46E2A36-D8B6-4D4E-B662-FDC6C7D36792}">
      <dgm:prSet/>
      <dgm:spPr/>
      <dgm:t>
        <a:bodyPr/>
        <a:lstStyle/>
        <a:p>
          <a:endParaRPr lang="en-US"/>
        </a:p>
      </dgm:t>
    </dgm:pt>
    <dgm:pt modelId="{4E304E2C-9181-41F7-9114-44313B8C8377}">
      <dgm:prSet/>
      <dgm:spPr/>
      <dgm:t>
        <a:bodyPr/>
        <a:lstStyle/>
        <a:p>
          <a:r>
            <a:rPr lang="en-US"/>
            <a:t>How might you experiment with additional titles and/or captions to manipulate the meanings of photographs?</a:t>
          </a:r>
        </a:p>
      </dgm:t>
    </dgm:pt>
    <dgm:pt modelId="{114DF352-A368-4CCD-9869-A167A07210B9}" type="parTrans" cxnId="{5974BF56-EB1B-4606-BF96-2CB2CE7CA9AA}">
      <dgm:prSet/>
      <dgm:spPr/>
      <dgm:t>
        <a:bodyPr/>
        <a:lstStyle/>
        <a:p>
          <a:endParaRPr lang="en-US"/>
        </a:p>
      </dgm:t>
    </dgm:pt>
    <dgm:pt modelId="{DD3CF158-53B2-41A2-BA67-1A71C0C63E20}" type="sibTrans" cxnId="{5974BF56-EB1B-4606-BF96-2CB2CE7CA9AA}">
      <dgm:prSet/>
      <dgm:spPr/>
      <dgm:t>
        <a:bodyPr/>
        <a:lstStyle/>
        <a:p>
          <a:endParaRPr lang="en-US"/>
        </a:p>
      </dgm:t>
    </dgm:pt>
    <dgm:pt modelId="{DD2A8029-A417-4701-969D-707CD0C26300}">
      <dgm:prSet/>
      <dgm:spPr/>
      <dgm:t>
        <a:bodyPr/>
        <a:lstStyle/>
        <a:p>
          <a:r>
            <a:rPr lang="en-US"/>
            <a:t>What happens when text appears on the surface of or combined with photographs?</a:t>
          </a:r>
        </a:p>
      </dgm:t>
    </dgm:pt>
    <dgm:pt modelId="{DEA5CA58-7FAA-4D74-890F-E97634CB442D}" type="parTrans" cxnId="{A4E69A13-4E67-484F-945B-65C66F5C7914}">
      <dgm:prSet/>
      <dgm:spPr/>
      <dgm:t>
        <a:bodyPr/>
        <a:lstStyle/>
        <a:p>
          <a:endParaRPr lang="en-US"/>
        </a:p>
      </dgm:t>
    </dgm:pt>
    <dgm:pt modelId="{64BEA19A-2EA1-43AF-9D7C-578558F6D2E6}" type="sibTrans" cxnId="{A4E69A13-4E67-484F-945B-65C66F5C7914}">
      <dgm:prSet/>
      <dgm:spPr/>
      <dgm:t>
        <a:bodyPr/>
        <a:lstStyle/>
        <a:p>
          <a:endParaRPr lang="en-US"/>
        </a:p>
      </dgm:t>
    </dgm:pt>
    <dgm:pt modelId="{765D42E8-D507-4779-A705-294BDBCBC1A6}">
      <dgm:prSet/>
      <dgm:spPr/>
      <dgm:t>
        <a:bodyPr/>
        <a:lstStyle/>
        <a:p>
          <a:r>
            <a:rPr lang="en-US"/>
            <a:t>In what ways are words and photographs types of abstract sign?</a:t>
          </a:r>
        </a:p>
      </dgm:t>
    </dgm:pt>
    <dgm:pt modelId="{4BB27EA5-B3FE-47F5-80BC-348395A359CB}" type="parTrans" cxnId="{0FC62981-C14A-4EC0-92B1-DD6E939522F3}">
      <dgm:prSet/>
      <dgm:spPr/>
      <dgm:t>
        <a:bodyPr/>
        <a:lstStyle/>
        <a:p>
          <a:endParaRPr lang="en-US"/>
        </a:p>
      </dgm:t>
    </dgm:pt>
    <dgm:pt modelId="{4C3E08FB-6BB6-4898-AB15-E966A69D67F9}" type="sibTrans" cxnId="{0FC62981-C14A-4EC0-92B1-DD6E939522F3}">
      <dgm:prSet/>
      <dgm:spPr/>
      <dgm:t>
        <a:bodyPr/>
        <a:lstStyle/>
        <a:p>
          <a:endParaRPr lang="en-US"/>
        </a:p>
      </dgm:t>
    </dgm:pt>
    <dgm:pt modelId="{C2F28D3E-A16E-4A02-B395-79F5B1CE22AC}" type="pres">
      <dgm:prSet presAssocID="{A4CE1E44-57B0-4AF4-BF2D-AA5F79F2BF0F}" presName="root" presStyleCnt="0">
        <dgm:presLayoutVars>
          <dgm:dir/>
          <dgm:resizeHandles val="exact"/>
        </dgm:presLayoutVars>
      </dgm:prSet>
      <dgm:spPr/>
    </dgm:pt>
    <dgm:pt modelId="{7019F3AE-2DC4-4C42-A409-C60DA2231B92}" type="pres">
      <dgm:prSet presAssocID="{0C7683FE-351E-4417-AFD6-00D08DEF440F}" presName="compNode" presStyleCnt="0"/>
      <dgm:spPr/>
    </dgm:pt>
    <dgm:pt modelId="{7A22E3DB-CA68-4E9B-8D20-468925AAA4EF}" type="pres">
      <dgm:prSet presAssocID="{0C7683FE-351E-4417-AFD6-00D08DEF440F}" presName="bgRect" presStyleLbl="bgShp" presStyleIdx="0" presStyleCnt="5"/>
      <dgm:spPr/>
    </dgm:pt>
    <dgm:pt modelId="{896E536F-7DA5-4301-8E1D-5348F0154464}" type="pres">
      <dgm:prSet presAssocID="{0C7683FE-351E-4417-AFD6-00D08DEF440F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4796BCE6-FF12-460A-9AD7-D1490B1A28B9}" type="pres">
      <dgm:prSet presAssocID="{0C7683FE-351E-4417-AFD6-00D08DEF440F}" presName="spaceRect" presStyleCnt="0"/>
      <dgm:spPr/>
    </dgm:pt>
    <dgm:pt modelId="{C70294E0-1D78-46B0-AA2C-85B86078D9CA}" type="pres">
      <dgm:prSet presAssocID="{0C7683FE-351E-4417-AFD6-00D08DEF440F}" presName="parTx" presStyleLbl="revTx" presStyleIdx="0" presStyleCnt="5">
        <dgm:presLayoutVars>
          <dgm:chMax val="0"/>
          <dgm:chPref val="0"/>
        </dgm:presLayoutVars>
      </dgm:prSet>
      <dgm:spPr/>
    </dgm:pt>
    <dgm:pt modelId="{03DDE594-E32D-4EE0-B047-0F593CC2BB9E}" type="pres">
      <dgm:prSet presAssocID="{5DCB57A6-197E-4BD4-9B7B-2AF727D79841}" presName="sibTrans" presStyleCnt="0"/>
      <dgm:spPr/>
    </dgm:pt>
    <dgm:pt modelId="{2E9BA041-5A51-4419-B4D9-4781A7C7A16A}" type="pres">
      <dgm:prSet presAssocID="{970E3C90-BCC8-4945-BA3E-6792CC217ADE}" presName="compNode" presStyleCnt="0"/>
      <dgm:spPr/>
    </dgm:pt>
    <dgm:pt modelId="{9F9DE1CD-C262-45F5-9417-9301630475E9}" type="pres">
      <dgm:prSet presAssocID="{970E3C90-BCC8-4945-BA3E-6792CC217ADE}" presName="bgRect" presStyleLbl="bgShp" presStyleIdx="1" presStyleCnt="5"/>
      <dgm:spPr/>
    </dgm:pt>
    <dgm:pt modelId="{BC84F879-7D45-4C82-873E-D2A2B5FB061E}" type="pres">
      <dgm:prSet presAssocID="{970E3C90-BCC8-4945-BA3E-6792CC217ADE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B7285876-168E-40B8-B70C-19F32756A4A5}" type="pres">
      <dgm:prSet presAssocID="{970E3C90-BCC8-4945-BA3E-6792CC217ADE}" presName="spaceRect" presStyleCnt="0"/>
      <dgm:spPr/>
    </dgm:pt>
    <dgm:pt modelId="{A5489BC7-11A2-4DDC-BC44-17D383F71D33}" type="pres">
      <dgm:prSet presAssocID="{970E3C90-BCC8-4945-BA3E-6792CC217ADE}" presName="parTx" presStyleLbl="revTx" presStyleIdx="1" presStyleCnt="5">
        <dgm:presLayoutVars>
          <dgm:chMax val="0"/>
          <dgm:chPref val="0"/>
        </dgm:presLayoutVars>
      </dgm:prSet>
      <dgm:spPr/>
    </dgm:pt>
    <dgm:pt modelId="{5F9E3595-F57A-4542-8801-F3F908580900}" type="pres">
      <dgm:prSet presAssocID="{00920B80-E228-4FB8-9F7A-C98C2576A717}" presName="sibTrans" presStyleCnt="0"/>
      <dgm:spPr/>
    </dgm:pt>
    <dgm:pt modelId="{32F2DBA2-AB60-4855-B32A-71E032D47AD1}" type="pres">
      <dgm:prSet presAssocID="{4E304E2C-9181-41F7-9114-44313B8C8377}" presName="compNode" presStyleCnt="0"/>
      <dgm:spPr/>
    </dgm:pt>
    <dgm:pt modelId="{C8F2F557-0843-4651-B42F-F9D61F90B457}" type="pres">
      <dgm:prSet presAssocID="{4E304E2C-9181-41F7-9114-44313B8C8377}" presName="bgRect" presStyleLbl="bgShp" presStyleIdx="2" presStyleCnt="5"/>
      <dgm:spPr/>
    </dgm:pt>
    <dgm:pt modelId="{875E2B66-B484-4089-9B59-71EAFF4058A7}" type="pres">
      <dgm:prSet presAssocID="{4E304E2C-9181-41F7-9114-44313B8C8377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Quotation Mark"/>
        </a:ext>
      </dgm:extLst>
    </dgm:pt>
    <dgm:pt modelId="{E8F0A6B3-47DC-4A55-9DAF-144AD067E636}" type="pres">
      <dgm:prSet presAssocID="{4E304E2C-9181-41F7-9114-44313B8C8377}" presName="spaceRect" presStyleCnt="0"/>
      <dgm:spPr/>
    </dgm:pt>
    <dgm:pt modelId="{05430DD5-2508-4FD4-A3B2-55808BE1365D}" type="pres">
      <dgm:prSet presAssocID="{4E304E2C-9181-41F7-9114-44313B8C8377}" presName="parTx" presStyleLbl="revTx" presStyleIdx="2" presStyleCnt="5">
        <dgm:presLayoutVars>
          <dgm:chMax val="0"/>
          <dgm:chPref val="0"/>
        </dgm:presLayoutVars>
      </dgm:prSet>
      <dgm:spPr/>
    </dgm:pt>
    <dgm:pt modelId="{AE738DCA-A4E4-4C35-AD05-1BF35AA0314A}" type="pres">
      <dgm:prSet presAssocID="{DD3CF158-53B2-41A2-BA67-1A71C0C63E20}" presName="sibTrans" presStyleCnt="0"/>
      <dgm:spPr/>
    </dgm:pt>
    <dgm:pt modelId="{E88AE942-A3C0-4F4F-9571-0A8A3D2571CC}" type="pres">
      <dgm:prSet presAssocID="{DD2A8029-A417-4701-969D-707CD0C26300}" presName="compNode" presStyleCnt="0"/>
      <dgm:spPr/>
    </dgm:pt>
    <dgm:pt modelId="{A99A8E0A-86B9-4433-9432-FF450974E107}" type="pres">
      <dgm:prSet presAssocID="{DD2A8029-A417-4701-969D-707CD0C26300}" presName="bgRect" presStyleLbl="bgShp" presStyleIdx="3" presStyleCnt="5"/>
      <dgm:spPr/>
    </dgm:pt>
    <dgm:pt modelId="{5F1F35CE-3189-43A9-83E1-98DD1E02B3B4}" type="pres">
      <dgm:prSet presAssocID="{DD2A8029-A417-4701-969D-707CD0C26300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ight Pointing Backhand Index"/>
        </a:ext>
      </dgm:extLst>
    </dgm:pt>
    <dgm:pt modelId="{5CC7696A-B646-4F75-A43B-989D895AEAD0}" type="pres">
      <dgm:prSet presAssocID="{DD2A8029-A417-4701-969D-707CD0C26300}" presName="spaceRect" presStyleCnt="0"/>
      <dgm:spPr/>
    </dgm:pt>
    <dgm:pt modelId="{78251C3F-2038-4D1C-AD6B-306E4A3E6465}" type="pres">
      <dgm:prSet presAssocID="{DD2A8029-A417-4701-969D-707CD0C26300}" presName="parTx" presStyleLbl="revTx" presStyleIdx="3" presStyleCnt="5">
        <dgm:presLayoutVars>
          <dgm:chMax val="0"/>
          <dgm:chPref val="0"/>
        </dgm:presLayoutVars>
      </dgm:prSet>
      <dgm:spPr/>
    </dgm:pt>
    <dgm:pt modelId="{3FEBF429-71C8-410C-B09F-BB2F607A1896}" type="pres">
      <dgm:prSet presAssocID="{64BEA19A-2EA1-43AF-9D7C-578558F6D2E6}" presName="sibTrans" presStyleCnt="0"/>
      <dgm:spPr/>
    </dgm:pt>
    <dgm:pt modelId="{7596D538-CA3D-4F3F-8FE7-5CB8F47E2C5F}" type="pres">
      <dgm:prSet presAssocID="{765D42E8-D507-4779-A705-294BDBCBC1A6}" presName="compNode" presStyleCnt="0"/>
      <dgm:spPr/>
    </dgm:pt>
    <dgm:pt modelId="{E2EF478D-C8E8-43B3-BF99-0AABC7653523}" type="pres">
      <dgm:prSet presAssocID="{765D42E8-D507-4779-A705-294BDBCBC1A6}" presName="bgRect" presStyleLbl="bgShp" presStyleIdx="4" presStyleCnt="5"/>
      <dgm:spPr/>
    </dgm:pt>
    <dgm:pt modelId="{0B900806-E983-40D7-9CF2-CB3758FCCB80}" type="pres">
      <dgm:prSet presAssocID="{765D42E8-D507-4779-A705-294BDBCBC1A6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10AC6078-B9D8-4671-A876-456DBE8F2AF3}" type="pres">
      <dgm:prSet presAssocID="{765D42E8-D507-4779-A705-294BDBCBC1A6}" presName="spaceRect" presStyleCnt="0"/>
      <dgm:spPr/>
    </dgm:pt>
    <dgm:pt modelId="{A53DA382-CEE6-4E5A-80C2-9A3BE10BF394}" type="pres">
      <dgm:prSet presAssocID="{765D42E8-D507-4779-A705-294BDBCBC1A6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A4E69A13-4E67-484F-945B-65C66F5C7914}" srcId="{A4CE1E44-57B0-4AF4-BF2D-AA5F79F2BF0F}" destId="{DD2A8029-A417-4701-969D-707CD0C26300}" srcOrd="3" destOrd="0" parTransId="{DEA5CA58-7FAA-4D74-890F-E97634CB442D}" sibTransId="{64BEA19A-2EA1-43AF-9D7C-578558F6D2E6}"/>
    <dgm:cxn modelId="{07BA9328-1760-403A-B47A-B81CC976767A}" type="presOf" srcId="{DD2A8029-A417-4701-969D-707CD0C26300}" destId="{78251C3F-2038-4D1C-AD6B-306E4A3E6465}" srcOrd="0" destOrd="0" presId="urn:microsoft.com/office/officeart/2018/2/layout/IconVerticalSolidList"/>
    <dgm:cxn modelId="{E46E2A36-D8B6-4D4E-B662-FDC6C7D36792}" srcId="{A4CE1E44-57B0-4AF4-BF2D-AA5F79F2BF0F}" destId="{970E3C90-BCC8-4945-BA3E-6792CC217ADE}" srcOrd="1" destOrd="0" parTransId="{84FDAACA-01DF-4472-AC93-6EFD927A1597}" sibTransId="{00920B80-E228-4FB8-9F7A-C98C2576A717}"/>
    <dgm:cxn modelId="{E7DF956A-4814-4465-AF5F-004F94E8AB78}" type="presOf" srcId="{4E304E2C-9181-41F7-9114-44313B8C8377}" destId="{05430DD5-2508-4FD4-A3B2-55808BE1365D}" srcOrd="0" destOrd="0" presId="urn:microsoft.com/office/officeart/2018/2/layout/IconVerticalSolidList"/>
    <dgm:cxn modelId="{33941272-9002-4DE1-9186-5DDE5B9BF104}" type="presOf" srcId="{0C7683FE-351E-4417-AFD6-00D08DEF440F}" destId="{C70294E0-1D78-46B0-AA2C-85B86078D9CA}" srcOrd="0" destOrd="0" presId="urn:microsoft.com/office/officeart/2018/2/layout/IconVerticalSolidList"/>
    <dgm:cxn modelId="{5974BF56-EB1B-4606-BF96-2CB2CE7CA9AA}" srcId="{A4CE1E44-57B0-4AF4-BF2D-AA5F79F2BF0F}" destId="{4E304E2C-9181-41F7-9114-44313B8C8377}" srcOrd="2" destOrd="0" parTransId="{114DF352-A368-4CCD-9869-A167A07210B9}" sibTransId="{DD3CF158-53B2-41A2-BA67-1A71C0C63E20}"/>
    <dgm:cxn modelId="{734C9577-EFEE-4BED-B470-2780EDC264A3}" type="presOf" srcId="{A4CE1E44-57B0-4AF4-BF2D-AA5F79F2BF0F}" destId="{C2F28D3E-A16E-4A02-B395-79F5B1CE22AC}" srcOrd="0" destOrd="0" presId="urn:microsoft.com/office/officeart/2018/2/layout/IconVerticalSolidList"/>
    <dgm:cxn modelId="{173E8659-4F49-427E-B662-C61AB9232371}" srcId="{A4CE1E44-57B0-4AF4-BF2D-AA5F79F2BF0F}" destId="{0C7683FE-351E-4417-AFD6-00D08DEF440F}" srcOrd="0" destOrd="0" parTransId="{F1AB7C72-29B6-4D60-BD9B-A766C4FAA25B}" sibTransId="{5DCB57A6-197E-4BD4-9B7B-2AF727D79841}"/>
    <dgm:cxn modelId="{3718905A-F694-48D9-8098-A27F49D71303}" type="presOf" srcId="{765D42E8-D507-4779-A705-294BDBCBC1A6}" destId="{A53DA382-CEE6-4E5A-80C2-9A3BE10BF394}" srcOrd="0" destOrd="0" presId="urn:microsoft.com/office/officeart/2018/2/layout/IconVerticalSolidList"/>
    <dgm:cxn modelId="{0FC62981-C14A-4EC0-92B1-DD6E939522F3}" srcId="{A4CE1E44-57B0-4AF4-BF2D-AA5F79F2BF0F}" destId="{765D42E8-D507-4779-A705-294BDBCBC1A6}" srcOrd="4" destOrd="0" parTransId="{4BB27EA5-B3FE-47F5-80BC-348395A359CB}" sibTransId="{4C3E08FB-6BB6-4898-AB15-E966A69D67F9}"/>
    <dgm:cxn modelId="{E8064D85-25C7-4692-BB03-6AFB34E325A3}" type="presOf" srcId="{970E3C90-BCC8-4945-BA3E-6792CC217ADE}" destId="{A5489BC7-11A2-4DDC-BC44-17D383F71D33}" srcOrd="0" destOrd="0" presId="urn:microsoft.com/office/officeart/2018/2/layout/IconVerticalSolidList"/>
    <dgm:cxn modelId="{FDDC18E4-014F-4A34-97A0-BB3B9CB9E1A6}" type="presParOf" srcId="{C2F28D3E-A16E-4A02-B395-79F5B1CE22AC}" destId="{7019F3AE-2DC4-4C42-A409-C60DA2231B92}" srcOrd="0" destOrd="0" presId="urn:microsoft.com/office/officeart/2018/2/layout/IconVerticalSolidList"/>
    <dgm:cxn modelId="{1E51FE7A-0EA0-48A0-B3CD-A483A18CEEFC}" type="presParOf" srcId="{7019F3AE-2DC4-4C42-A409-C60DA2231B92}" destId="{7A22E3DB-CA68-4E9B-8D20-468925AAA4EF}" srcOrd="0" destOrd="0" presId="urn:microsoft.com/office/officeart/2018/2/layout/IconVerticalSolidList"/>
    <dgm:cxn modelId="{5D037253-B55A-402E-B3F4-A399F0B8576E}" type="presParOf" srcId="{7019F3AE-2DC4-4C42-A409-C60DA2231B92}" destId="{896E536F-7DA5-4301-8E1D-5348F0154464}" srcOrd="1" destOrd="0" presId="urn:microsoft.com/office/officeart/2018/2/layout/IconVerticalSolidList"/>
    <dgm:cxn modelId="{B32B4C9D-5506-478C-A94A-2298C4439D8D}" type="presParOf" srcId="{7019F3AE-2DC4-4C42-A409-C60DA2231B92}" destId="{4796BCE6-FF12-460A-9AD7-D1490B1A28B9}" srcOrd="2" destOrd="0" presId="urn:microsoft.com/office/officeart/2018/2/layout/IconVerticalSolidList"/>
    <dgm:cxn modelId="{1C8DAEBA-CDF9-4D7F-8871-C010E2FE1FC0}" type="presParOf" srcId="{7019F3AE-2DC4-4C42-A409-C60DA2231B92}" destId="{C70294E0-1D78-46B0-AA2C-85B86078D9CA}" srcOrd="3" destOrd="0" presId="urn:microsoft.com/office/officeart/2018/2/layout/IconVerticalSolidList"/>
    <dgm:cxn modelId="{B5EC5CFA-662A-4FA1-86A2-50183BB89DE9}" type="presParOf" srcId="{C2F28D3E-A16E-4A02-B395-79F5B1CE22AC}" destId="{03DDE594-E32D-4EE0-B047-0F593CC2BB9E}" srcOrd="1" destOrd="0" presId="urn:microsoft.com/office/officeart/2018/2/layout/IconVerticalSolidList"/>
    <dgm:cxn modelId="{05BD8085-C829-461A-98DF-5891B71B01F0}" type="presParOf" srcId="{C2F28D3E-A16E-4A02-B395-79F5B1CE22AC}" destId="{2E9BA041-5A51-4419-B4D9-4781A7C7A16A}" srcOrd="2" destOrd="0" presId="urn:microsoft.com/office/officeart/2018/2/layout/IconVerticalSolidList"/>
    <dgm:cxn modelId="{CA82616D-B25A-457E-9BEC-516618A01F11}" type="presParOf" srcId="{2E9BA041-5A51-4419-B4D9-4781A7C7A16A}" destId="{9F9DE1CD-C262-45F5-9417-9301630475E9}" srcOrd="0" destOrd="0" presId="urn:microsoft.com/office/officeart/2018/2/layout/IconVerticalSolidList"/>
    <dgm:cxn modelId="{4952E57F-EF4B-425B-9537-9FCFFFC9E029}" type="presParOf" srcId="{2E9BA041-5A51-4419-B4D9-4781A7C7A16A}" destId="{BC84F879-7D45-4C82-873E-D2A2B5FB061E}" srcOrd="1" destOrd="0" presId="urn:microsoft.com/office/officeart/2018/2/layout/IconVerticalSolidList"/>
    <dgm:cxn modelId="{B5B0AE9A-85C1-4554-A2ED-E6EC61C53893}" type="presParOf" srcId="{2E9BA041-5A51-4419-B4D9-4781A7C7A16A}" destId="{B7285876-168E-40B8-B70C-19F32756A4A5}" srcOrd="2" destOrd="0" presId="urn:microsoft.com/office/officeart/2018/2/layout/IconVerticalSolidList"/>
    <dgm:cxn modelId="{51952D66-20E6-4567-BE63-0687E641B0F1}" type="presParOf" srcId="{2E9BA041-5A51-4419-B4D9-4781A7C7A16A}" destId="{A5489BC7-11A2-4DDC-BC44-17D383F71D33}" srcOrd="3" destOrd="0" presId="urn:microsoft.com/office/officeart/2018/2/layout/IconVerticalSolidList"/>
    <dgm:cxn modelId="{3FF27E2C-6296-4C96-A25E-579D7E3FB004}" type="presParOf" srcId="{C2F28D3E-A16E-4A02-B395-79F5B1CE22AC}" destId="{5F9E3595-F57A-4542-8801-F3F908580900}" srcOrd="3" destOrd="0" presId="urn:microsoft.com/office/officeart/2018/2/layout/IconVerticalSolidList"/>
    <dgm:cxn modelId="{3575DBC8-405B-4894-BEBE-3FA2FB0FA2ED}" type="presParOf" srcId="{C2F28D3E-A16E-4A02-B395-79F5B1CE22AC}" destId="{32F2DBA2-AB60-4855-B32A-71E032D47AD1}" srcOrd="4" destOrd="0" presId="urn:microsoft.com/office/officeart/2018/2/layout/IconVerticalSolidList"/>
    <dgm:cxn modelId="{106DEE82-8174-4435-8A90-42073D311336}" type="presParOf" srcId="{32F2DBA2-AB60-4855-B32A-71E032D47AD1}" destId="{C8F2F557-0843-4651-B42F-F9D61F90B457}" srcOrd="0" destOrd="0" presId="urn:microsoft.com/office/officeart/2018/2/layout/IconVerticalSolidList"/>
    <dgm:cxn modelId="{69896739-1903-4E9C-ACEA-6B9D2D78EDA3}" type="presParOf" srcId="{32F2DBA2-AB60-4855-B32A-71E032D47AD1}" destId="{875E2B66-B484-4089-9B59-71EAFF4058A7}" srcOrd="1" destOrd="0" presId="urn:microsoft.com/office/officeart/2018/2/layout/IconVerticalSolidList"/>
    <dgm:cxn modelId="{6C46CC97-C232-4760-8052-13C458AD595B}" type="presParOf" srcId="{32F2DBA2-AB60-4855-B32A-71E032D47AD1}" destId="{E8F0A6B3-47DC-4A55-9DAF-144AD067E636}" srcOrd="2" destOrd="0" presId="urn:microsoft.com/office/officeart/2018/2/layout/IconVerticalSolidList"/>
    <dgm:cxn modelId="{D14AA63D-E0D2-403A-823C-7C7D42988461}" type="presParOf" srcId="{32F2DBA2-AB60-4855-B32A-71E032D47AD1}" destId="{05430DD5-2508-4FD4-A3B2-55808BE1365D}" srcOrd="3" destOrd="0" presId="urn:microsoft.com/office/officeart/2018/2/layout/IconVerticalSolidList"/>
    <dgm:cxn modelId="{8275C973-2051-4E5F-968B-F641304ECAE7}" type="presParOf" srcId="{C2F28D3E-A16E-4A02-B395-79F5B1CE22AC}" destId="{AE738DCA-A4E4-4C35-AD05-1BF35AA0314A}" srcOrd="5" destOrd="0" presId="urn:microsoft.com/office/officeart/2018/2/layout/IconVerticalSolidList"/>
    <dgm:cxn modelId="{770551FB-BEFA-43AB-ADEF-3205ABF0F1CF}" type="presParOf" srcId="{C2F28D3E-A16E-4A02-B395-79F5B1CE22AC}" destId="{E88AE942-A3C0-4F4F-9571-0A8A3D2571CC}" srcOrd="6" destOrd="0" presId="urn:microsoft.com/office/officeart/2018/2/layout/IconVerticalSolidList"/>
    <dgm:cxn modelId="{A9DC224D-E17C-4754-9FEE-9D610289A2E1}" type="presParOf" srcId="{E88AE942-A3C0-4F4F-9571-0A8A3D2571CC}" destId="{A99A8E0A-86B9-4433-9432-FF450974E107}" srcOrd="0" destOrd="0" presId="urn:microsoft.com/office/officeart/2018/2/layout/IconVerticalSolidList"/>
    <dgm:cxn modelId="{F4F5C8FF-48E7-4EA1-BF18-0F6B2F8F44C7}" type="presParOf" srcId="{E88AE942-A3C0-4F4F-9571-0A8A3D2571CC}" destId="{5F1F35CE-3189-43A9-83E1-98DD1E02B3B4}" srcOrd="1" destOrd="0" presId="urn:microsoft.com/office/officeart/2018/2/layout/IconVerticalSolidList"/>
    <dgm:cxn modelId="{FD32D775-1F86-424A-8A9F-CE8E85831EA8}" type="presParOf" srcId="{E88AE942-A3C0-4F4F-9571-0A8A3D2571CC}" destId="{5CC7696A-B646-4F75-A43B-989D895AEAD0}" srcOrd="2" destOrd="0" presId="urn:microsoft.com/office/officeart/2018/2/layout/IconVerticalSolidList"/>
    <dgm:cxn modelId="{F52BB6F5-72D9-4C88-958D-344D609A8B5B}" type="presParOf" srcId="{E88AE942-A3C0-4F4F-9571-0A8A3D2571CC}" destId="{78251C3F-2038-4D1C-AD6B-306E4A3E6465}" srcOrd="3" destOrd="0" presId="urn:microsoft.com/office/officeart/2018/2/layout/IconVerticalSolidList"/>
    <dgm:cxn modelId="{3A17927B-E96B-46BA-8173-50B14C5D9DB3}" type="presParOf" srcId="{C2F28D3E-A16E-4A02-B395-79F5B1CE22AC}" destId="{3FEBF429-71C8-410C-B09F-BB2F607A1896}" srcOrd="7" destOrd="0" presId="urn:microsoft.com/office/officeart/2018/2/layout/IconVerticalSolidList"/>
    <dgm:cxn modelId="{A0FDDC93-FB53-4116-8CAB-BD42F3B152AF}" type="presParOf" srcId="{C2F28D3E-A16E-4A02-B395-79F5B1CE22AC}" destId="{7596D538-CA3D-4F3F-8FE7-5CB8F47E2C5F}" srcOrd="8" destOrd="0" presId="urn:microsoft.com/office/officeart/2018/2/layout/IconVerticalSolidList"/>
    <dgm:cxn modelId="{98F401E1-73A6-4769-AC3C-DD8DA7B3571C}" type="presParOf" srcId="{7596D538-CA3D-4F3F-8FE7-5CB8F47E2C5F}" destId="{E2EF478D-C8E8-43B3-BF99-0AABC7653523}" srcOrd="0" destOrd="0" presId="urn:microsoft.com/office/officeart/2018/2/layout/IconVerticalSolidList"/>
    <dgm:cxn modelId="{477D5AF3-8521-43ED-85B8-281843877965}" type="presParOf" srcId="{7596D538-CA3D-4F3F-8FE7-5CB8F47E2C5F}" destId="{0B900806-E983-40D7-9CF2-CB3758FCCB80}" srcOrd="1" destOrd="0" presId="urn:microsoft.com/office/officeart/2018/2/layout/IconVerticalSolidList"/>
    <dgm:cxn modelId="{A91C413D-3EF7-4B96-8520-0C1C0D33E77A}" type="presParOf" srcId="{7596D538-CA3D-4F3F-8FE7-5CB8F47E2C5F}" destId="{10AC6078-B9D8-4671-A876-456DBE8F2AF3}" srcOrd="2" destOrd="0" presId="urn:microsoft.com/office/officeart/2018/2/layout/IconVerticalSolidList"/>
    <dgm:cxn modelId="{58685456-D6D1-4CC8-B15E-B2AE86AD6835}" type="presParOf" srcId="{7596D538-CA3D-4F3F-8FE7-5CB8F47E2C5F}" destId="{A53DA382-CEE6-4E5A-80C2-9A3BE10BF39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097B5D2-B9EB-42F4-A5CD-1314D848DA9B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5E5B3FB0-02E0-4075-BAE0-341CF90E53C6}">
      <dgm:prSet/>
      <dgm:spPr/>
      <dgm:t>
        <a:bodyPr/>
        <a:lstStyle/>
        <a:p>
          <a:r>
            <a:rPr lang="en-US"/>
            <a:t>Can photographs capture what it feels like to be a worker?</a:t>
          </a:r>
        </a:p>
      </dgm:t>
    </dgm:pt>
    <dgm:pt modelId="{C2F08BAA-FA01-4F8F-9E04-36737AA546E5}" type="parTrans" cxnId="{558CB7BE-887B-407E-AC41-6CB3CD348073}">
      <dgm:prSet/>
      <dgm:spPr/>
      <dgm:t>
        <a:bodyPr/>
        <a:lstStyle/>
        <a:p>
          <a:endParaRPr lang="en-US"/>
        </a:p>
      </dgm:t>
    </dgm:pt>
    <dgm:pt modelId="{9E67C5E6-2334-424E-9AD2-DF5D4AE93589}" type="sibTrans" cxnId="{558CB7BE-887B-407E-AC41-6CB3CD348073}">
      <dgm:prSet/>
      <dgm:spPr/>
      <dgm:t>
        <a:bodyPr/>
        <a:lstStyle/>
        <a:p>
          <a:endParaRPr lang="en-US"/>
        </a:p>
      </dgm:t>
    </dgm:pt>
    <dgm:pt modelId="{6AC22733-3270-4E46-A62B-C381F08B8634}">
      <dgm:prSet/>
      <dgm:spPr/>
      <dgm:t>
        <a:bodyPr/>
        <a:lstStyle/>
        <a:p>
          <a:r>
            <a:rPr lang="en-US"/>
            <a:t>How can photographs help to improve people's lives by capturing their working conditions?</a:t>
          </a:r>
        </a:p>
      </dgm:t>
    </dgm:pt>
    <dgm:pt modelId="{2BB19D0B-D92F-4E67-9FC0-25DFF549796B}" type="parTrans" cxnId="{0D59F89E-A41A-4DE6-8CCD-082399D0ECC1}">
      <dgm:prSet/>
      <dgm:spPr/>
      <dgm:t>
        <a:bodyPr/>
        <a:lstStyle/>
        <a:p>
          <a:endParaRPr lang="en-US"/>
        </a:p>
      </dgm:t>
    </dgm:pt>
    <dgm:pt modelId="{A8FD8A94-7C5B-47AD-81BD-43A7588A63D9}" type="sibTrans" cxnId="{0D59F89E-A41A-4DE6-8CCD-082399D0ECC1}">
      <dgm:prSet/>
      <dgm:spPr/>
      <dgm:t>
        <a:bodyPr/>
        <a:lstStyle/>
        <a:p>
          <a:endParaRPr lang="en-US"/>
        </a:p>
      </dgm:t>
    </dgm:pt>
    <dgm:pt modelId="{D9EF1349-A11E-46FC-A919-3FC87501343B}">
      <dgm:prSet/>
      <dgm:spPr/>
      <dgm:t>
        <a:bodyPr/>
        <a:lstStyle/>
        <a:p>
          <a:r>
            <a:rPr lang="en-US"/>
            <a:t>Can/do photographs present a positive view of work and workers?</a:t>
          </a:r>
        </a:p>
      </dgm:t>
    </dgm:pt>
    <dgm:pt modelId="{9925619D-EBD5-40F7-BE02-73FFBBED2177}" type="parTrans" cxnId="{5FFFEF7C-AB54-43A5-80B2-286E1169CA44}">
      <dgm:prSet/>
      <dgm:spPr/>
      <dgm:t>
        <a:bodyPr/>
        <a:lstStyle/>
        <a:p>
          <a:endParaRPr lang="en-US"/>
        </a:p>
      </dgm:t>
    </dgm:pt>
    <dgm:pt modelId="{BD684E62-FF18-4EC3-8909-41BB66721742}" type="sibTrans" cxnId="{5FFFEF7C-AB54-43A5-80B2-286E1169CA44}">
      <dgm:prSet/>
      <dgm:spPr/>
      <dgm:t>
        <a:bodyPr/>
        <a:lstStyle/>
        <a:p>
          <a:endParaRPr lang="en-US"/>
        </a:p>
      </dgm:t>
    </dgm:pt>
    <dgm:pt modelId="{BA5544A1-8E8D-4055-832E-F44B28C08DE5}">
      <dgm:prSet/>
      <dgm:spPr/>
      <dgm:t>
        <a:bodyPr/>
        <a:lstStyle/>
        <a:p>
          <a:r>
            <a:rPr lang="en-US"/>
            <a:t>What kind of work is involved in making photographs?</a:t>
          </a:r>
        </a:p>
      </dgm:t>
    </dgm:pt>
    <dgm:pt modelId="{24988066-34FD-4CE7-B424-E93BB22995BB}" type="parTrans" cxnId="{58AA32AB-2EBA-45C5-BD8C-2341097C6A3C}">
      <dgm:prSet/>
      <dgm:spPr/>
      <dgm:t>
        <a:bodyPr/>
        <a:lstStyle/>
        <a:p>
          <a:endParaRPr lang="en-US"/>
        </a:p>
      </dgm:t>
    </dgm:pt>
    <dgm:pt modelId="{D7656654-D385-44D9-881F-09B6F1BA3BFE}" type="sibTrans" cxnId="{58AA32AB-2EBA-45C5-BD8C-2341097C6A3C}">
      <dgm:prSet/>
      <dgm:spPr/>
      <dgm:t>
        <a:bodyPr/>
        <a:lstStyle/>
        <a:p>
          <a:endParaRPr lang="en-US"/>
        </a:p>
      </dgm:t>
    </dgm:pt>
    <dgm:pt modelId="{1E27E4BF-A054-4454-9939-58101495C92B}" type="pres">
      <dgm:prSet presAssocID="{B097B5D2-B9EB-42F4-A5CD-1314D848DA9B}" presName="root" presStyleCnt="0">
        <dgm:presLayoutVars>
          <dgm:dir/>
          <dgm:resizeHandles val="exact"/>
        </dgm:presLayoutVars>
      </dgm:prSet>
      <dgm:spPr/>
    </dgm:pt>
    <dgm:pt modelId="{C7831E9E-0513-470E-BFD7-D2B8C4E72FBF}" type="pres">
      <dgm:prSet presAssocID="{5E5B3FB0-02E0-4075-BAE0-341CF90E53C6}" presName="compNode" presStyleCnt="0"/>
      <dgm:spPr/>
    </dgm:pt>
    <dgm:pt modelId="{004904F1-7978-49E4-84CE-637FE5A53352}" type="pres">
      <dgm:prSet presAssocID="{5E5B3FB0-02E0-4075-BAE0-341CF90E53C6}" presName="bgRect" presStyleLbl="bgShp" presStyleIdx="0" presStyleCnt="4"/>
      <dgm:spPr/>
    </dgm:pt>
    <dgm:pt modelId="{7EF22F7A-DB50-432A-BBCB-8F6E325F749E}" type="pres">
      <dgm:prSet presAssocID="{5E5B3FB0-02E0-4075-BAE0-341CF90E53C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mera"/>
        </a:ext>
      </dgm:extLst>
    </dgm:pt>
    <dgm:pt modelId="{BC7B028A-3451-4BAC-87A7-18AFF6EA4752}" type="pres">
      <dgm:prSet presAssocID="{5E5B3FB0-02E0-4075-BAE0-341CF90E53C6}" presName="spaceRect" presStyleCnt="0"/>
      <dgm:spPr/>
    </dgm:pt>
    <dgm:pt modelId="{F053125B-064C-4589-9964-9A7D19151AE6}" type="pres">
      <dgm:prSet presAssocID="{5E5B3FB0-02E0-4075-BAE0-341CF90E53C6}" presName="parTx" presStyleLbl="revTx" presStyleIdx="0" presStyleCnt="4">
        <dgm:presLayoutVars>
          <dgm:chMax val="0"/>
          <dgm:chPref val="0"/>
        </dgm:presLayoutVars>
      </dgm:prSet>
      <dgm:spPr/>
    </dgm:pt>
    <dgm:pt modelId="{57147D9D-8F28-4624-950E-5E31FF196F69}" type="pres">
      <dgm:prSet presAssocID="{9E67C5E6-2334-424E-9AD2-DF5D4AE93589}" presName="sibTrans" presStyleCnt="0"/>
      <dgm:spPr/>
    </dgm:pt>
    <dgm:pt modelId="{BE0F6198-280A-4436-B79C-D9C6218B73CF}" type="pres">
      <dgm:prSet presAssocID="{6AC22733-3270-4E46-A62B-C381F08B8634}" presName="compNode" presStyleCnt="0"/>
      <dgm:spPr/>
    </dgm:pt>
    <dgm:pt modelId="{1950EFEF-17D3-4C21-A2CD-3779559C4A62}" type="pres">
      <dgm:prSet presAssocID="{6AC22733-3270-4E46-A62B-C381F08B8634}" presName="bgRect" presStyleLbl="bgShp" presStyleIdx="1" presStyleCnt="4"/>
      <dgm:spPr/>
    </dgm:pt>
    <dgm:pt modelId="{9319C391-4204-4A12-99ED-577CD2150D5E}" type="pres">
      <dgm:prSet presAssocID="{6AC22733-3270-4E46-A62B-C381F08B863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m"/>
        </a:ext>
      </dgm:extLst>
    </dgm:pt>
    <dgm:pt modelId="{A98DF8CF-B5BE-4971-9146-726873AD6518}" type="pres">
      <dgm:prSet presAssocID="{6AC22733-3270-4E46-A62B-C381F08B8634}" presName="spaceRect" presStyleCnt="0"/>
      <dgm:spPr/>
    </dgm:pt>
    <dgm:pt modelId="{823958E1-1843-4B0E-99E9-7259DFDB4A7C}" type="pres">
      <dgm:prSet presAssocID="{6AC22733-3270-4E46-A62B-C381F08B8634}" presName="parTx" presStyleLbl="revTx" presStyleIdx="1" presStyleCnt="4">
        <dgm:presLayoutVars>
          <dgm:chMax val="0"/>
          <dgm:chPref val="0"/>
        </dgm:presLayoutVars>
      </dgm:prSet>
      <dgm:spPr/>
    </dgm:pt>
    <dgm:pt modelId="{7B559485-1B8C-42B4-BF0F-E5C8A02F31D5}" type="pres">
      <dgm:prSet presAssocID="{A8FD8A94-7C5B-47AD-81BD-43A7588A63D9}" presName="sibTrans" presStyleCnt="0"/>
      <dgm:spPr/>
    </dgm:pt>
    <dgm:pt modelId="{F63CFDF4-2820-4896-B97A-19EE8D4766E9}" type="pres">
      <dgm:prSet presAssocID="{D9EF1349-A11E-46FC-A919-3FC87501343B}" presName="compNode" presStyleCnt="0"/>
      <dgm:spPr/>
    </dgm:pt>
    <dgm:pt modelId="{658DD71A-1772-4011-BC3B-BDB052E1CAE1}" type="pres">
      <dgm:prSet presAssocID="{D9EF1349-A11E-46FC-A919-3FC87501343B}" presName="bgRect" presStyleLbl="bgShp" presStyleIdx="2" presStyleCnt="4"/>
      <dgm:spPr/>
    </dgm:pt>
    <dgm:pt modelId="{76BA25A8-7CB8-41DE-B974-A498BCFE1300}" type="pres">
      <dgm:prSet presAssocID="{D9EF1349-A11E-46FC-A919-3FC87501343B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F78ED1F5-CFFE-49D4-A830-CB43F1D1E4A6}" type="pres">
      <dgm:prSet presAssocID="{D9EF1349-A11E-46FC-A919-3FC87501343B}" presName="spaceRect" presStyleCnt="0"/>
      <dgm:spPr/>
    </dgm:pt>
    <dgm:pt modelId="{081500FB-DF1A-4DFE-80D5-B0BD01E880C8}" type="pres">
      <dgm:prSet presAssocID="{D9EF1349-A11E-46FC-A919-3FC87501343B}" presName="parTx" presStyleLbl="revTx" presStyleIdx="2" presStyleCnt="4">
        <dgm:presLayoutVars>
          <dgm:chMax val="0"/>
          <dgm:chPref val="0"/>
        </dgm:presLayoutVars>
      </dgm:prSet>
      <dgm:spPr/>
    </dgm:pt>
    <dgm:pt modelId="{A0AEE5EB-1466-4B10-86CF-6F0E72DA16C7}" type="pres">
      <dgm:prSet presAssocID="{BD684E62-FF18-4EC3-8909-41BB66721742}" presName="sibTrans" presStyleCnt="0"/>
      <dgm:spPr/>
    </dgm:pt>
    <dgm:pt modelId="{CFE972A3-B3DE-4502-A36F-84C1D2A8FF3C}" type="pres">
      <dgm:prSet presAssocID="{BA5544A1-8E8D-4055-832E-F44B28C08DE5}" presName="compNode" presStyleCnt="0"/>
      <dgm:spPr/>
    </dgm:pt>
    <dgm:pt modelId="{649710D0-ECA7-4EF1-A35C-B44F1CACDF34}" type="pres">
      <dgm:prSet presAssocID="{BA5544A1-8E8D-4055-832E-F44B28C08DE5}" presName="bgRect" presStyleLbl="bgShp" presStyleIdx="3" presStyleCnt="4"/>
      <dgm:spPr/>
    </dgm:pt>
    <dgm:pt modelId="{54AE7B37-B5F7-4A81-90EC-6497463F7094}" type="pres">
      <dgm:prSet presAssocID="{BA5544A1-8E8D-4055-832E-F44B28C08DE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Brainstorm"/>
        </a:ext>
      </dgm:extLst>
    </dgm:pt>
    <dgm:pt modelId="{A6B3D77A-6EA3-45CF-865D-3F3356D9DACC}" type="pres">
      <dgm:prSet presAssocID="{BA5544A1-8E8D-4055-832E-F44B28C08DE5}" presName="spaceRect" presStyleCnt="0"/>
      <dgm:spPr/>
    </dgm:pt>
    <dgm:pt modelId="{0B29180A-6DE7-43B3-8EC1-6EE6CE5CA829}" type="pres">
      <dgm:prSet presAssocID="{BA5544A1-8E8D-4055-832E-F44B28C08DE5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827A1221-3FC6-4D39-90AE-B219A78A18C3}" type="presOf" srcId="{5E5B3FB0-02E0-4075-BAE0-341CF90E53C6}" destId="{F053125B-064C-4589-9964-9A7D19151AE6}" srcOrd="0" destOrd="0" presId="urn:microsoft.com/office/officeart/2018/2/layout/IconVerticalSolidList"/>
    <dgm:cxn modelId="{6F428B33-8408-4E00-8941-11A839C18DB0}" type="presOf" srcId="{D9EF1349-A11E-46FC-A919-3FC87501343B}" destId="{081500FB-DF1A-4DFE-80D5-B0BD01E880C8}" srcOrd="0" destOrd="0" presId="urn:microsoft.com/office/officeart/2018/2/layout/IconVerticalSolidList"/>
    <dgm:cxn modelId="{2FC21E42-E520-43BC-B12F-C12D0CED01E6}" type="presOf" srcId="{BA5544A1-8E8D-4055-832E-F44B28C08DE5}" destId="{0B29180A-6DE7-43B3-8EC1-6EE6CE5CA829}" srcOrd="0" destOrd="0" presId="urn:microsoft.com/office/officeart/2018/2/layout/IconVerticalSolidList"/>
    <dgm:cxn modelId="{5FFFEF7C-AB54-43A5-80B2-286E1169CA44}" srcId="{B097B5D2-B9EB-42F4-A5CD-1314D848DA9B}" destId="{D9EF1349-A11E-46FC-A919-3FC87501343B}" srcOrd="2" destOrd="0" parTransId="{9925619D-EBD5-40F7-BE02-73FFBBED2177}" sibTransId="{BD684E62-FF18-4EC3-8909-41BB66721742}"/>
    <dgm:cxn modelId="{43D3AE8A-DB4F-4952-BACA-4483ABC7FFC8}" type="presOf" srcId="{6AC22733-3270-4E46-A62B-C381F08B8634}" destId="{823958E1-1843-4B0E-99E9-7259DFDB4A7C}" srcOrd="0" destOrd="0" presId="urn:microsoft.com/office/officeart/2018/2/layout/IconVerticalSolidList"/>
    <dgm:cxn modelId="{0D59F89E-A41A-4DE6-8CCD-082399D0ECC1}" srcId="{B097B5D2-B9EB-42F4-A5CD-1314D848DA9B}" destId="{6AC22733-3270-4E46-A62B-C381F08B8634}" srcOrd="1" destOrd="0" parTransId="{2BB19D0B-D92F-4E67-9FC0-25DFF549796B}" sibTransId="{A8FD8A94-7C5B-47AD-81BD-43A7588A63D9}"/>
    <dgm:cxn modelId="{58AA32AB-2EBA-45C5-BD8C-2341097C6A3C}" srcId="{B097B5D2-B9EB-42F4-A5CD-1314D848DA9B}" destId="{BA5544A1-8E8D-4055-832E-F44B28C08DE5}" srcOrd="3" destOrd="0" parTransId="{24988066-34FD-4CE7-B424-E93BB22995BB}" sibTransId="{D7656654-D385-44D9-881F-09B6F1BA3BFE}"/>
    <dgm:cxn modelId="{558CB7BE-887B-407E-AC41-6CB3CD348073}" srcId="{B097B5D2-B9EB-42F4-A5CD-1314D848DA9B}" destId="{5E5B3FB0-02E0-4075-BAE0-341CF90E53C6}" srcOrd="0" destOrd="0" parTransId="{C2F08BAA-FA01-4F8F-9E04-36737AA546E5}" sibTransId="{9E67C5E6-2334-424E-9AD2-DF5D4AE93589}"/>
    <dgm:cxn modelId="{3B6ED5F1-C23C-428F-91D5-528911E45189}" type="presOf" srcId="{B097B5D2-B9EB-42F4-A5CD-1314D848DA9B}" destId="{1E27E4BF-A054-4454-9939-58101495C92B}" srcOrd="0" destOrd="0" presId="urn:microsoft.com/office/officeart/2018/2/layout/IconVerticalSolidList"/>
    <dgm:cxn modelId="{16B96FA9-D87F-4177-8CF4-9AC0D045191C}" type="presParOf" srcId="{1E27E4BF-A054-4454-9939-58101495C92B}" destId="{C7831E9E-0513-470E-BFD7-D2B8C4E72FBF}" srcOrd="0" destOrd="0" presId="urn:microsoft.com/office/officeart/2018/2/layout/IconVerticalSolidList"/>
    <dgm:cxn modelId="{165F5CDE-A580-4A9D-91A0-3DB229AF5D61}" type="presParOf" srcId="{C7831E9E-0513-470E-BFD7-D2B8C4E72FBF}" destId="{004904F1-7978-49E4-84CE-637FE5A53352}" srcOrd="0" destOrd="0" presId="urn:microsoft.com/office/officeart/2018/2/layout/IconVerticalSolidList"/>
    <dgm:cxn modelId="{0DB1A8DF-F67C-40E5-851C-52F949BE0314}" type="presParOf" srcId="{C7831E9E-0513-470E-BFD7-D2B8C4E72FBF}" destId="{7EF22F7A-DB50-432A-BBCB-8F6E325F749E}" srcOrd="1" destOrd="0" presId="urn:microsoft.com/office/officeart/2018/2/layout/IconVerticalSolidList"/>
    <dgm:cxn modelId="{45CCC68B-4F3B-4C68-9986-C0B5D5761116}" type="presParOf" srcId="{C7831E9E-0513-470E-BFD7-D2B8C4E72FBF}" destId="{BC7B028A-3451-4BAC-87A7-18AFF6EA4752}" srcOrd="2" destOrd="0" presId="urn:microsoft.com/office/officeart/2018/2/layout/IconVerticalSolidList"/>
    <dgm:cxn modelId="{2A7815FB-F2A6-4E6E-86A5-9F3714838ACB}" type="presParOf" srcId="{C7831E9E-0513-470E-BFD7-D2B8C4E72FBF}" destId="{F053125B-064C-4589-9964-9A7D19151AE6}" srcOrd="3" destOrd="0" presId="urn:microsoft.com/office/officeart/2018/2/layout/IconVerticalSolidList"/>
    <dgm:cxn modelId="{A0AAC53B-43F3-4964-9CBB-86AD94656C1D}" type="presParOf" srcId="{1E27E4BF-A054-4454-9939-58101495C92B}" destId="{57147D9D-8F28-4624-950E-5E31FF196F69}" srcOrd="1" destOrd="0" presId="urn:microsoft.com/office/officeart/2018/2/layout/IconVerticalSolidList"/>
    <dgm:cxn modelId="{BF5BFDA0-9F86-4A9C-BF61-8CE1102C3E09}" type="presParOf" srcId="{1E27E4BF-A054-4454-9939-58101495C92B}" destId="{BE0F6198-280A-4436-B79C-D9C6218B73CF}" srcOrd="2" destOrd="0" presId="urn:microsoft.com/office/officeart/2018/2/layout/IconVerticalSolidList"/>
    <dgm:cxn modelId="{83A3E63B-6C64-45EB-93AE-F249C0CE5347}" type="presParOf" srcId="{BE0F6198-280A-4436-B79C-D9C6218B73CF}" destId="{1950EFEF-17D3-4C21-A2CD-3779559C4A62}" srcOrd="0" destOrd="0" presId="urn:microsoft.com/office/officeart/2018/2/layout/IconVerticalSolidList"/>
    <dgm:cxn modelId="{63F686AE-AB64-4A1E-B886-01CB87DEBA36}" type="presParOf" srcId="{BE0F6198-280A-4436-B79C-D9C6218B73CF}" destId="{9319C391-4204-4A12-99ED-577CD2150D5E}" srcOrd="1" destOrd="0" presId="urn:microsoft.com/office/officeart/2018/2/layout/IconVerticalSolidList"/>
    <dgm:cxn modelId="{D6DF386B-0516-4F36-B884-84C2192D2BDB}" type="presParOf" srcId="{BE0F6198-280A-4436-B79C-D9C6218B73CF}" destId="{A98DF8CF-B5BE-4971-9146-726873AD6518}" srcOrd="2" destOrd="0" presId="urn:microsoft.com/office/officeart/2018/2/layout/IconVerticalSolidList"/>
    <dgm:cxn modelId="{EA266F8C-4963-4992-95BA-E216FDB7602D}" type="presParOf" srcId="{BE0F6198-280A-4436-B79C-D9C6218B73CF}" destId="{823958E1-1843-4B0E-99E9-7259DFDB4A7C}" srcOrd="3" destOrd="0" presId="urn:microsoft.com/office/officeart/2018/2/layout/IconVerticalSolidList"/>
    <dgm:cxn modelId="{E83CD0A0-743F-4D2C-90F9-E4A7C49E693C}" type="presParOf" srcId="{1E27E4BF-A054-4454-9939-58101495C92B}" destId="{7B559485-1B8C-42B4-BF0F-E5C8A02F31D5}" srcOrd="3" destOrd="0" presId="urn:microsoft.com/office/officeart/2018/2/layout/IconVerticalSolidList"/>
    <dgm:cxn modelId="{B7DC8FA8-7640-4CCC-9088-0B995EDD5870}" type="presParOf" srcId="{1E27E4BF-A054-4454-9939-58101495C92B}" destId="{F63CFDF4-2820-4896-B97A-19EE8D4766E9}" srcOrd="4" destOrd="0" presId="urn:microsoft.com/office/officeart/2018/2/layout/IconVerticalSolidList"/>
    <dgm:cxn modelId="{91447E89-A0E5-4241-ACB9-A3843899B75C}" type="presParOf" srcId="{F63CFDF4-2820-4896-B97A-19EE8D4766E9}" destId="{658DD71A-1772-4011-BC3B-BDB052E1CAE1}" srcOrd="0" destOrd="0" presId="urn:microsoft.com/office/officeart/2018/2/layout/IconVerticalSolidList"/>
    <dgm:cxn modelId="{67B4B869-080F-47BD-83BB-C5902981E591}" type="presParOf" srcId="{F63CFDF4-2820-4896-B97A-19EE8D4766E9}" destId="{76BA25A8-7CB8-41DE-B974-A498BCFE1300}" srcOrd="1" destOrd="0" presId="urn:microsoft.com/office/officeart/2018/2/layout/IconVerticalSolidList"/>
    <dgm:cxn modelId="{07B5CBA7-C5B5-4129-8924-A1E048044545}" type="presParOf" srcId="{F63CFDF4-2820-4896-B97A-19EE8D4766E9}" destId="{F78ED1F5-CFFE-49D4-A830-CB43F1D1E4A6}" srcOrd="2" destOrd="0" presId="urn:microsoft.com/office/officeart/2018/2/layout/IconVerticalSolidList"/>
    <dgm:cxn modelId="{1D3B0B30-4A0F-4847-AC16-F17B8CEE6AA3}" type="presParOf" srcId="{F63CFDF4-2820-4896-B97A-19EE8D4766E9}" destId="{081500FB-DF1A-4DFE-80D5-B0BD01E880C8}" srcOrd="3" destOrd="0" presId="urn:microsoft.com/office/officeart/2018/2/layout/IconVerticalSolidList"/>
    <dgm:cxn modelId="{ECD058EA-7E4F-4185-92D1-48AC9932A805}" type="presParOf" srcId="{1E27E4BF-A054-4454-9939-58101495C92B}" destId="{A0AEE5EB-1466-4B10-86CF-6F0E72DA16C7}" srcOrd="5" destOrd="0" presId="urn:microsoft.com/office/officeart/2018/2/layout/IconVerticalSolidList"/>
    <dgm:cxn modelId="{0A6DE622-6135-48BC-B9B1-36CE38424CBE}" type="presParOf" srcId="{1E27E4BF-A054-4454-9939-58101495C92B}" destId="{CFE972A3-B3DE-4502-A36F-84C1D2A8FF3C}" srcOrd="6" destOrd="0" presId="urn:microsoft.com/office/officeart/2018/2/layout/IconVerticalSolidList"/>
    <dgm:cxn modelId="{40B14BC4-C9CB-4F62-9D1F-64DE45E5FE7E}" type="presParOf" srcId="{CFE972A3-B3DE-4502-A36F-84C1D2A8FF3C}" destId="{649710D0-ECA7-4EF1-A35C-B44F1CACDF34}" srcOrd="0" destOrd="0" presId="urn:microsoft.com/office/officeart/2018/2/layout/IconVerticalSolidList"/>
    <dgm:cxn modelId="{52EA5BF7-9039-4DA4-90F7-997EF11452E2}" type="presParOf" srcId="{CFE972A3-B3DE-4502-A36F-84C1D2A8FF3C}" destId="{54AE7B37-B5F7-4A81-90EC-6497463F7094}" srcOrd="1" destOrd="0" presId="urn:microsoft.com/office/officeart/2018/2/layout/IconVerticalSolidList"/>
    <dgm:cxn modelId="{AA40939D-5489-4436-BA05-580AB6496DB0}" type="presParOf" srcId="{CFE972A3-B3DE-4502-A36F-84C1D2A8FF3C}" destId="{A6B3D77A-6EA3-45CF-865D-3F3356D9DACC}" srcOrd="2" destOrd="0" presId="urn:microsoft.com/office/officeart/2018/2/layout/IconVerticalSolidList"/>
    <dgm:cxn modelId="{3CBE4AA3-7164-487B-A29B-77D167C1E6F2}" type="presParOf" srcId="{CFE972A3-B3DE-4502-A36F-84C1D2A8FF3C}" destId="{0B29180A-6DE7-43B3-8EC1-6EE6CE5CA82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0A2B691-3BC4-4080-8191-942BCFC7639E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FB4B79C1-10A6-411E-BA4B-3B8166CBD5C7}">
      <dgm:prSet/>
      <dgm:spPr/>
      <dgm:t>
        <a:bodyPr/>
        <a:lstStyle/>
        <a:p>
          <a:r>
            <a:rPr lang="en-US"/>
            <a:t>Why is colour photography so successful in advertising? Why have (art) photographers been suspicious of colour in photography until quite recently? </a:t>
          </a:r>
        </a:p>
      </dgm:t>
    </dgm:pt>
    <dgm:pt modelId="{E569D944-2C02-4944-82AC-2F2920933640}" type="parTrans" cxnId="{A194B072-AC2A-4E3D-8ACF-1D9AEBF9B1C1}">
      <dgm:prSet/>
      <dgm:spPr/>
      <dgm:t>
        <a:bodyPr/>
        <a:lstStyle/>
        <a:p>
          <a:endParaRPr lang="en-US"/>
        </a:p>
      </dgm:t>
    </dgm:pt>
    <dgm:pt modelId="{60D73830-38A1-41B3-A0D2-E6F2A2227801}" type="sibTrans" cxnId="{A194B072-AC2A-4E3D-8ACF-1D9AEBF9B1C1}">
      <dgm:prSet/>
      <dgm:spPr/>
      <dgm:t>
        <a:bodyPr/>
        <a:lstStyle/>
        <a:p>
          <a:endParaRPr lang="en-US"/>
        </a:p>
      </dgm:t>
    </dgm:pt>
    <dgm:pt modelId="{58B3D02C-86CE-4165-B74C-BBF21A504E38}">
      <dgm:prSet/>
      <dgm:spPr/>
      <dgm:t>
        <a:bodyPr/>
        <a:lstStyle/>
        <a:p>
          <a:r>
            <a:rPr lang="en-US"/>
            <a:t>How does colour affect our senses? How do colour combinations work?</a:t>
          </a:r>
        </a:p>
      </dgm:t>
    </dgm:pt>
    <dgm:pt modelId="{1FD76BF6-1E01-4185-BE74-8A4799FEEE4B}" type="parTrans" cxnId="{24EAC6AF-619E-4A1A-A176-9522B25F0E01}">
      <dgm:prSet/>
      <dgm:spPr/>
      <dgm:t>
        <a:bodyPr/>
        <a:lstStyle/>
        <a:p>
          <a:endParaRPr lang="en-US"/>
        </a:p>
      </dgm:t>
    </dgm:pt>
    <dgm:pt modelId="{48DB0878-CB21-4FDB-ACFD-585E03D254EE}" type="sibTrans" cxnId="{24EAC6AF-619E-4A1A-A176-9522B25F0E01}">
      <dgm:prSet/>
      <dgm:spPr/>
      <dgm:t>
        <a:bodyPr/>
        <a:lstStyle/>
        <a:p>
          <a:endParaRPr lang="en-US"/>
        </a:p>
      </dgm:t>
    </dgm:pt>
    <dgm:pt modelId="{08BF42B8-E8D4-4098-A66B-5D238F444D98}">
      <dgm:prSet/>
      <dgm:spPr/>
      <dgm:t>
        <a:bodyPr/>
        <a:lstStyle/>
        <a:p>
          <a:r>
            <a:rPr lang="en-US"/>
            <a:t>How can photographers use colour theory to help them compose/construct their images?</a:t>
          </a:r>
        </a:p>
      </dgm:t>
    </dgm:pt>
    <dgm:pt modelId="{94E2982C-42FF-4216-9258-985C2874B76D}" type="parTrans" cxnId="{221B0A92-3B92-4D8C-9184-03ED13AB8519}">
      <dgm:prSet/>
      <dgm:spPr/>
      <dgm:t>
        <a:bodyPr/>
        <a:lstStyle/>
        <a:p>
          <a:endParaRPr lang="en-US"/>
        </a:p>
      </dgm:t>
    </dgm:pt>
    <dgm:pt modelId="{06396AD5-2139-411B-B973-60604DFF0010}" type="sibTrans" cxnId="{221B0A92-3B92-4D8C-9184-03ED13AB8519}">
      <dgm:prSet/>
      <dgm:spPr/>
      <dgm:t>
        <a:bodyPr/>
        <a:lstStyle/>
        <a:p>
          <a:endParaRPr lang="en-US"/>
        </a:p>
      </dgm:t>
    </dgm:pt>
    <dgm:pt modelId="{16FC0F7F-A7F4-44EE-8DBE-D18A66BA84D0}" type="pres">
      <dgm:prSet presAssocID="{00A2B691-3BC4-4080-8191-942BCFC7639E}" presName="root" presStyleCnt="0">
        <dgm:presLayoutVars>
          <dgm:dir/>
          <dgm:resizeHandles val="exact"/>
        </dgm:presLayoutVars>
      </dgm:prSet>
      <dgm:spPr/>
    </dgm:pt>
    <dgm:pt modelId="{0066C5B9-EF1E-4592-9AC1-7BF6321C4ED7}" type="pres">
      <dgm:prSet presAssocID="{FB4B79C1-10A6-411E-BA4B-3B8166CBD5C7}" presName="compNode" presStyleCnt="0"/>
      <dgm:spPr/>
    </dgm:pt>
    <dgm:pt modelId="{1FECC555-27A2-4CAC-A97E-56A1C465CBCE}" type="pres">
      <dgm:prSet presAssocID="{FB4B79C1-10A6-411E-BA4B-3B8166CBD5C7}" presName="bgRect" presStyleLbl="bgShp" presStyleIdx="0" presStyleCnt="3"/>
      <dgm:spPr/>
    </dgm:pt>
    <dgm:pt modelId="{BC18E3C2-96C8-4132-BA34-C40C91D0456E}" type="pres">
      <dgm:prSet presAssocID="{FB4B79C1-10A6-411E-BA4B-3B8166CBD5C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mera"/>
        </a:ext>
      </dgm:extLst>
    </dgm:pt>
    <dgm:pt modelId="{6A5F671C-2415-4DA7-B83C-3FD0D5AD742D}" type="pres">
      <dgm:prSet presAssocID="{FB4B79C1-10A6-411E-BA4B-3B8166CBD5C7}" presName="spaceRect" presStyleCnt="0"/>
      <dgm:spPr/>
    </dgm:pt>
    <dgm:pt modelId="{C65EEA4A-67E6-4F66-90DF-FC3891798054}" type="pres">
      <dgm:prSet presAssocID="{FB4B79C1-10A6-411E-BA4B-3B8166CBD5C7}" presName="parTx" presStyleLbl="revTx" presStyleIdx="0" presStyleCnt="3">
        <dgm:presLayoutVars>
          <dgm:chMax val="0"/>
          <dgm:chPref val="0"/>
        </dgm:presLayoutVars>
      </dgm:prSet>
      <dgm:spPr/>
    </dgm:pt>
    <dgm:pt modelId="{FD27F454-4B83-47CF-AD63-48CE9BD284FA}" type="pres">
      <dgm:prSet presAssocID="{60D73830-38A1-41B3-A0D2-E6F2A2227801}" presName="sibTrans" presStyleCnt="0"/>
      <dgm:spPr/>
    </dgm:pt>
    <dgm:pt modelId="{FD645431-F16C-49CE-AEC9-EE156E7E6AE9}" type="pres">
      <dgm:prSet presAssocID="{58B3D02C-86CE-4165-B74C-BBF21A504E38}" presName="compNode" presStyleCnt="0"/>
      <dgm:spPr/>
    </dgm:pt>
    <dgm:pt modelId="{B3DB9C60-6325-406F-A5E8-8C3409AAA0F4}" type="pres">
      <dgm:prSet presAssocID="{58B3D02C-86CE-4165-B74C-BBF21A504E38}" presName="bgRect" presStyleLbl="bgShp" presStyleIdx="1" presStyleCnt="3"/>
      <dgm:spPr/>
    </dgm:pt>
    <dgm:pt modelId="{7290D979-98F7-4799-9F36-B9D44E34A81F}" type="pres">
      <dgm:prSet presAssocID="{58B3D02C-86CE-4165-B74C-BBF21A504E3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AEC54FAA-B15C-449D-8C21-326BAC515BD6}" type="pres">
      <dgm:prSet presAssocID="{58B3D02C-86CE-4165-B74C-BBF21A504E38}" presName="spaceRect" presStyleCnt="0"/>
      <dgm:spPr/>
    </dgm:pt>
    <dgm:pt modelId="{3254AF05-7A68-413B-8864-6D0178CEA91F}" type="pres">
      <dgm:prSet presAssocID="{58B3D02C-86CE-4165-B74C-BBF21A504E38}" presName="parTx" presStyleLbl="revTx" presStyleIdx="1" presStyleCnt="3">
        <dgm:presLayoutVars>
          <dgm:chMax val="0"/>
          <dgm:chPref val="0"/>
        </dgm:presLayoutVars>
      </dgm:prSet>
      <dgm:spPr/>
    </dgm:pt>
    <dgm:pt modelId="{A26E6C0D-7574-4A9D-AF0A-8A817BAAB487}" type="pres">
      <dgm:prSet presAssocID="{48DB0878-CB21-4FDB-ACFD-585E03D254EE}" presName="sibTrans" presStyleCnt="0"/>
      <dgm:spPr/>
    </dgm:pt>
    <dgm:pt modelId="{13B0A8B4-BFD9-429D-8A35-C15507F1416C}" type="pres">
      <dgm:prSet presAssocID="{08BF42B8-E8D4-4098-A66B-5D238F444D98}" presName="compNode" presStyleCnt="0"/>
      <dgm:spPr/>
    </dgm:pt>
    <dgm:pt modelId="{B7B4BF47-79F5-4B42-AD9E-A082EFCA7770}" type="pres">
      <dgm:prSet presAssocID="{08BF42B8-E8D4-4098-A66B-5D238F444D98}" presName="bgRect" presStyleLbl="bgShp" presStyleIdx="2" presStyleCnt="3"/>
      <dgm:spPr/>
    </dgm:pt>
    <dgm:pt modelId="{039D38E7-B66D-498F-9B1D-825CF078AE9D}" type="pres">
      <dgm:prSet presAssocID="{08BF42B8-E8D4-4098-A66B-5D238F444D9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7A72A804-AA2A-426D-BF92-370EE91583FD}" type="pres">
      <dgm:prSet presAssocID="{08BF42B8-E8D4-4098-A66B-5D238F444D98}" presName="spaceRect" presStyleCnt="0"/>
      <dgm:spPr/>
    </dgm:pt>
    <dgm:pt modelId="{450FFC9E-E3B4-4868-A6CA-DB9B5C34B3D6}" type="pres">
      <dgm:prSet presAssocID="{08BF42B8-E8D4-4098-A66B-5D238F444D98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21C5A70-DCE3-4844-9D6C-58A2BAF43809}" type="presOf" srcId="{FB4B79C1-10A6-411E-BA4B-3B8166CBD5C7}" destId="{C65EEA4A-67E6-4F66-90DF-FC3891798054}" srcOrd="0" destOrd="0" presId="urn:microsoft.com/office/officeart/2018/2/layout/IconVerticalSolidList"/>
    <dgm:cxn modelId="{A194B072-AC2A-4E3D-8ACF-1D9AEBF9B1C1}" srcId="{00A2B691-3BC4-4080-8191-942BCFC7639E}" destId="{FB4B79C1-10A6-411E-BA4B-3B8166CBD5C7}" srcOrd="0" destOrd="0" parTransId="{E569D944-2C02-4944-82AC-2F2920933640}" sibTransId="{60D73830-38A1-41B3-A0D2-E6F2A2227801}"/>
    <dgm:cxn modelId="{AA870973-7E08-4956-B97C-350FB3E2153A}" type="presOf" srcId="{58B3D02C-86CE-4165-B74C-BBF21A504E38}" destId="{3254AF05-7A68-413B-8864-6D0178CEA91F}" srcOrd="0" destOrd="0" presId="urn:microsoft.com/office/officeart/2018/2/layout/IconVerticalSolidList"/>
    <dgm:cxn modelId="{221B0A92-3B92-4D8C-9184-03ED13AB8519}" srcId="{00A2B691-3BC4-4080-8191-942BCFC7639E}" destId="{08BF42B8-E8D4-4098-A66B-5D238F444D98}" srcOrd="2" destOrd="0" parTransId="{94E2982C-42FF-4216-9258-985C2874B76D}" sibTransId="{06396AD5-2139-411B-B973-60604DFF0010}"/>
    <dgm:cxn modelId="{24EAC6AF-619E-4A1A-A176-9522B25F0E01}" srcId="{00A2B691-3BC4-4080-8191-942BCFC7639E}" destId="{58B3D02C-86CE-4165-B74C-BBF21A504E38}" srcOrd="1" destOrd="0" parTransId="{1FD76BF6-1E01-4185-BE74-8A4799FEEE4B}" sibTransId="{48DB0878-CB21-4FDB-ACFD-585E03D254EE}"/>
    <dgm:cxn modelId="{D6823ADC-5171-46B5-9A49-B609EC5BFFC8}" type="presOf" srcId="{08BF42B8-E8D4-4098-A66B-5D238F444D98}" destId="{450FFC9E-E3B4-4868-A6CA-DB9B5C34B3D6}" srcOrd="0" destOrd="0" presId="urn:microsoft.com/office/officeart/2018/2/layout/IconVerticalSolidList"/>
    <dgm:cxn modelId="{C825C6E2-D372-4422-A33C-7A8A4653014F}" type="presOf" srcId="{00A2B691-3BC4-4080-8191-942BCFC7639E}" destId="{16FC0F7F-A7F4-44EE-8DBE-D18A66BA84D0}" srcOrd="0" destOrd="0" presId="urn:microsoft.com/office/officeart/2018/2/layout/IconVerticalSolidList"/>
    <dgm:cxn modelId="{03020138-CF55-4365-AA02-7CA025D674F3}" type="presParOf" srcId="{16FC0F7F-A7F4-44EE-8DBE-D18A66BA84D0}" destId="{0066C5B9-EF1E-4592-9AC1-7BF6321C4ED7}" srcOrd="0" destOrd="0" presId="urn:microsoft.com/office/officeart/2018/2/layout/IconVerticalSolidList"/>
    <dgm:cxn modelId="{EAD6ED3E-FEE4-4616-958D-0A679C1C03BC}" type="presParOf" srcId="{0066C5B9-EF1E-4592-9AC1-7BF6321C4ED7}" destId="{1FECC555-27A2-4CAC-A97E-56A1C465CBCE}" srcOrd="0" destOrd="0" presId="urn:microsoft.com/office/officeart/2018/2/layout/IconVerticalSolidList"/>
    <dgm:cxn modelId="{1519A5D0-6028-41C5-A551-89FDDA2EC2C3}" type="presParOf" srcId="{0066C5B9-EF1E-4592-9AC1-7BF6321C4ED7}" destId="{BC18E3C2-96C8-4132-BA34-C40C91D0456E}" srcOrd="1" destOrd="0" presId="urn:microsoft.com/office/officeart/2018/2/layout/IconVerticalSolidList"/>
    <dgm:cxn modelId="{E9F8782F-E48F-460E-9DAF-CBC406A01219}" type="presParOf" srcId="{0066C5B9-EF1E-4592-9AC1-7BF6321C4ED7}" destId="{6A5F671C-2415-4DA7-B83C-3FD0D5AD742D}" srcOrd="2" destOrd="0" presId="urn:microsoft.com/office/officeart/2018/2/layout/IconVerticalSolidList"/>
    <dgm:cxn modelId="{8EE299B3-2D4F-4279-AE3C-B577EDFA298E}" type="presParOf" srcId="{0066C5B9-EF1E-4592-9AC1-7BF6321C4ED7}" destId="{C65EEA4A-67E6-4F66-90DF-FC3891798054}" srcOrd="3" destOrd="0" presId="urn:microsoft.com/office/officeart/2018/2/layout/IconVerticalSolidList"/>
    <dgm:cxn modelId="{2DB8F23E-2EA9-42D3-98CB-102058911129}" type="presParOf" srcId="{16FC0F7F-A7F4-44EE-8DBE-D18A66BA84D0}" destId="{FD27F454-4B83-47CF-AD63-48CE9BD284FA}" srcOrd="1" destOrd="0" presId="urn:microsoft.com/office/officeart/2018/2/layout/IconVerticalSolidList"/>
    <dgm:cxn modelId="{065891A2-BDAF-47E1-8909-3832AB64BA35}" type="presParOf" srcId="{16FC0F7F-A7F4-44EE-8DBE-D18A66BA84D0}" destId="{FD645431-F16C-49CE-AEC9-EE156E7E6AE9}" srcOrd="2" destOrd="0" presId="urn:microsoft.com/office/officeart/2018/2/layout/IconVerticalSolidList"/>
    <dgm:cxn modelId="{15D4056C-ACD5-45B8-8E28-858DCAF43DDE}" type="presParOf" srcId="{FD645431-F16C-49CE-AEC9-EE156E7E6AE9}" destId="{B3DB9C60-6325-406F-A5E8-8C3409AAA0F4}" srcOrd="0" destOrd="0" presId="urn:microsoft.com/office/officeart/2018/2/layout/IconVerticalSolidList"/>
    <dgm:cxn modelId="{44E8B1E3-9394-4909-A56D-C4F3A056195B}" type="presParOf" srcId="{FD645431-F16C-49CE-AEC9-EE156E7E6AE9}" destId="{7290D979-98F7-4799-9F36-B9D44E34A81F}" srcOrd="1" destOrd="0" presId="urn:microsoft.com/office/officeart/2018/2/layout/IconVerticalSolidList"/>
    <dgm:cxn modelId="{DA5BDA50-A8F3-463E-B942-CA219C32DCBE}" type="presParOf" srcId="{FD645431-F16C-49CE-AEC9-EE156E7E6AE9}" destId="{AEC54FAA-B15C-449D-8C21-326BAC515BD6}" srcOrd="2" destOrd="0" presId="urn:microsoft.com/office/officeart/2018/2/layout/IconVerticalSolidList"/>
    <dgm:cxn modelId="{21989F8A-75B0-486E-8FAB-C7267D5B7C6E}" type="presParOf" srcId="{FD645431-F16C-49CE-AEC9-EE156E7E6AE9}" destId="{3254AF05-7A68-413B-8864-6D0178CEA91F}" srcOrd="3" destOrd="0" presId="urn:microsoft.com/office/officeart/2018/2/layout/IconVerticalSolidList"/>
    <dgm:cxn modelId="{1828E9AD-4BD2-4557-BC58-5C7BB30CB697}" type="presParOf" srcId="{16FC0F7F-A7F4-44EE-8DBE-D18A66BA84D0}" destId="{A26E6C0D-7574-4A9D-AF0A-8A817BAAB487}" srcOrd="3" destOrd="0" presId="urn:microsoft.com/office/officeart/2018/2/layout/IconVerticalSolidList"/>
    <dgm:cxn modelId="{41141DD8-21A5-4823-AAB6-E001BEE9FB3A}" type="presParOf" srcId="{16FC0F7F-A7F4-44EE-8DBE-D18A66BA84D0}" destId="{13B0A8B4-BFD9-429D-8A35-C15507F1416C}" srcOrd="4" destOrd="0" presId="urn:microsoft.com/office/officeart/2018/2/layout/IconVerticalSolidList"/>
    <dgm:cxn modelId="{63D29FB0-9C03-41AC-B4CA-F0C094AC0BD5}" type="presParOf" srcId="{13B0A8B4-BFD9-429D-8A35-C15507F1416C}" destId="{B7B4BF47-79F5-4B42-AD9E-A082EFCA7770}" srcOrd="0" destOrd="0" presId="urn:microsoft.com/office/officeart/2018/2/layout/IconVerticalSolidList"/>
    <dgm:cxn modelId="{6CE45521-8AB9-41FE-9A75-36B70619BDE1}" type="presParOf" srcId="{13B0A8B4-BFD9-429D-8A35-C15507F1416C}" destId="{039D38E7-B66D-498F-9B1D-825CF078AE9D}" srcOrd="1" destOrd="0" presId="urn:microsoft.com/office/officeart/2018/2/layout/IconVerticalSolidList"/>
    <dgm:cxn modelId="{0424015C-A534-470A-980B-223041613203}" type="presParOf" srcId="{13B0A8B4-BFD9-429D-8A35-C15507F1416C}" destId="{7A72A804-AA2A-426D-BF92-370EE91583FD}" srcOrd="2" destOrd="0" presId="urn:microsoft.com/office/officeart/2018/2/layout/IconVerticalSolidList"/>
    <dgm:cxn modelId="{C48DB3B3-539B-4A6E-B25C-143BE77705CF}" type="presParOf" srcId="{13B0A8B4-BFD9-429D-8A35-C15507F1416C}" destId="{450FFC9E-E3B4-4868-A6CA-DB9B5C34B3D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EAC215-13AE-4179-A458-A87F56ED681A}">
      <dsp:nvSpPr>
        <dsp:cNvPr id="0" name=""/>
        <dsp:cNvSpPr/>
      </dsp:nvSpPr>
      <dsp:spPr>
        <a:xfrm>
          <a:off x="2538454" y="9737"/>
          <a:ext cx="1784250" cy="178425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FFBF04-066D-4F95-B953-849EE6EB1D87}">
      <dsp:nvSpPr>
        <dsp:cNvPr id="0" name=""/>
        <dsp:cNvSpPr/>
      </dsp:nvSpPr>
      <dsp:spPr>
        <a:xfrm>
          <a:off x="2918704" y="389987"/>
          <a:ext cx="1023750" cy="10237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26E33C-4260-4E70-AE7C-6548AF8E696A}">
      <dsp:nvSpPr>
        <dsp:cNvPr id="0" name=""/>
        <dsp:cNvSpPr/>
      </dsp:nvSpPr>
      <dsp:spPr>
        <a:xfrm>
          <a:off x="1968079" y="2349738"/>
          <a:ext cx="2925000" cy="74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 dirty="0"/>
            <a:t>• </a:t>
          </a:r>
          <a:r>
            <a:rPr lang="en-US" sz="1400" kern="1200" dirty="0"/>
            <a:t>Following the preparatory period, you will have 10 hours of supervised time to complete your personal response.</a:t>
          </a:r>
          <a:endParaRPr lang="en-US" sz="1200" kern="1200" dirty="0"/>
        </a:p>
      </dsp:txBody>
      <dsp:txXfrm>
        <a:off x="1968079" y="2349738"/>
        <a:ext cx="2925000" cy="742500"/>
      </dsp:txXfrm>
    </dsp:sp>
    <dsp:sp modelId="{EE3C4FC2-B2F3-4842-B9A1-A690756F0A41}">
      <dsp:nvSpPr>
        <dsp:cNvPr id="0" name=""/>
        <dsp:cNvSpPr/>
      </dsp:nvSpPr>
      <dsp:spPr>
        <a:xfrm>
          <a:off x="5975329" y="9737"/>
          <a:ext cx="1784250" cy="178425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8D3C6B-104F-40F7-8817-95E2735C5873}">
      <dsp:nvSpPr>
        <dsp:cNvPr id="0" name=""/>
        <dsp:cNvSpPr/>
      </dsp:nvSpPr>
      <dsp:spPr>
        <a:xfrm>
          <a:off x="6355579" y="389987"/>
          <a:ext cx="1023750" cy="10237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C647DD-633D-4084-9E27-3DAB125F61D5}">
      <dsp:nvSpPr>
        <dsp:cNvPr id="0" name=""/>
        <dsp:cNvSpPr/>
      </dsp:nvSpPr>
      <dsp:spPr>
        <a:xfrm>
          <a:off x="5404954" y="2349738"/>
          <a:ext cx="2925000" cy="74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 dirty="0"/>
            <a:t>• You may refer to your preparatory work during the supervised time, but the work must not be added to or amended once this time starts. </a:t>
          </a:r>
        </a:p>
      </dsp:txBody>
      <dsp:txXfrm>
        <a:off x="5404954" y="2349738"/>
        <a:ext cx="2925000" cy="7425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FF549D-3C86-494B-ABED-A9CAD726BA19}">
      <dsp:nvSpPr>
        <dsp:cNvPr id="0" name=""/>
        <dsp:cNvSpPr/>
      </dsp:nvSpPr>
      <dsp:spPr>
        <a:xfrm>
          <a:off x="1987" y="59382"/>
          <a:ext cx="4239051" cy="30203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5880" dist="1524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prstMaterial="dkEdge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Choose only ONE starting point.</a:t>
          </a:r>
          <a:r>
            <a:rPr lang="en-US" sz="1800" kern="1200"/>
            <a:t> Choose carefully and don't change your mind later.</a:t>
          </a:r>
        </a:p>
      </dsp:txBody>
      <dsp:txXfrm>
        <a:off x="90449" y="147844"/>
        <a:ext cx="4062127" cy="2843400"/>
      </dsp:txXfrm>
    </dsp:sp>
    <dsp:sp modelId="{7EF07CC3-066B-4B35-85C6-C10376FB53E7}">
      <dsp:nvSpPr>
        <dsp:cNvPr id="0" name=""/>
        <dsp:cNvSpPr/>
      </dsp:nvSpPr>
      <dsp:spPr>
        <a:xfrm>
          <a:off x="4664944" y="1043902"/>
          <a:ext cx="898678" cy="105128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5880" dist="1524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prstMaterial="dkEdge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4664944" y="1254159"/>
        <a:ext cx="629075" cy="630770"/>
      </dsp:txXfrm>
    </dsp:sp>
    <dsp:sp modelId="{F1468561-115B-428D-9C8F-ABB355E72DAD}">
      <dsp:nvSpPr>
        <dsp:cNvPr id="0" name=""/>
        <dsp:cNvSpPr/>
      </dsp:nvSpPr>
      <dsp:spPr>
        <a:xfrm>
          <a:off x="5936659" y="59382"/>
          <a:ext cx="4239051" cy="30203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9958180"/>
                <a:satOff val="53278"/>
                <a:lumOff val="392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9958180"/>
                <a:satOff val="53278"/>
                <a:lumOff val="392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9958180"/>
                <a:satOff val="53278"/>
                <a:lumOff val="392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5880" dist="1524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prstMaterial="dkEdge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Read the prompts very carefully.</a:t>
          </a:r>
          <a:r>
            <a:rPr lang="en-US" sz="1800" kern="1200"/>
            <a:t> Highlight the key words. Look at the named photographers' work. What aspects of photography are you being encouraged to explore - a genre or genres (e.g. still life, landscape, portraiture etc.), an aspect of visual language (e.g. colour, composition, pattern etc.), a social issue (the environment, human relationships, protest etc.) or something else? </a:t>
          </a:r>
        </a:p>
      </dsp:txBody>
      <dsp:txXfrm>
        <a:off x="6025121" y="147844"/>
        <a:ext cx="4062127" cy="28434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E804C2-DD71-4BC3-B233-9FF4C6E5C3D6}">
      <dsp:nvSpPr>
        <dsp:cNvPr id="0" name=""/>
        <dsp:cNvSpPr/>
      </dsp:nvSpPr>
      <dsp:spPr>
        <a:xfrm>
          <a:off x="2805586" y="655593"/>
          <a:ext cx="5061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6189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45261" y="698629"/>
        <a:ext cx="26839" cy="5367"/>
      </dsp:txXfrm>
    </dsp:sp>
    <dsp:sp modelId="{6C1F0704-B419-4744-9557-F010EE9DF115}">
      <dsp:nvSpPr>
        <dsp:cNvPr id="0" name=""/>
        <dsp:cNvSpPr/>
      </dsp:nvSpPr>
      <dsp:spPr>
        <a:xfrm>
          <a:off x="473517" y="1152"/>
          <a:ext cx="2333869" cy="140032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62" tIns="120043" rIns="114362" bIns="12004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Your work will be marked according to how well you have shown evidence of:</a:t>
          </a:r>
        </a:p>
      </dsp:txBody>
      <dsp:txXfrm>
        <a:off x="473517" y="1152"/>
        <a:ext cx="2333869" cy="1400321"/>
      </dsp:txXfrm>
    </dsp:sp>
    <dsp:sp modelId="{40839A57-0FD5-4E6C-9A4D-C7BF2E993308}">
      <dsp:nvSpPr>
        <dsp:cNvPr id="0" name=""/>
        <dsp:cNvSpPr/>
      </dsp:nvSpPr>
      <dsp:spPr>
        <a:xfrm>
          <a:off x="1640451" y="1399674"/>
          <a:ext cx="2870659" cy="506189"/>
        </a:xfrm>
        <a:custGeom>
          <a:avLst/>
          <a:gdLst/>
          <a:ahLst/>
          <a:cxnLst/>
          <a:rect l="0" t="0" r="0" b="0"/>
          <a:pathLst>
            <a:path>
              <a:moveTo>
                <a:pt x="2870659" y="0"/>
              </a:moveTo>
              <a:lnTo>
                <a:pt x="2870659" y="270194"/>
              </a:lnTo>
              <a:lnTo>
                <a:pt x="0" y="270194"/>
              </a:lnTo>
              <a:lnTo>
                <a:pt x="0" y="506189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02771" y="1650085"/>
        <a:ext cx="146020" cy="5367"/>
      </dsp:txXfrm>
    </dsp:sp>
    <dsp:sp modelId="{D8F9F158-49E3-4780-946C-461A46959685}">
      <dsp:nvSpPr>
        <dsp:cNvPr id="0" name=""/>
        <dsp:cNvSpPr/>
      </dsp:nvSpPr>
      <dsp:spPr>
        <a:xfrm>
          <a:off x="3344176" y="1152"/>
          <a:ext cx="2333869" cy="140032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62" tIns="120043" rIns="114362" bIns="12004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AO1 - Developing ideas through investigations, demonstrating critical understanding of sources.</a:t>
          </a:r>
        </a:p>
      </dsp:txBody>
      <dsp:txXfrm>
        <a:off x="3344176" y="1152"/>
        <a:ext cx="2333869" cy="1400321"/>
      </dsp:txXfrm>
    </dsp:sp>
    <dsp:sp modelId="{D021B341-CF0C-4AC6-A40C-9EF13C27C6B8}">
      <dsp:nvSpPr>
        <dsp:cNvPr id="0" name=""/>
        <dsp:cNvSpPr/>
      </dsp:nvSpPr>
      <dsp:spPr>
        <a:xfrm>
          <a:off x="2805586" y="2592705"/>
          <a:ext cx="5061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6189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45261" y="2635741"/>
        <a:ext cx="26839" cy="5367"/>
      </dsp:txXfrm>
    </dsp:sp>
    <dsp:sp modelId="{797EC5F1-113C-42EC-ACF6-85BA40705318}">
      <dsp:nvSpPr>
        <dsp:cNvPr id="0" name=""/>
        <dsp:cNvSpPr/>
      </dsp:nvSpPr>
      <dsp:spPr>
        <a:xfrm>
          <a:off x="473517" y="1938264"/>
          <a:ext cx="2333869" cy="140032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62" tIns="120043" rIns="114362" bIns="12004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AO2 -  Refining work by exploring ideas, selecting and experimenting with appropriate media, materials,</a:t>
          </a:r>
        </a:p>
      </dsp:txBody>
      <dsp:txXfrm>
        <a:off x="473517" y="1938264"/>
        <a:ext cx="2333869" cy="1400321"/>
      </dsp:txXfrm>
    </dsp:sp>
    <dsp:sp modelId="{56C26802-C60D-452F-9620-D89E115A3876}">
      <dsp:nvSpPr>
        <dsp:cNvPr id="0" name=""/>
        <dsp:cNvSpPr/>
      </dsp:nvSpPr>
      <dsp:spPr>
        <a:xfrm>
          <a:off x="1640451" y="3336785"/>
          <a:ext cx="2870659" cy="506189"/>
        </a:xfrm>
        <a:custGeom>
          <a:avLst/>
          <a:gdLst/>
          <a:ahLst/>
          <a:cxnLst/>
          <a:rect l="0" t="0" r="0" b="0"/>
          <a:pathLst>
            <a:path>
              <a:moveTo>
                <a:pt x="2870659" y="0"/>
              </a:moveTo>
              <a:lnTo>
                <a:pt x="2870659" y="270194"/>
              </a:lnTo>
              <a:lnTo>
                <a:pt x="0" y="270194"/>
              </a:lnTo>
              <a:lnTo>
                <a:pt x="0" y="506189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02771" y="3587196"/>
        <a:ext cx="146020" cy="5367"/>
      </dsp:txXfrm>
    </dsp:sp>
    <dsp:sp modelId="{19824C5C-796C-44FC-9E76-12766AD22659}">
      <dsp:nvSpPr>
        <dsp:cNvPr id="0" name=""/>
        <dsp:cNvSpPr/>
      </dsp:nvSpPr>
      <dsp:spPr>
        <a:xfrm>
          <a:off x="3344176" y="1938264"/>
          <a:ext cx="2333869" cy="140032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62" tIns="120043" rIns="114362" bIns="12004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techniques and processes.</a:t>
          </a:r>
        </a:p>
      </dsp:txBody>
      <dsp:txXfrm>
        <a:off x="3344176" y="1938264"/>
        <a:ext cx="2333869" cy="1400321"/>
      </dsp:txXfrm>
    </dsp:sp>
    <dsp:sp modelId="{762F7DD1-5B57-441F-97E6-B8600F0505C6}">
      <dsp:nvSpPr>
        <dsp:cNvPr id="0" name=""/>
        <dsp:cNvSpPr/>
      </dsp:nvSpPr>
      <dsp:spPr>
        <a:xfrm>
          <a:off x="2805586" y="4529816"/>
          <a:ext cx="5061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6189" y="45720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45261" y="4572852"/>
        <a:ext cx="26839" cy="5367"/>
      </dsp:txXfrm>
    </dsp:sp>
    <dsp:sp modelId="{92BDBC43-4F24-42B9-ACC2-2C94224B20B9}">
      <dsp:nvSpPr>
        <dsp:cNvPr id="0" name=""/>
        <dsp:cNvSpPr/>
      </dsp:nvSpPr>
      <dsp:spPr>
        <a:xfrm>
          <a:off x="473517" y="3875375"/>
          <a:ext cx="2333869" cy="140032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62" tIns="120043" rIns="114362" bIns="12004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AO3 - Recording ideas, observations and insights relevant to your intentions as work progresses.</a:t>
          </a:r>
        </a:p>
      </dsp:txBody>
      <dsp:txXfrm>
        <a:off x="473517" y="3875375"/>
        <a:ext cx="2333869" cy="1400321"/>
      </dsp:txXfrm>
    </dsp:sp>
    <dsp:sp modelId="{F88619B9-C141-49BB-BC39-8D222AE2BE6C}">
      <dsp:nvSpPr>
        <dsp:cNvPr id="0" name=""/>
        <dsp:cNvSpPr/>
      </dsp:nvSpPr>
      <dsp:spPr>
        <a:xfrm>
          <a:off x="3344176" y="3875375"/>
          <a:ext cx="2333869" cy="140032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62" tIns="120043" rIns="114362" bIns="12004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AO4 - Presenting a personal and meaningful response that realises intentions and demonstrates understanding of visual language. </a:t>
          </a:r>
        </a:p>
      </dsp:txBody>
      <dsp:txXfrm>
        <a:off x="3344176" y="3875375"/>
        <a:ext cx="2333869" cy="140032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7F51A1-9033-49FA-A888-7195D8D837D8}">
      <dsp:nvSpPr>
        <dsp:cNvPr id="0" name=""/>
        <dsp:cNvSpPr/>
      </dsp:nvSpPr>
      <dsp:spPr>
        <a:xfrm>
          <a:off x="0" y="601"/>
          <a:ext cx="5607050" cy="140754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3A122BE-DE86-43FB-9458-EBFB98BA7A08}">
      <dsp:nvSpPr>
        <dsp:cNvPr id="0" name=""/>
        <dsp:cNvSpPr/>
      </dsp:nvSpPr>
      <dsp:spPr>
        <a:xfrm>
          <a:off x="425781" y="317298"/>
          <a:ext cx="774148" cy="77414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2560165-3E96-4AF3-967C-392A003BFDC6}">
      <dsp:nvSpPr>
        <dsp:cNvPr id="0" name=""/>
        <dsp:cNvSpPr/>
      </dsp:nvSpPr>
      <dsp:spPr>
        <a:xfrm>
          <a:off x="1625711" y="601"/>
          <a:ext cx="3981338" cy="1407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965" tIns="148965" rIns="148965" bIns="14896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​Why might photographers be drawn to the things people leave behind?</a:t>
          </a:r>
        </a:p>
      </dsp:txBody>
      <dsp:txXfrm>
        <a:off x="1625711" y="601"/>
        <a:ext cx="3981338" cy="1407541"/>
      </dsp:txXfrm>
    </dsp:sp>
    <dsp:sp modelId="{603798A8-104B-422C-B860-0EE9E151F132}">
      <dsp:nvSpPr>
        <dsp:cNvPr id="0" name=""/>
        <dsp:cNvSpPr/>
      </dsp:nvSpPr>
      <dsp:spPr>
        <a:xfrm>
          <a:off x="0" y="1760029"/>
          <a:ext cx="5607050" cy="140754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B62FA72-89CE-4911-A128-EE78B19AB822}">
      <dsp:nvSpPr>
        <dsp:cNvPr id="0" name=""/>
        <dsp:cNvSpPr/>
      </dsp:nvSpPr>
      <dsp:spPr>
        <a:xfrm>
          <a:off x="425781" y="2076725"/>
          <a:ext cx="774148" cy="77414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39FD0FB-8CDE-479C-A725-5D6B5DA7E78D}">
      <dsp:nvSpPr>
        <dsp:cNvPr id="0" name=""/>
        <dsp:cNvSpPr/>
      </dsp:nvSpPr>
      <dsp:spPr>
        <a:xfrm>
          <a:off x="1625711" y="1760029"/>
          <a:ext cx="3981338" cy="1407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965" tIns="148965" rIns="148965" bIns="14896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Why do we create so much waste and what does this say about human life?</a:t>
          </a:r>
        </a:p>
      </dsp:txBody>
      <dsp:txXfrm>
        <a:off x="1625711" y="1760029"/>
        <a:ext cx="3981338" cy="1407541"/>
      </dsp:txXfrm>
    </dsp:sp>
    <dsp:sp modelId="{8B61F00F-4CB1-43C8-A3E7-5FF0EA5D786D}">
      <dsp:nvSpPr>
        <dsp:cNvPr id="0" name=""/>
        <dsp:cNvSpPr/>
      </dsp:nvSpPr>
      <dsp:spPr>
        <a:xfrm>
          <a:off x="0" y="3519456"/>
          <a:ext cx="5607050" cy="140754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592E109-1C13-4E0C-94A9-E0AA4B695EFB}">
      <dsp:nvSpPr>
        <dsp:cNvPr id="0" name=""/>
        <dsp:cNvSpPr/>
      </dsp:nvSpPr>
      <dsp:spPr>
        <a:xfrm>
          <a:off x="425781" y="3836153"/>
          <a:ext cx="774148" cy="77414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8409783-8FD1-494B-8FC2-76FC2C44799F}">
      <dsp:nvSpPr>
        <dsp:cNvPr id="0" name=""/>
        <dsp:cNvSpPr/>
      </dsp:nvSpPr>
      <dsp:spPr>
        <a:xfrm>
          <a:off x="1625711" y="3519456"/>
          <a:ext cx="3981338" cy="1407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965" tIns="148965" rIns="148965" bIns="14896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How does the act of making a photograph transform the found, mundane or discarded object into something remarkable or marvellous?</a:t>
          </a:r>
        </a:p>
      </dsp:txBody>
      <dsp:txXfrm>
        <a:off x="1625711" y="3519456"/>
        <a:ext cx="3981338" cy="140754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22E3DB-CA68-4E9B-8D20-468925AAA4EF}">
      <dsp:nvSpPr>
        <dsp:cNvPr id="0" name=""/>
        <dsp:cNvSpPr/>
      </dsp:nvSpPr>
      <dsp:spPr>
        <a:xfrm>
          <a:off x="0" y="3849"/>
          <a:ext cx="5607050" cy="81998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96E536F-7DA5-4301-8E1D-5348F0154464}">
      <dsp:nvSpPr>
        <dsp:cNvPr id="0" name=""/>
        <dsp:cNvSpPr/>
      </dsp:nvSpPr>
      <dsp:spPr>
        <a:xfrm>
          <a:off x="248044" y="188345"/>
          <a:ext cx="450990" cy="45099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0294E0-1D78-46B0-AA2C-85B86078D9CA}">
      <dsp:nvSpPr>
        <dsp:cNvPr id="0" name=""/>
        <dsp:cNvSpPr/>
      </dsp:nvSpPr>
      <dsp:spPr>
        <a:xfrm>
          <a:off x="947080" y="3849"/>
          <a:ext cx="4659969" cy="819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782" tIns="86782" rIns="86782" bIns="8678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How can the meanings of photographs be altered by accompanying text?</a:t>
          </a:r>
        </a:p>
      </dsp:txBody>
      <dsp:txXfrm>
        <a:off x="947080" y="3849"/>
        <a:ext cx="4659969" cy="819983"/>
      </dsp:txXfrm>
    </dsp:sp>
    <dsp:sp modelId="{9F9DE1CD-C262-45F5-9417-9301630475E9}">
      <dsp:nvSpPr>
        <dsp:cNvPr id="0" name=""/>
        <dsp:cNvSpPr/>
      </dsp:nvSpPr>
      <dsp:spPr>
        <a:xfrm>
          <a:off x="0" y="1028828"/>
          <a:ext cx="5607050" cy="81998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C84F879-7D45-4C82-873E-D2A2B5FB061E}">
      <dsp:nvSpPr>
        <dsp:cNvPr id="0" name=""/>
        <dsp:cNvSpPr/>
      </dsp:nvSpPr>
      <dsp:spPr>
        <a:xfrm>
          <a:off x="248044" y="1213325"/>
          <a:ext cx="450990" cy="45099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489BC7-11A2-4DDC-BC44-17D383F71D33}">
      <dsp:nvSpPr>
        <dsp:cNvPr id="0" name=""/>
        <dsp:cNvSpPr/>
      </dsp:nvSpPr>
      <dsp:spPr>
        <a:xfrm>
          <a:off x="947080" y="1028828"/>
          <a:ext cx="4659969" cy="819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782" tIns="86782" rIns="86782" bIns="8678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How can texts be affected by accompanying photographs?</a:t>
          </a:r>
        </a:p>
      </dsp:txBody>
      <dsp:txXfrm>
        <a:off x="947080" y="1028828"/>
        <a:ext cx="4659969" cy="819983"/>
      </dsp:txXfrm>
    </dsp:sp>
    <dsp:sp modelId="{C8F2F557-0843-4651-B42F-F9D61F90B457}">
      <dsp:nvSpPr>
        <dsp:cNvPr id="0" name=""/>
        <dsp:cNvSpPr/>
      </dsp:nvSpPr>
      <dsp:spPr>
        <a:xfrm>
          <a:off x="0" y="2053808"/>
          <a:ext cx="5607050" cy="81998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75E2B66-B484-4089-9B59-71EAFF4058A7}">
      <dsp:nvSpPr>
        <dsp:cNvPr id="0" name=""/>
        <dsp:cNvSpPr/>
      </dsp:nvSpPr>
      <dsp:spPr>
        <a:xfrm>
          <a:off x="248044" y="2238304"/>
          <a:ext cx="450990" cy="45099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430DD5-2508-4FD4-A3B2-55808BE1365D}">
      <dsp:nvSpPr>
        <dsp:cNvPr id="0" name=""/>
        <dsp:cNvSpPr/>
      </dsp:nvSpPr>
      <dsp:spPr>
        <a:xfrm>
          <a:off x="947080" y="2053808"/>
          <a:ext cx="4659969" cy="819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782" tIns="86782" rIns="86782" bIns="8678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How might you experiment with additional titles and/or captions to manipulate the meanings of photographs?</a:t>
          </a:r>
        </a:p>
      </dsp:txBody>
      <dsp:txXfrm>
        <a:off x="947080" y="2053808"/>
        <a:ext cx="4659969" cy="819983"/>
      </dsp:txXfrm>
    </dsp:sp>
    <dsp:sp modelId="{A99A8E0A-86B9-4433-9432-FF450974E107}">
      <dsp:nvSpPr>
        <dsp:cNvPr id="0" name=""/>
        <dsp:cNvSpPr/>
      </dsp:nvSpPr>
      <dsp:spPr>
        <a:xfrm>
          <a:off x="0" y="3078787"/>
          <a:ext cx="5607050" cy="81998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F1F35CE-3189-43A9-83E1-98DD1E02B3B4}">
      <dsp:nvSpPr>
        <dsp:cNvPr id="0" name=""/>
        <dsp:cNvSpPr/>
      </dsp:nvSpPr>
      <dsp:spPr>
        <a:xfrm>
          <a:off x="248044" y="3263283"/>
          <a:ext cx="450990" cy="45099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251C3F-2038-4D1C-AD6B-306E4A3E6465}">
      <dsp:nvSpPr>
        <dsp:cNvPr id="0" name=""/>
        <dsp:cNvSpPr/>
      </dsp:nvSpPr>
      <dsp:spPr>
        <a:xfrm>
          <a:off x="947080" y="3078787"/>
          <a:ext cx="4659969" cy="819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782" tIns="86782" rIns="86782" bIns="8678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What happens when text appears on the surface of or combined with photographs?</a:t>
          </a:r>
        </a:p>
      </dsp:txBody>
      <dsp:txXfrm>
        <a:off x="947080" y="3078787"/>
        <a:ext cx="4659969" cy="819983"/>
      </dsp:txXfrm>
    </dsp:sp>
    <dsp:sp modelId="{E2EF478D-C8E8-43B3-BF99-0AABC7653523}">
      <dsp:nvSpPr>
        <dsp:cNvPr id="0" name=""/>
        <dsp:cNvSpPr/>
      </dsp:nvSpPr>
      <dsp:spPr>
        <a:xfrm>
          <a:off x="0" y="4103766"/>
          <a:ext cx="5607050" cy="81998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B900806-E983-40D7-9CF2-CB3758FCCB80}">
      <dsp:nvSpPr>
        <dsp:cNvPr id="0" name=""/>
        <dsp:cNvSpPr/>
      </dsp:nvSpPr>
      <dsp:spPr>
        <a:xfrm>
          <a:off x="248044" y="4288263"/>
          <a:ext cx="450990" cy="45099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3DA382-CEE6-4E5A-80C2-9A3BE10BF394}">
      <dsp:nvSpPr>
        <dsp:cNvPr id="0" name=""/>
        <dsp:cNvSpPr/>
      </dsp:nvSpPr>
      <dsp:spPr>
        <a:xfrm>
          <a:off x="947080" y="4103766"/>
          <a:ext cx="4659969" cy="819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782" tIns="86782" rIns="86782" bIns="8678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In what ways are words and photographs types of abstract sign?</a:t>
          </a:r>
        </a:p>
      </dsp:txBody>
      <dsp:txXfrm>
        <a:off x="947080" y="4103766"/>
        <a:ext cx="4659969" cy="8199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4904F1-7978-49E4-84CE-637FE5A53352}">
      <dsp:nvSpPr>
        <dsp:cNvPr id="0" name=""/>
        <dsp:cNvSpPr/>
      </dsp:nvSpPr>
      <dsp:spPr>
        <a:xfrm>
          <a:off x="0" y="2190"/>
          <a:ext cx="6151562" cy="110999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EF22F7A-DB50-432A-BBCB-8F6E325F749E}">
      <dsp:nvSpPr>
        <dsp:cNvPr id="0" name=""/>
        <dsp:cNvSpPr/>
      </dsp:nvSpPr>
      <dsp:spPr>
        <a:xfrm>
          <a:off x="335773" y="251938"/>
          <a:ext cx="610496" cy="61049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53125B-064C-4589-9964-9A7D19151AE6}">
      <dsp:nvSpPr>
        <dsp:cNvPr id="0" name=""/>
        <dsp:cNvSpPr/>
      </dsp:nvSpPr>
      <dsp:spPr>
        <a:xfrm>
          <a:off x="1282042" y="2190"/>
          <a:ext cx="4869520" cy="110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474" tIns="117474" rIns="117474" bIns="11747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Can photographs capture what it feels like to be a worker?</a:t>
          </a:r>
        </a:p>
      </dsp:txBody>
      <dsp:txXfrm>
        <a:off x="1282042" y="2190"/>
        <a:ext cx="4869520" cy="1109993"/>
      </dsp:txXfrm>
    </dsp:sp>
    <dsp:sp modelId="{1950EFEF-17D3-4C21-A2CD-3779559C4A62}">
      <dsp:nvSpPr>
        <dsp:cNvPr id="0" name=""/>
        <dsp:cNvSpPr/>
      </dsp:nvSpPr>
      <dsp:spPr>
        <a:xfrm>
          <a:off x="0" y="1389682"/>
          <a:ext cx="6151562" cy="110999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319C391-4204-4A12-99ED-577CD2150D5E}">
      <dsp:nvSpPr>
        <dsp:cNvPr id="0" name=""/>
        <dsp:cNvSpPr/>
      </dsp:nvSpPr>
      <dsp:spPr>
        <a:xfrm>
          <a:off x="335773" y="1639430"/>
          <a:ext cx="610496" cy="61049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3958E1-1843-4B0E-99E9-7259DFDB4A7C}">
      <dsp:nvSpPr>
        <dsp:cNvPr id="0" name=""/>
        <dsp:cNvSpPr/>
      </dsp:nvSpPr>
      <dsp:spPr>
        <a:xfrm>
          <a:off x="1282042" y="1389682"/>
          <a:ext cx="4869520" cy="110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474" tIns="117474" rIns="117474" bIns="11747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How can photographs help to improve people's lives by capturing their working conditions?</a:t>
          </a:r>
        </a:p>
      </dsp:txBody>
      <dsp:txXfrm>
        <a:off x="1282042" y="1389682"/>
        <a:ext cx="4869520" cy="1109993"/>
      </dsp:txXfrm>
    </dsp:sp>
    <dsp:sp modelId="{658DD71A-1772-4011-BC3B-BDB052E1CAE1}">
      <dsp:nvSpPr>
        <dsp:cNvPr id="0" name=""/>
        <dsp:cNvSpPr/>
      </dsp:nvSpPr>
      <dsp:spPr>
        <a:xfrm>
          <a:off x="0" y="2777174"/>
          <a:ext cx="6151562" cy="110999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6BA25A8-7CB8-41DE-B974-A498BCFE1300}">
      <dsp:nvSpPr>
        <dsp:cNvPr id="0" name=""/>
        <dsp:cNvSpPr/>
      </dsp:nvSpPr>
      <dsp:spPr>
        <a:xfrm>
          <a:off x="335773" y="3026922"/>
          <a:ext cx="610496" cy="61049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1500FB-DF1A-4DFE-80D5-B0BD01E880C8}">
      <dsp:nvSpPr>
        <dsp:cNvPr id="0" name=""/>
        <dsp:cNvSpPr/>
      </dsp:nvSpPr>
      <dsp:spPr>
        <a:xfrm>
          <a:off x="1282042" y="2777174"/>
          <a:ext cx="4869520" cy="110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474" tIns="117474" rIns="117474" bIns="11747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Can/do photographs present a positive view of work and workers?</a:t>
          </a:r>
        </a:p>
      </dsp:txBody>
      <dsp:txXfrm>
        <a:off x="1282042" y="2777174"/>
        <a:ext cx="4869520" cy="1109993"/>
      </dsp:txXfrm>
    </dsp:sp>
    <dsp:sp modelId="{649710D0-ECA7-4EF1-A35C-B44F1CACDF34}">
      <dsp:nvSpPr>
        <dsp:cNvPr id="0" name=""/>
        <dsp:cNvSpPr/>
      </dsp:nvSpPr>
      <dsp:spPr>
        <a:xfrm>
          <a:off x="0" y="4164666"/>
          <a:ext cx="6151562" cy="110999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4AE7B37-B5F7-4A81-90EC-6497463F7094}">
      <dsp:nvSpPr>
        <dsp:cNvPr id="0" name=""/>
        <dsp:cNvSpPr/>
      </dsp:nvSpPr>
      <dsp:spPr>
        <a:xfrm>
          <a:off x="335773" y="4414414"/>
          <a:ext cx="610496" cy="61049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B29180A-6DE7-43B3-8EC1-6EE6CE5CA829}">
      <dsp:nvSpPr>
        <dsp:cNvPr id="0" name=""/>
        <dsp:cNvSpPr/>
      </dsp:nvSpPr>
      <dsp:spPr>
        <a:xfrm>
          <a:off x="1282042" y="4164666"/>
          <a:ext cx="4869520" cy="110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474" tIns="117474" rIns="117474" bIns="11747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What kind of work is involved in making photographs?</a:t>
          </a:r>
        </a:p>
      </dsp:txBody>
      <dsp:txXfrm>
        <a:off x="1282042" y="4164666"/>
        <a:ext cx="4869520" cy="110999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ECC555-27A2-4CAC-A97E-56A1C465CBCE}">
      <dsp:nvSpPr>
        <dsp:cNvPr id="0" name=""/>
        <dsp:cNvSpPr/>
      </dsp:nvSpPr>
      <dsp:spPr>
        <a:xfrm>
          <a:off x="0" y="644"/>
          <a:ext cx="6151562" cy="150730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C18E3C2-96C8-4132-BA34-C40C91D0456E}">
      <dsp:nvSpPr>
        <dsp:cNvPr id="0" name=""/>
        <dsp:cNvSpPr/>
      </dsp:nvSpPr>
      <dsp:spPr>
        <a:xfrm>
          <a:off x="455959" y="339787"/>
          <a:ext cx="829016" cy="8290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5EEA4A-67E6-4F66-90DF-FC3891798054}">
      <dsp:nvSpPr>
        <dsp:cNvPr id="0" name=""/>
        <dsp:cNvSpPr/>
      </dsp:nvSpPr>
      <dsp:spPr>
        <a:xfrm>
          <a:off x="1740935" y="644"/>
          <a:ext cx="4410627" cy="1507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523" tIns="159523" rIns="159523" bIns="159523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Why is colour photography so successful in advertising? Why have (art) photographers been suspicious of colour in photography until quite recently? </a:t>
          </a:r>
        </a:p>
      </dsp:txBody>
      <dsp:txXfrm>
        <a:off x="1740935" y="644"/>
        <a:ext cx="4410627" cy="1507303"/>
      </dsp:txXfrm>
    </dsp:sp>
    <dsp:sp modelId="{B3DB9C60-6325-406F-A5E8-8C3409AAA0F4}">
      <dsp:nvSpPr>
        <dsp:cNvPr id="0" name=""/>
        <dsp:cNvSpPr/>
      </dsp:nvSpPr>
      <dsp:spPr>
        <a:xfrm>
          <a:off x="0" y="1884773"/>
          <a:ext cx="6151562" cy="150730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290D979-98F7-4799-9F36-B9D44E34A81F}">
      <dsp:nvSpPr>
        <dsp:cNvPr id="0" name=""/>
        <dsp:cNvSpPr/>
      </dsp:nvSpPr>
      <dsp:spPr>
        <a:xfrm>
          <a:off x="455959" y="2223916"/>
          <a:ext cx="829016" cy="8290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54AF05-7A68-413B-8864-6D0178CEA91F}">
      <dsp:nvSpPr>
        <dsp:cNvPr id="0" name=""/>
        <dsp:cNvSpPr/>
      </dsp:nvSpPr>
      <dsp:spPr>
        <a:xfrm>
          <a:off x="1740935" y="1884773"/>
          <a:ext cx="4410627" cy="1507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523" tIns="159523" rIns="159523" bIns="159523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How does colour affect our senses? How do colour combinations work?</a:t>
          </a:r>
        </a:p>
      </dsp:txBody>
      <dsp:txXfrm>
        <a:off x="1740935" y="1884773"/>
        <a:ext cx="4410627" cy="1507303"/>
      </dsp:txXfrm>
    </dsp:sp>
    <dsp:sp modelId="{B7B4BF47-79F5-4B42-AD9E-A082EFCA7770}">
      <dsp:nvSpPr>
        <dsp:cNvPr id="0" name=""/>
        <dsp:cNvSpPr/>
      </dsp:nvSpPr>
      <dsp:spPr>
        <a:xfrm>
          <a:off x="0" y="3768902"/>
          <a:ext cx="6151562" cy="150730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39D38E7-B66D-498F-9B1D-825CF078AE9D}">
      <dsp:nvSpPr>
        <dsp:cNvPr id="0" name=""/>
        <dsp:cNvSpPr/>
      </dsp:nvSpPr>
      <dsp:spPr>
        <a:xfrm>
          <a:off x="455959" y="4108045"/>
          <a:ext cx="829016" cy="82901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50FFC9E-E3B4-4868-A6CA-DB9B5C34B3D6}">
      <dsp:nvSpPr>
        <dsp:cNvPr id="0" name=""/>
        <dsp:cNvSpPr/>
      </dsp:nvSpPr>
      <dsp:spPr>
        <a:xfrm>
          <a:off x="1740935" y="3768902"/>
          <a:ext cx="4410627" cy="1507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523" tIns="159523" rIns="159523" bIns="159523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How can photographers use colour theory to help them compose/construct their images?</a:t>
          </a:r>
        </a:p>
      </dsp:txBody>
      <dsp:txXfrm>
        <a:off x="1740935" y="3768902"/>
        <a:ext cx="4410627" cy="15073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1160EA64-D806-43AC-9DF2-F8C432F32B4C}" type="datetimeFigureOut">
              <a:rPr lang="en-US" dirty="0"/>
              <a:pPr/>
              <a:t>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photopedagogy.com/photo-literacy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billm.zenfolio.com/p61593316/hEBB70D8#h2bdbad10" TargetMode="External"/><Relationship Id="rId2" Type="http://schemas.openxmlformats.org/officeDocument/2006/relationships/hyperlink" Target="https://www.icp.org/browse/archive/constituents/aaron-siskind?all/all/all/all/0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marcanderson.photoshelter.com/search?I_DSC=bark&amp;I_SDATE%5bMM%5d=&amp;I_SDATE%5bDD%5d=DD&amp;I_SDATE%5bYYYY%5d=YYYY&amp;I_EDATE%5bMM%5d=&amp;I_EDATE%5bDD%5d=DD&amp;I_EDATE%5bYYYY%5d=YYYY&amp;I_CITY=&amp;I_STATE=&amp;I_COUNTRY_ISO=&amp;I_ORIENTATION=&amp;I_IS_RELEASED=&amp;I_IS_PRELEASED=&amp;_CB_I_PR=t&amp;_CB_I_PU=t&amp;_CB_I_RF=t&amp;_CB_I_RM=t&amp;I_SORT=RANK&amp;I_DSC_AND=t&amp;V_ID=&amp;G_ID=&amp;C_ID=&amp;_ACT=search" TargetMode="External"/><Relationship Id="rId4" Type="http://schemas.openxmlformats.org/officeDocument/2006/relationships/hyperlink" Target="https://www.nationalgeographic.com/photography/proof/2014/07/16/visualizing-waste-klaus-pichlers-gorgeous-rotting-food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elbochner.net/archive/1960s/" TargetMode="External"/><Relationship Id="rId13" Type="http://schemas.openxmlformats.org/officeDocument/2006/relationships/hyperlink" Target="https://www.tate.org.uk/art/artworks/coplans-self-portrait-back-no-16-p77727" TargetMode="External"/><Relationship Id="rId3" Type="http://schemas.openxmlformats.org/officeDocument/2006/relationships/hyperlink" Target="https://www.photopedagogy.com/making-sense-of-photography.html" TargetMode="External"/><Relationship Id="rId7" Type="http://schemas.openxmlformats.org/officeDocument/2006/relationships/hyperlink" Target="https://www.hamiltonsgallery.com/artists/irving-penn/series/cigarettes/" TargetMode="External"/><Relationship Id="rId12" Type="http://schemas.openxmlformats.org/officeDocument/2006/relationships/hyperlink" Target="https://vimeo.com/71999587" TargetMode="External"/><Relationship Id="rId17" Type="http://schemas.openxmlformats.org/officeDocument/2006/relationships/hyperlink" Target="https://www.lensculture.com/2017-lensculture-emerging-talent-award-winners?modal=maija-savolainen-the-winner-of-emerging-talent-awards-2017" TargetMode="External"/><Relationship Id="rId2" Type="http://schemas.openxmlformats.org/officeDocument/2006/relationships/hyperlink" Target="https://www.photopedagogy.com/the-surface-of-things.html" TargetMode="External"/><Relationship Id="rId16" Type="http://schemas.openxmlformats.org/officeDocument/2006/relationships/hyperlink" Target="http://helenebinet.com/photography/ground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brettwestonarchive.com/portfolios/abstractions-2" TargetMode="External"/><Relationship Id="rId11" Type="http://schemas.openxmlformats.org/officeDocument/2006/relationships/hyperlink" Target="https://www.stephengill.co.uk/portfolio/portfolio/nggallery/album-1-2/hackney-flowers" TargetMode="External"/><Relationship Id="rId5" Type="http://schemas.openxmlformats.org/officeDocument/2006/relationships/hyperlink" Target="https://www.tate.org.uk/art/artworks/brassai-graffiti-p80980" TargetMode="External"/><Relationship Id="rId15" Type="http://schemas.openxmlformats.org/officeDocument/2006/relationships/hyperlink" Target="http://www.brendanaustin.com/paper-mountains/" TargetMode="External"/><Relationship Id="rId10" Type="http://schemas.openxmlformats.org/officeDocument/2006/relationships/hyperlink" Target="https://www.guggenheim.org/artwork/26689" TargetMode="External"/><Relationship Id="rId4" Type="http://schemas.openxmlformats.org/officeDocument/2006/relationships/hyperlink" Target="http://ccp-emuseum.catnet.arizona.edu/view/objects/asimages/People@2065/336/title-asc?t:state:flow=36270db4-1f6b-49ab-9b86-b93b0f7752f6" TargetMode="External"/><Relationship Id="rId9" Type="http://schemas.openxmlformats.org/officeDocument/2006/relationships/hyperlink" Target="https://www.billy-kidd.com/decaying-leaves/" TargetMode="External"/><Relationship Id="rId14" Type="http://schemas.openxmlformats.org/officeDocument/2006/relationships/hyperlink" Target="http://www.johnbatho.com/galerie.php?galerie_id=10&amp;page_id=1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iankantor.com/found-sculptures/" TargetMode="External"/><Relationship Id="rId2" Type="http://schemas.openxmlformats.org/officeDocument/2006/relationships/hyperlink" Target="http://www.bbc.co.uk/newsbeat/article/42030979/blue-planet-2-how-plastic-is-slowly-killing-our-sea-creatures-fish-and-birds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behance.net/gallery/43309935/Discarded-I" TargetMode="External"/><Relationship Id="rId4" Type="http://schemas.openxmlformats.org/officeDocument/2006/relationships/hyperlink" Target="http://a-gerace.com/index.php/photography/some-american-cities-and-towns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hewhitereview.org/feature/gabriel-orozco-cosmic-matter-and-other-leftovers/" TargetMode="External"/><Relationship Id="rId13" Type="http://schemas.openxmlformats.org/officeDocument/2006/relationships/hyperlink" Target="http://liamfrankland.com/portfolio/lost-and-found-photography/" TargetMode="External"/><Relationship Id="rId18" Type="http://schemas.openxmlformats.org/officeDocument/2006/relationships/hyperlink" Target="https://www.dannytreacy.com/selected-works/those/" TargetMode="External"/><Relationship Id="rId3" Type="http://schemas.openxmlformats.org/officeDocument/2006/relationships/hyperlink" Target="https://www.tate.org.uk/art/artworks/arnatt-pictures-from-a-rubbish-tip-t13171" TargetMode="External"/><Relationship Id="rId21" Type="http://schemas.openxmlformats.org/officeDocument/2006/relationships/hyperlink" Target="https://www.moma.org/collection/works/117104" TargetMode="External"/><Relationship Id="rId7" Type="http://schemas.openxmlformats.org/officeDocument/2006/relationships/hyperlink" Target="https://www.guggenheim.org/exhibition/gabriel-orozco-asterisms" TargetMode="External"/><Relationship Id="rId12" Type="http://schemas.openxmlformats.org/officeDocument/2006/relationships/hyperlink" Target="http://photomichaelwolf.com/#my-favourite-thing-groups-2/1" TargetMode="External"/><Relationship Id="rId17" Type="http://schemas.openxmlformats.org/officeDocument/2006/relationships/hyperlink" Target="http://theexposureproject.blogspot.com/2009/05/kevin-newarks-protoplasm.html" TargetMode="External"/><Relationship Id="rId2" Type="http://schemas.openxmlformats.org/officeDocument/2006/relationships/hyperlink" Target="https://artmuseum.pl/en/archiwum/archiwum-aliny-szapocznikow/515" TargetMode="External"/><Relationship Id="rId16" Type="http://schemas.openxmlformats.org/officeDocument/2006/relationships/hyperlink" Target="http://www.erikburg.com/partysover" TargetMode="External"/><Relationship Id="rId20" Type="http://schemas.openxmlformats.org/officeDocument/2006/relationships/hyperlink" Target="http://barryrosenthal.com/found-in-nature/single-gallery/1672999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tephengill.co.uk/portfolio/portfolio/nggallery/album-1-2/a-series-of-disappointments/thumbnails" TargetMode="External"/><Relationship Id="rId11" Type="http://schemas.openxmlformats.org/officeDocument/2006/relationships/hyperlink" Target="http://photomichaelwolf.com/#lost-laundry/1" TargetMode="External"/><Relationship Id="rId5" Type="http://schemas.openxmlformats.org/officeDocument/2006/relationships/hyperlink" Target="http://www.peterfraser.net/projects/nazraeli-monograph-2006/" TargetMode="External"/><Relationship Id="rId15" Type="http://schemas.openxmlformats.org/officeDocument/2006/relationships/hyperlink" Target="http://www.erikburg.com/found" TargetMode="External"/><Relationship Id="rId10" Type="http://schemas.openxmlformats.org/officeDocument/2006/relationships/hyperlink" Target="http://rutbleesluxemburg.com/the%20golden%20sack.html" TargetMode="External"/><Relationship Id="rId19" Type="http://schemas.openxmlformats.org/officeDocument/2006/relationships/hyperlink" Target="https://mattrussell.co.uk/waste" TargetMode="External"/><Relationship Id="rId4" Type="http://schemas.openxmlformats.org/officeDocument/2006/relationships/hyperlink" Target="http://www.peterfraser.net/projects/everyday-icons-1986/" TargetMode="External"/><Relationship Id="rId9" Type="http://schemas.openxmlformats.org/officeDocument/2006/relationships/hyperlink" Target="https://petecoles.me/2012/01/09/canivaux-2/" TargetMode="External"/><Relationship Id="rId14" Type="http://schemas.openxmlformats.org/officeDocument/2006/relationships/hyperlink" Target="http://alanrjonesphotography.com/orphaned-objects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behance.net/gallery/43309935/Discarded-I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tharosler.net/photo/bowery.html" TargetMode="External"/><Relationship Id="rId2" Type="http://schemas.openxmlformats.org/officeDocument/2006/relationships/hyperlink" Target="https://www.theartstory.org/artist-kruger-barbara.htm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vimeo.com/142352921" TargetMode="External"/><Relationship Id="rId4" Type="http://schemas.openxmlformats.org/officeDocument/2006/relationships/hyperlink" Target="https://lsimpsonstudio.com/photographic-works/1990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Q9E4dA0EGaM" TargetMode="External"/><Relationship Id="rId13" Type="http://schemas.openxmlformats.org/officeDocument/2006/relationships/hyperlink" Target="https://www.tate.org.uk/art/artworks/wearing-signs-that-say-what-you-want-them-to-say-and-not-signs-that-say-what-someone-else-66092" TargetMode="External"/><Relationship Id="rId18" Type="http://schemas.openxmlformats.org/officeDocument/2006/relationships/hyperlink" Target="https://www.buzzfeed.com/alisonvingiano/this-tumblr-user-shows-her-horrific-anonymous-messages-in-a" TargetMode="External"/><Relationship Id="rId3" Type="http://schemas.openxmlformats.org/officeDocument/2006/relationships/hyperlink" Target="https://www.moma.org/calendar/exhibitions/428" TargetMode="External"/><Relationship Id="rId21" Type="http://schemas.openxmlformats.org/officeDocument/2006/relationships/hyperlink" Target="http://www.olafbreuning.com/tell-us.html" TargetMode="External"/><Relationship Id="rId7" Type="http://schemas.openxmlformats.org/officeDocument/2006/relationships/hyperlink" Target="https://www.tate.org.uk/art/artworks/fulton-wind-through-the-pines-p77621" TargetMode="External"/><Relationship Id="rId12" Type="http://schemas.openxmlformats.org/officeDocument/2006/relationships/hyperlink" Target="https://www.collater.al/francois-marie-banier/" TargetMode="External"/><Relationship Id="rId17" Type="http://schemas.openxmlformats.org/officeDocument/2006/relationships/hyperlink" Target="https://vimeo.com/39715337" TargetMode="External"/><Relationship Id="rId2" Type="http://schemas.openxmlformats.org/officeDocument/2006/relationships/hyperlink" Target="https://www.photopedagogy.com/threshold-concept-7.html" TargetMode="External"/><Relationship Id="rId16" Type="http://schemas.openxmlformats.org/officeDocument/2006/relationships/hyperlink" Target="https://pro.magnumphotos.com/CS.aspx?VP3=SearchResult&amp;VBID=2K1HZO4RON17H0&amp;SMLS=1&amp;RW=1666&amp;RH=970" TargetMode="External"/><Relationship Id="rId20" Type="http://schemas.openxmlformats.org/officeDocument/2006/relationships/hyperlink" Target="http://www.olafbreuning.com/complaining-forest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baldessari.org/unique/" TargetMode="External"/><Relationship Id="rId11" Type="http://schemas.openxmlformats.org/officeDocument/2006/relationships/hyperlink" Target="https://www.nga.gov/features/robert-frank/new-york-and-nova-scotia-multiple-frames-1971-2005.html" TargetMode="External"/><Relationship Id="rId5" Type="http://schemas.openxmlformats.org/officeDocument/2006/relationships/hyperlink" Target="https://textintocontext.wordpress.com/2015/03/17/pencil-story-by-john-baldessari/" TargetMode="External"/><Relationship Id="rId15" Type="http://schemas.openxmlformats.org/officeDocument/2006/relationships/hyperlink" Target="https://www.lensculture.com/articles/teju-cole-another-way-of-telling-teju-cole-s-blind-spot" TargetMode="External"/><Relationship Id="rId10" Type="http://schemas.openxmlformats.org/officeDocument/2006/relationships/hyperlink" Target="https://www.americansuburbx.com/2012/07/robert-frank-sick-of-goodbys-1978.html" TargetMode="External"/><Relationship Id="rId19" Type="http://schemas.openxmlformats.org/officeDocument/2006/relationships/hyperlink" Target="https://www.brainpickings.org/2014/02/06/things-i-have-learned-in-my-life-so-far-stefan-sagmeister-updated/" TargetMode="External"/><Relationship Id="rId4" Type="http://schemas.openxmlformats.org/officeDocument/2006/relationships/hyperlink" Target="http://www.dcmooregallery.com/artists/duane-michals/series/photographs-with-text" TargetMode="External"/><Relationship Id="rId9" Type="http://schemas.openxmlformats.org/officeDocument/2006/relationships/hyperlink" Target="https://www.youtube.com/watch?v=ImX648BEVig" TargetMode="External"/><Relationship Id="rId14" Type="http://schemas.openxmlformats.org/officeDocument/2006/relationships/hyperlink" Target="https://www.youtube.com/watch?v=ThEEucAqGcQ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kylebean.co.uk/portfolio/googlestuffweek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mymodernmet.com/antonio-mora-curioos-photography/" TargetMode="External"/><Relationship Id="rId2" Type="http://schemas.openxmlformats.org/officeDocument/2006/relationships/hyperlink" Target="http://www.anaisfaubert.com/projets/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behance.net/gallery/30176281/-Utakata" TargetMode="External"/><Relationship Id="rId4" Type="http://schemas.openxmlformats.org/officeDocument/2006/relationships/hyperlink" Target="http://www.christopherj.org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artanddesign/2018/jun/17/dorothea-lange-politics-of-seeing-barbican-review" TargetMode="External"/><Relationship Id="rId2" Type="http://schemas.openxmlformats.org/officeDocument/2006/relationships/hyperlink" Target="https://www.archives.gov/education/lessons/hine-photos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sharrett.blogspot.com/2013/12/kentuckys-leaves-of-gold.html" TargetMode="External"/><Relationship Id="rId4" Type="http://schemas.openxmlformats.org/officeDocument/2006/relationships/hyperlink" Target="https://www.gettyimages.de/detail/nachrichtenfoto/female-polish-seasonal-workers-process-harvested-nachrichtenfoto/57516062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aulgrahamarchive.com/beyondcaring.html" TargetMode="External"/><Relationship Id="rId13" Type="http://schemas.openxmlformats.org/officeDocument/2006/relationships/hyperlink" Target="https://www.tate.org.uk/art/artworks/reid-work-and-play-t12837" TargetMode="External"/><Relationship Id="rId3" Type="http://schemas.openxmlformats.org/officeDocument/2006/relationships/hyperlink" Target="https://www.loc.gov/collections/fsa-owi-black-and-white-negatives/about-this-collection/" TargetMode="External"/><Relationship Id="rId7" Type="http://schemas.openxmlformats.org/officeDocument/2006/relationships/hyperlink" Target="https://fraenkelgallery.com/portfolios/at-work" TargetMode="External"/><Relationship Id="rId12" Type="http://schemas.openxmlformats.org/officeDocument/2006/relationships/hyperlink" Target="https://www.glenmcclure.com/portraits-of-shipyard-workers" TargetMode="External"/><Relationship Id="rId2" Type="http://schemas.openxmlformats.org/officeDocument/2006/relationships/hyperlink" Target="https://diva.sfsu.edu/collections/sfbatv/bundles/19150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mericansuburbx.com/2009/11/theory-w-eugene-smiths-pittsburgh.html" TargetMode="External"/><Relationship Id="rId11" Type="http://schemas.openxmlformats.org/officeDocument/2006/relationships/hyperlink" Target="https://www.dezeen.com/2018/01/15/workers-carry-impossible-furniture-loads-alain-delorme-totems-photographs/" TargetMode="External"/><Relationship Id="rId5" Type="http://schemas.openxmlformats.org/officeDocument/2006/relationships/hyperlink" Target="https://www.iwm.org.uk/history/the-women-war-workers-of-the-north-west" TargetMode="External"/><Relationship Id="rId10" Type="http://schemas.openxmlformats.org/officeDocument/2006/relationships/hyperlink" Target="http://pollybraden.com/work/london-square-mile/" TargetMode="External"/><Relationship Id="rId4" Type="http://schemas.openxmlformats.org/officeDocument/2006/relationships/hyperlink" Target="http://www.jeudepaume.org/index.php?page=article&amp;idArt=2485" TargetMode="External"/><Relationship Id="rId9" Type="http://schemas.openxmlformats.org/officeDocument/2006/relationships/hyperlink" Target="http://www.annafox.co.uk/work/workstations/" TargetMode="External"/><Relationship Id="rId14" Type="http://schemas.openxmlformats.org/officeDocument/2006/relationships/hyperlink" Target="http://nigelshafran.com/category/supermarket-portraits-20056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acobreischel.com/photography/" TargetMode="External"/><Relationship Id="rId2" Type="http://schemas.openxmlformats.org/officeDocument/2006/relationships/hyperlink" Target="https://www.flickr.com/photos/daroo_photograpy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alecsoth.com/photography/" TargetMode="External"/><Relationship Id="rId5" Type="http://schemas.openxmlformats.org/officeDocument/2006/relationships/hyperlink" Target="https://www.martinparr.com/" TargetMode="External"/><Relationship Id="rId4" Type="http://schemas.openxmlformats.org/officeDocument/2006/relationships/hyperlink" Target="https://mattrussell.co.uk/poke-hardie-grant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://mitchepstein.net/the-city#/id/i9844780" TargetMode="External"/><Relationship Id="rId3" Type="http://schemas.openxmlformats.org/officeDocument/2006/relationships/hyperlink" Target="http://www.lorenzovitturi.com/a-dalston-anatomy/" TargetMode="External"/><Relationship Id="rId7" Type="http://schemas.openxmlformats.org/officeDocument/2006/relationships/hyperlink" Target="http://www.vam.ac.uk/content/articles/c/contemporary-documentary-photographers/" TargetMode="External"/><Relationship Id="rId12" Type="http://schemas.openxmlformats.org/officeDocument/2006/relationships/hyperlink" Target="http://www.peterfraser.net/projects/mathematics/" TargetMode="External"/><Relationship Id="rId2" Type="http://schemas.openxmlformats.org/officeDocument/2006/relationships/hyperlink" Target="https://www.widewalls.ch/still-life-photographer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arbarakasten.net/collision/#1" TargetMode="External"/><Relationship Id="rId11" Type="http://schemas.openxmlformats.org/officeDocument/2006/relationships/hyperlink" Target="http://stefaniemoshammer.com/work/land-of-black-milk/#7" TargetMode="External"/><Relationship Id="rId5" Type="http://schemas.openxmlformats.org/officeDocument/2006/relationships/hyperlink" Target="https://www.scheltens-abbenes.com/work/macguffin" TargetMode="External"/><Relationship Id="rId10" Type="http://schemas.openxmlformats.org/officeDocument/2006/relationships/hyperlink" Target="http://www.juliangermain.com/projects/foreveryminute.php" TargetMode="External"/><Relationship Id="rId4" Type="http://schemas.openxmlformats.org/officeDocument/2006/relationships/hyperlink" Target="https://www.erinokeefe.com/Built-Work" TargetMode="External"/><Relationship Id="rId9" Type="http://schemas.openxmlformats.org/officeDocument/2006/relationships/hyperlink" Target="http://www.paulgrahamarchive.com/neweurope.html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1.png"/><Relationship Id="rId18" Type="http://schemas.openxmlformats.org/officeDocument/2006/relationships/image" Target="../media/image103.jpeg"/><Relationship Id="rId26" Type="http://schemas.openxmlformats.org/officeDocument/2006/relationships/hyperlink" Target="http://www.abigailreynolds.com/works/141/trafalgar-square-1989-1970/" TargetMode="External"/><Relationship Id="rId39" Type="http://schemas.openxmlformats.org/officeDocument/2006/relationships/hyperlink" Target="http://martinroemers.com/?page_id=62#11" TargetMode="External"/><Relationship Id="rId3" Type="http://schemas.openxmlformats.org/officeDocument/2006/relationships/image" Target="../media/image97.jpeg"/><Relationship Id="rId21" Type="http://schemas.microsoft.com/office/2007/relationships/hdphoto" Target="../media/hdphoto4.wdp"/><Relationship Id="rId34" Type="http://schemas.openxmlformats.org/officeDocument/2006/relationships/hyperlink" Target="https://www.lensculture.com/2017-lensculture-emerging-talent-award-winners?modal=kimmo-metsaranta-the-winner-of-emerging-talent-awards-2017" TargetMode="External"/><Relationship Id="rId42" Type="http://schemas.openxmlformats.org/officeDocument/2006/relationships/image" Target="../media/image114.png"/><Relationship Id="rId7" Type="http://schemas.openxmlformats.org/officeDocument/2006/relationships/image" Target="../media/image99.png"/><Relationship Id="rId12" Type="http://schemas.openxmlformats.org/officeDocument/2006/relationships/hyperlink" Target="http://www.camillelevert.com/other-3d-photocollages" TargetMode="External"/><Relationship Id="rId17" Type="http://schemas.openxmlformats.org/officeDocument/2006/relationships/hyperlink" Target="http://francofontanaphotographer.com/asfalt.html" TargetMode="External"/><Relationship Id="rId25" Type="http://schemas.openxmlformats.org/officeDocument/2006/relationships/image" Target="../media/image106.jpeg"/><Relationship Id="rId33" Type="http://schemas.openxmlformats.org/officeDocument/2006/relationships/image" Target="../media/image110.png"/><Relationship Id="rId38" Type="http://schemas.openxmlformats.org/officeDocument/2006/relationships/image" Target="../media/image112.png"/><Relationship Id="rId2" Type="http://schemas.openxmlformats.org/officeDocument/2006/relationships/hyperlink" Target="http://www.jeudepaume.org/index.php?page=article&amp;idArt=3007" TargetMode="External"/><Relationship Id="rId16" Type="http://schemas.microsoft.com/office/2007/relationships/hdphoto" Target="../media/hdphoto3.wdp"/><Relationship Id="rId20" Type="http://schemas.openxmlformats.org/officeDocument/2006/relationships/image" Target="../media/image104.png"/><Relationship Id="rId29" Type="http://schemas.openxmlformats.org/officeDocument/2006/relationships/image" Target="../media/image108.jpeg"/><Relationship Id="rId41" Type="http://schemas.openxmlformats.org/officeDocument/2006/relationships/hyperlink" Target="https://www.michaelhoppengallery.com/artists/25-sohei-nishino/overview/#/artworks/1010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etty.edu/art/exhibitions/metzker/metzker.html" TargetMode="External"/><Relationship Id="rId11" Type="http://schemas.microsoft.com/office/2007/relationships/hdphoto" Target="../media/hdphoto2.wdp"/><Relationship Id="rId24" Type="http://schemas.openxmlformats.org/officeDocument/2006/relationships/hyperlink" Target="http://www.uncubemagazine.com/blog/13620809" TargetMode="External"/><Relationship Id="rId32" Type="http://schemas.openxmlformats.org/officeDocument/2006/relationships/hyperlink" Target="https://vimeo.com/164243136" TargetMode="External"/><Relationship Id="rId37" Type="http://schemas.openxmlformats.org/officeDocument/2006/relationships/hyperlink" Target="https://www.wensphoto.com/portfolio/project/riff/" TargetMode="External"/><Relationship Id="rId40" Type="http://schemas.openxmlformats.org/officeDocument/2006/relationships/image" Target="../media/image113.png"/><Relationship Id="rId5" Type="http://schemas.openxmlformats.org/officeDocument/2006/relationships/image" Target="../media/image98.png"/><Relationship Id="rId15" Type="http://schemas.openxmlformats.org/officeDocument/2006/relationships/image" Target="../media/image102.png"/><Relationship Id="rId23" Type="http://schemas.openxmlformats.org/officeDocument/2006/relationships/image" Target="../media/image105.png"/><Relationship Id="rId28" Type="http://schemas.openxmlformats.org/officeDocument/2006/relationships/hyperlink" Target="https://www.espendietrichson.com/collages/" TargetMode="External"/><Relationship Id="rId36" Type="http://schemas.microsoft.com/office/2007/relationships/hdphoto" Target="../media/hdphoto5.wdp"/><Relationship Id="rId10" Type="http://schemas.openxmlformats.org/officeDocument/2006/relationships/image" Target="../media/image100.png"/><Relationship Id="rId19" Type="http://schemas.openxmlformats.org/officeDocument/2006/relationships/hyperlink" Target="http://www.matthias-heiderich.de/material-i/vtg5bmxgyf3hetkp0muxc1bc14ljia" TargetMode="External"/><Relationship Id="rId31" Type="http://schemas.openxmlformats.org/officeDocument/2006/relationships/image" Target="../media/image109.png"/><Relationship Id="rId4" Type="http://schemas.openxmlformats.org/officeDocument/2006/relationships/hyperlink" Target="https://www.moma.org/artists/924?locale=en" TargetMode="External"/><Relationship Id="rId9" Type="http://schemas.openxmlformats.org/officeDocument/2006/relationships/hyperlink" Target="https://tallisalevelphoto.weebly.com/black-light.html" TargetMode="External"/><Relationship Id="rId14" Type="http://schemas.openxmlformats.org/officeDocument/2006/relationships/hyperlink" Target="http://tallisgcsephotography.weebly.com/uploads/3/3/1/5/3315082/aden-tf06_orig.jpg" TargetMode="External"/><Relationship Id="rId22" Type="http://schemas.openxmlformats.org/officeDocument/2006/relationships/hyperlink" Target="http://www.christian-ruhm.com/portfolio/denial/" TargetMode="External"/><Relationship Id="rId27" Type="http://schemas.openxmlformats.org/officeDocument/2006/relationships/image" Target="../media/image107.jpeg"/><Relationship Id="rId30" Type="http://schemas.openxmlformats.org/officeDocument/2006/relationships/hyperlink" Target="https://www.instagram.com/explore/tags/insta_elemental63/" TargetMode="External"/><Relationship Id="rId35" Type="http://schemas.openxmlformats.org/officeDocument/2006/relationships/image" Target="../media/image1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hotoquotes.com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hotopedagogy.com/threshold-concepts1.htm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48777B-AAB1-4EC3-9307-AB6DF6C9F1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ED1C1-6E9A-4B7D-9D95-FAF503C153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chemeClr val="tx1">
              <a:alpha val="8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txBody>
          <a:bodyPr>
            <a:normAutofit/>
          </a:bodyPr>
          <a:lstStyle/>
          <a:p>
            <a:r>
              <a:rPr lang="en-GB">
                <a:solidFill>
                  <a:schemeClr val="bg1">
                    <a:lumMod val="85000"/>
                    <a:lumOff val="15000"/>
                  </a:schemeClr>
                </a:solidFill>
              </a:rPr>
              <a:t>AQA GCSE Photography Exam 2019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C5BD22-0B27-4B8D-A2E5-F10D27090C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</p:spPr>
        <p:txBody>
          <a:bodyPr>
            <a:normAutofit/>
          </a:bodyPr>
          <a:lstStyle/>
          <a:p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082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A816DFB-8B0F-47B3-BC12-7B9F59B4EC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07291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96EB08-B517-41D7-9EE1-C464670BD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290025"/>
            <a:ext cx="4475892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 fontScale="90000"/>
          </a:bodyPr>
          <a:lstStyle/>
          <a:p>
            <a:r>
              <a:rPr lang="en-US" sz="6600" dirty="0">
                <a:solidFill>
                  <a:srgbClr val="262626"/>
                </a:solidFill>
              </a:rPr>
              <a:t>images</a:t>
            </a:r>
            <a:endParaRPr lang="en-GB" sz="6600" dirty="0">
              <a:solidFill>
                <a:srgbClr val="262626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CD2A9-4A4C-4409-B4C8-2DC85D5FD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858703"/>
            <a:ext cx="4475892" cy="3042547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Select individual images</a:t>
            </a:r>
            <a:r>
              <a:rPr lang="en-US" sz="2800" dirty="0">
                <a:solidFill>
                  <a:srgbClr val="FFFFFF"/>
                </a:solidFill>
              </a:rPr>
              <a:t> (at high resolution), add them to your sketchbook and </a:t>
            </a:r>
            <a:r>
              <a:rPr lang="en-US" sz="2800" u="sng" dirty="0">
                <a:solidFill>
                  <a:srgbClr val="FFFFFF"/>
                </a:solidFill>
              </a:rPr>
              <a:t>write about them in detail</a:t>
            </a:r>
            <a:r>
              <a:rPr lang="en-US" sz="2800" dirty="0">
                <a:solidFill>
                  <a:srgbClr val="FFFFFF"/>
                </a:solidFill>
              </a:rPr>
              <a:t> using </a:t>
            </a:r>
            <a:r>
              <a:rPr lang="en-US" sz="2800" dirty="0">
                <a:solidFill>
                  <a:srgbClr val="FFFFFF"/>
                </a:solidFill>
                <a:hlinkClick r:id="rId2"/>
              </a:rPr>
              <a:t>this guide</a:t>
            </a:r>
            <a:r>
              <a:rPr lang="en-US" sz="2800" dirty="0">
                <a:solidFill>
                  <a:srgbClr val="FFFFFF"/>
                </a:solidFill>
              </a:rPr>
              <a:t> to help you.</a:t>
            </a:r>
          </a:p>
          <a:p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87D435C-84AC-4E27-9CD3-0AAAF73EB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3032" y="640080"/>
            <a:ext cx="4818888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FA4C881-BF60-416C-A273-70541298E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77586" y="806357"/>
            <a:ext cx="4511266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A5824CF2-C610-4D08-BD2D-E46F8F8B20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4692" y="1190881"/>
            <a:ext cx="4159568" cy="415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35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2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793F0A-A753-4948-9613-58F2D3D5E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 b="1"/>
              <a:t>Experiment thoughtfully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6F76A-9C2E-48EC-8D3F-6EBF1709A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>
            <a:normAutofit fontScale="92500"/>
          </a:bodyPr>
          <a:lstStyle/>
          <a:p>
            <a:r>
              <a:rPr lang="en-US" sz="2400" dirty="0">
                <a:solidFill>
                  <a:srgbClr val="404040"/>
                </a:solidFill>
              </a:rPr>
              <a:t>This could include: refining your photographs in Photoshop (remember to screen shot your process); printing and adapting/collaging your photographs using different media; thinking about the scale of your photographs; experimenting with the scanner/photocopier; projecting your photographs onto different surfaces at different sizes; working in the darkroom; making your own pinhole camera; working with film and analogue equipment; working with found/vintage photographs; creating slideshows/films/animations etc.</a:t>
            </a:r>
            <a:endParaRPr lang="en-GB" sz="24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4965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7894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31ABDB-39F5-41A8-BE3C-B1240BF09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344" y="1586484"/>
            <a:ext cx="3685032" cy="368503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1900" b="1">
                <a:solidFill>
                  <a:srgbClr val="FFFFFF"/>
                </a:solidFill>
              </a:rPr>
              <a:t>Leave plenty of time (at least two weeks) to prepare for the 10 hour Controlled Assessment</a:t>
            </a:r>
            <a:r>
              <a:rPr lang="en-US" sz="1900">
                <a:solidFill>
                  <a:srgbClr val="FFFFFF"/>
                </a:solidFill>
              </a:rPr>
              <a:t>.</a:t>
            </a:r>
            <a:endParaRPr lang="en-GB" sz="190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5436DB-4E8B-43A5-AE55-1C527B62E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18743" y="797433"/>
            <a:ext cx="5934456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3335" y="960120"/>
            <a:ext cx="5605272" cy="4937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E3493-B1A6-49F5-AF14-4501C55DA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9551" y="1444752"/>
            <a:ext cx="4652840" cy="3968496"/>
          </a:xfrm>
        </p:spPr>
        <p:txBody>
          <a:bodyPr anchor="ctr">
            <a:normAutofit fontScale="85000" lnSpcReduction="10000"/>
          </a:bodyPr>
          <a:lstStyle/>
          <a:p>
            <a:r>
              <a:rPr lang="en-US" sz="2400" dirty="0">
                <a:solidFill>
                  <a:srgbClr val="404040"/>
                </a:solidFill>
              </a:rPr>
              <a:t>You will have </a:t>
            </a:r>
            <a:r>
              <a:rPr lang="en-US" sz="2400" u="sng" dirty="0">
                <a:solidFill>
                  <a:srgbClr val="404040"/>
                </a:solidFill>
              </a:rPr>
              <a:t>no access to the Internet</a:t>
            </a:r>
            <a:r>
              <a:rPr lang="en-US" sz="2400" dirty="0">
                <a:solidFill>
                  <a:srgbClr val="404040"/>
                </a:solidFill>
              </a:rPr>
              <a:t> during the Controlled Assessment so make sure your project ends sensibly e.g. with a plan for what you intend to do during the 10 hours. Make sure you have everything ready - all of the images you plan to use, a </a:t>
            </a:r>
            <a:r>
              <a:rPr lang="en-US" sz="2400" dirty="0" err="1">
                <a:solidFill>
                  <a:srgbClr val="404040"/>
                </a:solidFill>
              </a:rPr>
              <a:t>Powerpoint</a:t>
            </a:r>
            <a:r>
              <a:rPr lang="en-US" sz="2400" dirty="0">
                <a:solidFill>
                  <a:srgbClr val="404040"/>
                </a:solidFill>
              </a:rPr>
              <a:t>/Publisher document set up to document your work during the 10 hours (screenshots etc.), a USB key or hard drive to transfer images/files, bookings for particular equipment/resources you will need etc.</a:t>
            </a:r>
            <a:endParaRPr lang="en-GB" sz="24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686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3A694C2-50DA-401D-9E8A-3621EBF0C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337D3C-38EA-40FB-82C3-D0972F087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 dirty="0">
                <a:solidFill>
                  <a:srgbClr val="262626"/>
                </a:solidFill>
              </a:rPr>
              <a:t>AQA GCSE Photography Exam 2019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8F04505-527B-4250-A39D-F9CE3D4382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1677" y="640078"/>
            <a:ext cx="7608645" cy="330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50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4B53BE1-D2E2-4E46-987E-211A9D500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3825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95F66B-0E8B-4013-829D-1DDC243E5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530227"/>
            <a:ext cx="3401568" cy="1495794"/>
          </a:xfrm>
          <a:noFill/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Assessment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Objectives</a:t>
            </a:r>
            <a:endParaRPr lang="en-GB" dirty="0">
              <a:solidFill>
                <a:srgbClr val="FFFFFF"/>
              </a:solidFill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FB9713E-9F53-4A50-BDAA-CEB2A263B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3278" y="0"/>
            <a:ext cx="7438722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CC5EF13-179B-4495-9B53-EB9A1B7F0A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4907000"/>
              </p:ext>
            </p:extLst>
          </p:nvPr>
        </p:nvGraphicFramePr>
        <p:xfrm>
          <a:off x="5397500" y="639763"/>
          <a:ext cx="6151563" cy="527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70709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EFFFF2-9EB4-4B6C-B9F8-2BA3EF89A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0701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0172" y="0"/>
            <a:ext cx="91218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1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23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DC2554-77E0-4A01-B79B-E2FC0527F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873" y="1586484"/>
            <a:ext cx="3685032" cy="36850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FFFFFF"/>
                </a:solidFill>
              </a:rPr>
              <a:t>Starting</a:t>
            </a:r>
            <a:br>
              <a:rPr lang="en-US" sz="3000" dirty="0">
                <a:solidFill>
                  <a:srgbClr val="FFFFFF"/>
                </a:solidFill>
              </a:rPr>
            </a:br>
            <a:r>
              <a:rPr lang="en-US" sz="3000" dirty="0">
                <a:solidFill>
                  <a:srgbClr val="FFFFFF"/>
                </a:solidFill>
              </a:rPr>
              <a:t>points</a:t>
            </a:r>
            <a:endParaRPr lang="en-GB" sz="3000" dirty="0">
              <a:solidFill>
                <a:srgbClr val="FFFFFF"/>
              </a:solidFill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F2BD1E4-5BA8-4EFB-ACBF-3A5251C4F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694" y="927846"/>
            <a:ext cx="6376188" cy="5123329"/>
          </a:xfrm>
        </p:spPr>
        <p:txBody>
          <a:bodyPr anchor="ctr">
            <a:normAutofit fontScale="92500"/>
          </a:bodyPr>
          <a:lstStyle/>
          <a:p>
            <a:r>
              <a:rPr lang="en-GB" sz="2800" dirty="0"/>
              <a:t>Choose </a:t>
            </a:r>
            <a:r>
              <a:rPr lang="en-GB" sz="2800" b="1" u="sng" dirty="0"/>
              <a:t>one</a:t>
            </a:r>
            <a:r>
              <a:rPr lang="en-GB" sz="2800" dirty="0"/>
              <a:t> of the following starting points and produce a personal response.</a:t>
            </a:r>
          </a:p>
          <a:p>
            <a:endParaRPr lang="en-GB" sz="2800" dirty="0"/>
          </a:p>
          <a:p>
            <a:r>
              <a:rPr lang="en-GB" sz="2800" dirty="0"/>
              <a:t>1 - Texture</a:t>
            </a:r>
          </a:p>
          <a:p>
            <a:r>
              <a:rPr lang="en-GB" sz="2800" dirty="0"/>
              <a:t>2 - Discarded items</a:t>
            </a:r>
          </a:p>
          <a:p>
            <a:r>
              <a:rPr lang="en-GB" sz="2800" dirty="0"/>
              <a:t>3 - Messages</a:t>
            </a:r>
          </a:p>
          <a:p>
            <a:r>
              <a:rPr lang="en-GB" sz="2800" dirty="0"/>
              <a:t>4 - Elements of the landscape in portraiture</a:t>
            </a:r>
          </a:p>
          <a:p>
            <a:r>
              <a:rPr lang="en-GB" sz="2800" dirty="0"/>
              <a:t>5 - Working</a:t>
            </a:r>
          </a:p>
          <a:p>
            <a:r>
              <a:rPr lang="en-GB" sz="2800" dirty="0"/>
              <a:t>6 - The choice of colour</a:t>
            </a:r>
          </a:p>
          <a:p>
            <a:r>
              <a:rPr lang="en-GB" sz="2800" dirty="0"/>
              <a:t>7 - Spaces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2599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6CDEC-2DB7-4E5B-8EAF-3D702912E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 Texture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76AABD-75F2-43B9-85F6-33270AC77F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Many photographers have explored and </a:t>
            </a:r>
            <a:r>
              <a:rPr lang="en-US" dirty="0" err="1"/>
              <a:t>emphasised</a:t>
            </a:r>
            <a:r>
              <a:rPr lang="en-US" dirty="0"/>
              <a:t> the texture of surfaces. </a:t>
            </a:r>
            <a:r>
              <a:rPr lang="en-US" dirty="0">
                <a:hlinkClick r:id="rId2"/>
              </a:rPr>
              <a:t>Aaron </a:t>
            </a:r>
            <a:r>
              <a:rPr lang="en-US" dirty="0" err="1">
                <a:hlinkClick r:id="rId2"/>
              </a:rPr>
              <a:t>Siskind</a:t>
            </a:r>
            <a:r>
              <a:rPr lang="en-US" dirty="0"/>
              <a:t> photographed peeling paint and </a:t>
            </a:r>
            <a:r>
              <a:rPr lang="en-US" dirty="0">
                <a:hlinkClick r:id="rId3"/>
              </a:rPr>
              <a:t>Bill Mangold</a:t>
            </a:r>
            <a:r>
              <a:rPr lang="en-US" dirty="0"/>
              <a:t> photographed rusty iron work. </a:t>
            </a:r>
            <a:r>
              <a:rPr lang="en-US" dirty="0">
                <a:hlinkClick r:id="rId4"/>
              </a:rPr>
              <a:t>Klaus Pichler</a:t>
            </a:r>
            <a:r>
              <a:rPr lang="en-US" dirty="0"/>
              <a:t> explored decaying food whilst </a:t>
            </a:r>
            <a:r>
              <a:rPr lang="en-US" dirty="0">
                <a:hlinkClick r:id="rId5"/>
              </a:rPr>
              <a:t>Marc Anderson</a:t>
            </a:r>
            <a:r>
              <a:rPr lang="en-US" dirty="0"/>
              <a:t> investigated texture in tree bark and wood grain.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Study appropriate sources and produce your own work based on </a:t>
            </a:r>
            <a:r>
              <a:rPr lang="en-US" b="1" dirty="0"/>
              <a:t>Texture</a:t>
            </a:r>
            <a:r>
              <a:rPr lang="en-US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3144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7D107-AE1B-4B53-BB6A-6FC9044D0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600" i="1" dirty="0">
                <a:solidFill>
                  <a:srgbClr val="3F3F3F"/>
                </a:solidFill>
                <a:latin typeface="Quicksand"/>
              </a:rPr>
              <a:t>The camera should be used for a recording of life, for rendering the very substance and quintessence of the thing itself, whether it be polished steel or palpitating flesh.</a:t>
            </a:r>
            <a:br>
              <a:rPr lang="en-US" sz="1600" dirty="0"/>
            </a:br>
            <a:r>
              <a:rPr lang="en-US" sz="1600" i="1" dirty="0">
                <a:solidFill>
                  <a:srgbClr val="3F3F3F"/>
                </a:solidFill>
                <a:latin typeface="Quicksand"/>
              </a:rPr>
              <a:t>​-- </a:t>
            </a:r>
            <a:r>
              <a:rPr lang="en-US" sz="1600" b="1" i="1" dirty="0">
                <a:solidFill>
                  <a:srgbClr val="3F3F3F"/>
                </a:solidFill>
                <a:latin typeface="Quicksand"/>
              </a:rPr>
              <a:t>Edward Weston</a:t>
            </a:r>
            <a:r>
              <a:rPr lang="en-US" sz="1600" i="1" dirty="0">
                <a:solidFill>
                  <a:srgbClr val="3F3F3F"/>
                </a:solidFill>
                <a:latin typeface="Quicksand"/>
              </a:rPr>
              <a:t>, 1924</a:t>
            </a:r>
            <a:endParaRPr lang="en-GB" sz="1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50986-E592-446B-97B5-AE437F189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u="sng" dirty="0">
                <a:solidFill>
                  <a:srgbClr val="2A2A2A"/>
                </a:solidFill>
                <a:latin typeface="Actor"/>
              </a:rPr>
              <a:t>Some other suggested resources</a:t>
            </a:r>
            <a:r>
              <a:rPr lang="en-GB" dirty="0">
                <a:solidFill>
                  <a:srgbClr val="2A2A2A"/>
                </a:solidFill>
                <a:latin typeface="Actor"/>
              </a:rPr>
              <a:t>:</a:t>
            </a:r>
            <a:br>
              <a:rPr lang="en-GB" dirty="0"/>
            </a:br>
            <a:r>
              <a:rPr lang="en-GB" dirty="0">
                <a:solidFill>
                  <a:srgbClr val="3A96B8"/>
                </a:solidFill>
                <a:latin typeface="Actor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Surface of Things</a:t>
            </a:r>
            <a:r>
              <a:rPr lang="en-GB" dirty="0">
                <a:solidFill>
                  <a:srgbClr val="2A2A2A"/>
                </a:solidFill>
                <a:latin typeface="Actor"/>
              </a:rPr>
              <a:t> </a:t>
            </a:r>
            <a:r>
              <a:rPr lang="en-GB" dirty="0" err="1">
                <a:solidFill>
                  <a:srgbClr val="2A2A2A"/>
                </a:solidFill>
                <a:latin typeface="Actor"/>
              </a:rPr>
              <a:t>PhotoPedagogy</a:t>
            </a:r>
            <a:r>
              <a:rPr lang="en-GB" dirty="0">
                <a:solidFill>
                  <a:srgbClr val="2A2A2A"/>
                </a:solidFill>
                <a:latin typeface="Actor"/>
              </a:rPr>
              <a:t> resource.</a:t>
            </a:r>
            <a:br>
              <a:rPr lang="en-GB" dirty="0"/>
            </a:br>
            <a:r>
              <a:rPr lang="en-GB" dirty="0">
                <a:solidFill>
                  <a:srgbClr val="3A96B8"/>
                </a:solidFill>
                <a:latin typeface="Acto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Making sense of photography</a:t>
            </a:r>
            <a:r>
              <a:rPr lang="en-GB" dirty="0">
                <a:solidFill>
                  <a:srgbClr val="2A2A2A"/>
                </a:solidFill>
                <a:latin typeface="Actor"/>
              </a:rPr>
              <a:t> </a:t>
            </a:r>
            <a:r>
              <a:rPr lang="en-GB" dirty="0" err="1">
                <a:solidFill>
                  <a:srgbClr val="2A2A2A"/>
                </a:solidFill>
                <a:latin typeface="Actor"/>
              </a:rPr>
              <a:t>PhotoPedagogy</a:t>
            </a:r>
            <a:r>
              <a:rPr lang="en-GB" dirty="0">
                <a:solidFill>
                  <a:srgbClr val="2A2A2A"/>
                </a:solidFill>
                <a:latin typeface="Actor"/>
              </a:rPr>
              <a:t> resource.</a:t>
            </a:r>
            <a:br>
              <a:rPr lang="en-GB" dirty="0"/>
            </a:br>
            <a:r>
              <a:rPr lang="en-GB" dirty="0">
                <a:solidFill>
                  <a:srgbClr val="2A2A2A"/>
                </a:solidFill>
                <a:latin typeface="Actor"/>
              </a:rPr>
              <a:t>​A </a:t>
            </a:r>
            <a:r>
              <a:rPr lang="en-GB" dirty="0">
                <a:solidFill>
                  <a:srgbClr val="3A96B8"/>
                </a:solidFill>
                <a:latin typeface="Acto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large archive of Aaron </a:t>
            </a:r>
            <a:r>
              <a:rPr lang="en-GB" dirty="0" err="1">
                <a:solidFill>
                  <a:srgbClr val="3A96B8"/>
                </a:solidFill>
                <a:latin typeface="Acto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Siskind</a:t>
            </a:r>
            <a:r>
              <a:rPr lang="en-GB" dirty="0">
                <a:solidFill>
                  <a:srgbClr val="3A96B8"/>
                </a:solidFill>
                <a:latin typeface="Acto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images</a:t>
            </a:r>
            <a:r>
              <a:rPr lang="en-GB" dirty="0">
                <a:solidFill>
                  <a:srgbClr val="2A2A2A"/>
                </a:solidFill>
                <a:latin typeface="Actor"/>
              </a:rPr>
              <a:t> at the Centre for Creative Photography.</a:t>
            </a:r>
            <a:br>
              <a:rPr lang="en-GB" dirty="0"/>
            </a:br>
            <a:r>
              <a:rPr lang="en-GB" dirty="0" err="1">
                <a:solidFill>
                  <a:srgbClr val="3A96B8"/>
                </a:solidFill>
                <a:latin typeface="Acto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Brassai's</a:t>
            </a:r>
            <a:r>
              <a:rPr lang="en-GB" dirty="0">
                <a:solidFill>
                  <a:srgbClr val="3A96B8"/>
                </a:solidFill>
                <a:latin typeface="Acto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</a:t>
            </a:r>
            <a:r>
              <a:rPr lang="en-GB" i="1" dirty="0">
                <a:solidFill>
                  <a:srgbClr val="3A96B8"/>
                </a:solidFill>
                <a:latin typeface="Acto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Graffiti</a:t>
            </a:r>
            <a:r>
              <a:rPr lang="en-GB" dirty="0">
                <a:solidFill>
                  <a:srgbClr val="2A2A2A"/>
                </a:solidFill>
                <a:latin typeface="Actor"/>
              </a:rPr>
              <a:t> series.</a:t>
            </a:r>
            <a:br>
              <a:rPr lang="en-GB" dirty="0"/>
            </a:br>
            <a:r>
              <a:rPr lang="en-GB" dirty="0">
                <a:solidFill>
                  <a:srgbClr val="3A96B8"/>
                </a:solidFill>
                <a:latin typeface="Actor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Brett Weston's </a:t>
            </a:r>
            <a:r>
              <a:rPr lang="en-GB" i="1" dirty="0">
                <a:solidFill>
                  <a:srgbClr val="3A96B8"/>
                </a:solidFill>
                <a:latin typeface="Actor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Abstractions</a:t>
            </a:r>
            <a:r>
              <a:rPr lang="en-GB" dirty="0">
                <a:solidFill>
                  <a:srgbClr val="2A2A2A"/>
                </a:solidFill>
                <a:latin typeface="Actor"/>
              </a:rPr>
              <a:t> series.</a:t>
            </a:r>
            <a:br>
              <a:rPr lang="en-GB" dirty="0"/>
            </a:br>
            <a:r>
              <a:rPr lang="en-GB" dirty="0">
                <a:solidFill>
                  <a:srgbClr val="3A96B8"/>
                </a:solidFill>
                <a:latin typeface="Actor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Irving Penn's </a:t>
            </a:r>
            <a:r>
              <a:rPr lang="en-GB" i="1" dirty="0">
                <a:solidFill>
                  <a:srgbClr val="3A96B8"/>
                </a:solidFill>
                <a:latin typeface="Actor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Cigarettes</a:t>
            </a:r>
            <a:r>
              <a:rPr lang="en-GB" dirty="0">
                <a:solidFill>
                  <a:srgbClr val="2A2A2A"/>
                </a:solidFill>
                <a:latin typeface="Actor"/>
              </a:rPr>
              <a:t> close-ups.</a:t>
            </a:r>
            <a:br>
              <a:rPr lang="en-GB" dirty="0"/>
            </a:br>
            <a:r>
              <a:rPr lang="en-GB" dirty="0">
                <a:solidFill>
                  <a:srgbClr val="2A2A2A"/>
                </a:solidFill>
                <a:latin typeface="Actor"/>
              </a:rPr>
              <a:t>Mel </a:t>
            </a:r>
            <a:r>
              <a:rPr lang="en-GB" dirty="0" err="1">
                <a:solidFill>
                  <a:srgbClr val="2A2A2A"/>
                </a:solidFill>
                <a:latin typeface="Actor"/>
              </a:rPr>
              <a:t>Bochner's</a:t>
            </a:r>
            <a:r>
              <a:rPr lang="en-GB" dirty="0">
                <a:solidFill>
                  <a:srgbClr val="2A2A2A"/>
                </a:solidFill>
                <a:latin typeface="Actor"/>
              </a:rPr>
              <a:t> </a:t>
            </a:r>
            <a:r>
              <a:rPr lang="en-GB" i="1" dirty="0">
                <a:solidFill>
                  <a:srgbClr val="3A96B8"/>
                </a:solidFill>
                <a:latin typeface="Actor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Transparent and Opaque</a:t>
            </a:r>
            <a:r>
              <a:rPr lang="en-GB" dirty="0">
                <a:solidFill>
                  <a:srgbClr val="2A2A2A"/>
                </a:solidFill>
                <a:latin typeface="Actor"/>
              </a:rPr>
              <a:t> series.</a:t>
            </a:r>
            <a:br>
              <a:rPr lang="en-GB" dirty="0"/>
            </a:br>
            <a:r>
              <a:rPr lang="en-GB" dirty="0">
                <a:solidFill>
                  <a:srgbClr val="3A96B8"/>
                </a:solidFill>
                <a:latin typeface="Actor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Billy </a:t>
            </a:r>
            <a:r>
              <a:rPr lang="en-GB" dirty="0" err="1">
                <a:solidFill>
                  <a:srgbClr val="3A96B8"/>
                </a:solidFill>
                <a:latin typeface="Actor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Kydd's</a:t>
            </a:r>
            <a:r>
              <a:rPr lang="en-GB" dirty="0">
                <a:solidFill>
                  <a:srgbClr val="3A96B8"/>
                </a:solidFill>
                <a:latin typeface="Actor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</a:t>
            </a:r>
            <a:r>
              <a:rPr lang="en-GB" i="1" dirty="0">
                <a:solidFill>
                  <a:srgbClr val="3A96B8"/>
                </a:solidFill>
                <a:latin typeface="Actor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Decaying Leaves</a:t>
            </a:r>
            <a:r>
              <a:rPr lang="en-GB" dirty="0">
                <a:solidFill>
                  <a:srgbClr val="2A2A2A"/>
                </a:solidFill>
                <a:latin typeface="Actor"/>
              </a:rPr>
              <a:t>.</a:t>
            </a:r>
            <a:br>
              <a:rPr lang="en-GB" dirty="0"/>
            </a:br>
            <a:r>
              <a:rPr lang="en-GB" dirty="0" err="1">
                <a:solidFill>
                  <a:srgbClr val="3A96B8"/>
                </a:solidFill>
                <a:latin typeface="Actor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Moyra</a:t>
            </a:r>
            <a:r>
              <a:rPr lang="en-GB" dirty="0">
                <a:solidFill>
                  <a:srgbClr val="3A96B8"/>
                </a:solidFill>
                <a:latin typeface="Actor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Davey's </a:t>
            </a:r>
            <a:r>
              <a:rPr lang="en-GB" i="1" dirty="0">
                <a:solidFill>
                  <a:srgbClr val="3A96B8"/>
                </a:solidFill>
                <a:latin typeface="Actor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Copperhead</a:t>
            </a:r>
            <a:r>
              <a:rPr lang="en-GB" dirty="0">
                <a:solidFill>
                  <a:srgbClr val="2A2A2A"/>
                </a:solidFill>
                <a:latin typeface="Actor"/>
              </a:rPr>
              <a:t> series.</a:t>
            </a:r>
            <a:br>
              <a:rPr lang="en-GB" dirty="0"/>
            </a:br>
            <a:r>
              <a:rPr lang="en-GB" dirty="0">
                <a:solidFill>
                  <a:srgbClr val="3A96B8"/>
                </a:solidFill>
                <a:latin typeface="Actor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Stephen Gill's </a:t>
            </a:r>
            <a:r>
              <a:rPr lang="en-GB" i="1" dirty="0">
                <a:solidFill>
                  <a:srgbClr val="3A96B8"/>
                </a:solidFill>
                <a:latin typeface="Actor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Hackney Flowers</a:t>
            </a:r>
            <a:r>
              <a:rPr lang="en-GB" dirty="0">
                <a:solidFill>
                  <a:srgbClr val="2A2A2A"/>
                </a:solidFill>
                <a:latin typeface="Actor"/>
              </a:rPr>
              <a:t>.</a:t>
            </a:r>
            <a:br>
              <a:rPr lang="en-GB" dirty="0"/>
            </a:br>
            <a:r>
              <a:rPr lang="en-GB" dirty="0">
                <a:solidFill>
                  <a:srgbClr val="2A2A2A"/>
                </a:solidFill>
                <a:latin typeface="Actor"/>
              </a:rPr>
              <a:t>A video about </a:t>
            </a:r>
            <a:r>
              <a:rPr lang="en-GB" dirty="0">
                <a:solidFill>
                  <a:srgbClr val="3A96B8"/>
                </a:solidFill>
                <a:latin typeface="Actor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Nicholas Nixon's New Work</a:t>
            </a:r>
            <a:r>
              <a:rPr lang="en-GB" dirty="0">
                <a:solidFill>
                  <a:srgbClr val="2A2A2A"/>
                </a:solidFill>
                <a:latin typeface="Actor"/>
              </a:rPr>
              <a:t>, featuring close-up portraits of himself and his wife.</a:t>
            </a:r>
            <a:br>
              <a:rPr lang="en-GB" dirty="0"/>
            </a:br>
            <a:r>
              <a:rPr lang="en-GB" dirty="0">
                <a:solidFill>
                  <a:srgbClr val="2A2A2A"/>
                </a:solidFill>
                <a:latin typeface="Actor"/>
              </a:rPr>
              <a:t>The self portraits of </a:t>
            </a:r>
            <a:r>
              <a:rPr lang="en-GB" dirty="0">
                <a:solidFill>
                  <a:srgbClr val="3A96B8"/>
                </a:solidFill>
                <a:latin typeface="Actor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John </a:t>
            </a:r>
            <a:r>
              <a:rPr lang="en-GB" dirty="0" err="1">
                <a:solidFill>
                  <a:srgbClr val="3A96B8"/>
                </a:solidFill>
                <a:latin typeface="Actor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Coplans</a:t>
            </a:r>
            <a:r>
              <a:rPr lang="en-GB" dirty="0">
                <a:solidFill>
                  <a:srgbClr val="2A2A2A"/>
                </a:solidFill>
                <a:latin typeface="Actor"/>
              </a:rPr>
              <a:t>.</a:t>
            </a:r>
            <a:br>
              <a:rPr lang="en-GB" dirty="0"/>
            </a:br>
            <a:r>
              <a:rPr lang="en-GB" dirty="0">
                <a:solidFill>
                  <a:srgbClr val="2A2A2A"/>
                </a:solidFill>
                <a:latin typeface="Actor"/>
              </a:rPr>
              <a:t>John Batho's </a:t>
            </a:r>
            <a:r>
              <a:rPr lang="en-GB" i="1" dirty="0">
                <a:solidFill>
                  <a:srgbClr val="3A96B8"/>
                </a:solidFill>
                <a:latin typeface="Actor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Papiers </a:t>
            </a:r>
            <a:r>
              <a:rPr lang="en-GB" i="1" dirty="0" err="1">
                <a:solidFill>
                  <a:srgbClr val="3A96B8"/>
                </a:solidFill>
                <a:latin typeface="Actor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Lumières</a:t>
            </a:r>
            <a:r>
              <a:rPr lang="en-GB" dirty="0">
                <a:solidFill>
                  <a:srgbClr val="2A2A2A"/>
                </a:solidFill>
                <a:latin typeface="Actor"/>
              </a:rPr>
              <a:t>.</a:t>
            </a:r>
            <a:br>
              <a:rPr lang="en-GB" dirty="0"/>
            </a:br>
            <a:r>
              <a:rPr lang="en-GB" dirty="0">
                <a:solidFill>
                  <a:srgbClr val="2A2A2A"/>
                </a:solidFill>
                <a:latin typeface="Actor"/>
              </a:rPr>
              <a:t>Brendan Austin's </a:t>
            </a:r>
            <a:r>
              <a:rPr lang="en-GB" i="1" dirty="0">
                <a:solidFill>
                  <a:srgbClr val="3A96B8"/>
                </a:solidFill>
                <a:latin typeface="Actor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Paper Mountains</a:t>
            </a:r>
            <a:r>
              <a:rPr lang="en-GB" dirty="0">
                <a:solidFill>
                  <a:srgbClr val="2A2A2A"/>
                </a:solidFill>
                <a:latin typeface="Actor"/>
              </a:rPr>
              <a:t>.</a:t>
            </a:r>
            <a:br>
              <a:rPr lang="en-GB" dirty="0"/>
            </a:br>
            <a:r>
              <a:rPr lang="en-GB" dirty="0">
                <a:solidFill>
                  <a:srgbClr val="2A2A2A"/>
                </a:solidFill>
                <a:latin typeface="Actor"/>
              </a:rPr>
              <a:t>Hélène Binet's </a:t>
            </a:r>
            <a:r>
              <a:rPr lang="en-GB" i="1" dirty="0">
                <a:solidFill>
                  <a:srgbClr val="3A96B8"/>
                </a:solidFill>
                <a:latin typeface="Actor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Ground</a:t>
            </a:r>
            <a:r>
              <a:rPr lang="en-GB" dirty="0">
                <a:solidFill>
                  <a:srgbClr val="2A2A2A"/>
                </a:solidFill>
                <a:latin typeface="Actor"/>
              </a:rPr>
              <a:t>.</a:t>
            </a:r>
            <a:br>
              <a:rPr lang="en-GB" dirty="0"/>
            </a:br>
            <a:r>
              <a:rPr lang="en-GB" dirty="0" err="1">
                <a:solidFill>
                  <a:srgbClr val="2A2A2A"/>
                </a:solidFill>
                <a:latin typeface="Actor"/>
              </a:rPr>
              <a:t>Maija</a:t>
            </a:r>
            <a:r>
              <a:rPr lang="en-GB" dirty="0">
                <a:solidFill>
                  <a:srgbClr val="2A2A2A"/>
                </a:solidFill>
                <a:latin typeface="Actor"/>
              </a:rPr>
              <a:t> </a:t>
            </a:r>
            <a:r>
              <a:rPr lang="en-GB" dirty="0" err="1">
                <a:solidFill>
                  <a:srgbClr val="2A2A2A"/>
                </a:solidFill>
                <a:latin typeface="Actor"/>
              </a:rPr>
              <a:t>Savolainen's</a:t>
            </a:r>
            <a:r>
              <a:rPr lang="en-GB" dirty="0">
                <a:solidFill>
                  <a:srgbClr val="2A2A2A"/>
                </a:solidFill>
                <a:latin typeface="Actor"/>
              </a:rPr>
              <a:t> </a:t>
            </a:r>
            <a:r>
              <a:rPr lang="en-GB" i="1" dirty="0">
                <a:solidFill>
                  <a:srgbClr val="3A96B8"/>
                </a:solidFill>
                <a:latin typeface="Actor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Arrangements</a:t>
            </a:r>
            <a:r>
              <a:rPr lang="en-GB" dirty="0">
                <a:solidFill>
                  <a:srgbClr val="2A2A2A"/>
                </a:solidFill>
                <a:latin typeface="Actor"/>
              </a:rPr>
              <a:t>.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1999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7BA0EB7-B1AA-43B1-9BA3-B6B011D07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BC9758-1833-4B76-BC9F-94CBDA2BF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1290025"/>
            <a:ext cx="5291327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en-US" dirty="0">
                <a:solidFill>
                  <a:srgbClr val="262626"/>
                </a:solidFill>
              </a:rPr>
              <a:t>Some questions</a:t>
            </a:r>
            <a:endParaRPr lang="en-GB" dirty="0">
              <a:solidFill>
                <a:srgbClr val="262626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BD7AB-E7A7-4645-9DC0-82D92CDBF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1" y="2858703"/>
            <a:ext cx="5285791" cy="3042547"/>
          </a:xfrm>
        </p:spPr>
        <p:txBody>
          <a:bodyPr>
            <a:normAutofit fontScale="92500"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Why are photographs so good at recording the textured surfaces of things?</a:t>
            </a:r>
          </a:p>
          <a:p>
            <a:r>
              <a:rPr lang="en-US" sz="2400" dirty="0">
                <a:solidFill>
                  <a:srgbClr val="FFFFFF"/>
                </a:solidFill>
              </a:rPr>
              <a:t>How does reflected light help us to see textures?</a:t>
            </a:r>
          </a:p>
          <a:p>
            <a:r>
              <a:rPr lang="en-US" sz="2400" dirty="0">
                <a:solidFill>
                  <a:srgbClr val="FFFFFF"/>
                </a:solidFill>
              </a:rPr>
              <a:t>Which senses are activated by textures?</a:t>
            </a:r>
          </a:p>
          <a:p>
            <a:r>
              <a:rPr lang="en-US" sz="2400" dirty="0">
                <a:solidFill>
                  <a:srgbClr val="FFFFFF"/>
                </a:solidFill>
              </a:rPr>
              <a:t>Can printed photographs have their own texture?</a:t>
            </a:r>
          </a:p>
          <a:p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653EDA-1A30-48B1-BF28-9986FD1D2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640080"/>
            <a:ext cx="4017264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F4B266-6894-41F1-94B6-1814A0EFE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0772" y="806357"/>
            <a:ext cx="3685032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Group Brainstorm">
            <a:extLst>
              <a:ext uri="{FF2B5EF4-FFF2-40B4-BE49-F238E27FC236}">
                <a16:creationId xmlns:a16="http://schemas.microsoft.com/office/drawing/2014/main" id="{72D1CC16-74D3-4951-952A-3A85269C4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5364" y="1592741"/>
            <a:ext cx="3355848" cy="335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457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6BB4F-13FD-4806-B205-EE244CA5E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677" y="964692"/>
            <a:ext cx="3066937" cy="1188720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</a:rPr>
              <a:t>1: Texture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279462-C377-4545-808A-BE333D100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4795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B67055-73BA-466D-9A33-0287757061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8415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45D252-FE55-449F-A09A-86B9498D7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979" y="2498912"/>
            <a:ext cx="6227064" cy="186811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164E52-19DD-4539-804A-EB31F78A5F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11249" y="2638044"/>
            <a:ext cx="3063765" cy="326320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Many photographers have explored and </a:t>
            </a: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emphasised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the texture of surfaces.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Aaron </a:t>
            </a:r>
            <a:r>
              <a:rPr lang="en-US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Siskind</a:t>
            </a:r>
            <a:r>
              <a:rPr lang="en-US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photographed peeling paint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137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018388-CCF9-4DF2-A89E-8A112341A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8228" y="1123528"/>
            <a:ext cx="3257895" cy="46048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C3CEF44-FAA2-4E85-BC9A-49221D91D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879" y="1123528"/>
            <a:ext cx="3257895" cy="46048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FBCCD43-59D2-4DEC-94A6-337119924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7053" y="1123528"/>
            <a:ext cx="3257895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047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09DD1A5-D1B9-4ABD-A3F1-FD51E1CD2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07291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ADC790-2FEE-4324-AB21-C6270594B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290025"/>
            <a:ext cx="4475892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800" dirty="0"/>
              <a:t>1: Texture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0BC39C-4535-4CE5-84A8-8D8E8C529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4672" y="2858703"/>
            <a:ext cx="4475892" cy="3042547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endParaRPr lang="en-US" sz="18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8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8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8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8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8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800" dirty="0"/>
              <a:t>Bill Mangold photographed rusty iron work.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D6919D-2F76-4DAE-9E61-9D8730BC8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6203" y="321731"/>
            <a:ext cx="3208079" cy="36748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A5BE93-9531-4025-9E50-21DD39D2A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0062" y="1201435"/>
            <a:ext cx="2880360" cy="191543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D98EDA2-D5A6-436B-A7A7-940CCF6CA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7212" y="321731"/>
            <a:ext cx="2111317" cy="20658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65B3A1A-78E5-4D87-B4DC-33CA0CCE44D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2649" b="12649"/>
          <a:stretch>
            <a:fillRect/>
          </a:stretch>
        </p:blipFill>
        <p:spPr>
          <a:xfrm rot="5400000">
            <a:off x="10018959" y="466970"/>
            <a:ext cx="1587821" cy="178366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88CE249-4FE2-4A1B-9733-3A31A0DF6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7212" y="2548467"/>
            <a:ext cx="2111317" cy="335278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F99B8C-F7C7-4DCE-ACED-3937C4E21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1040" y="3632975"/>
            <a:ext cx="1783661" cy="118613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CE5323E-8EE1-4983-B395-3EE8833E3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6203" y="4163080"/>
            <a:ext cx="3208079" cy="2374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340159-FBD9-47C0-BA0E-8E9E8079EE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0062" y="4449764"/>
            <a:ext cx="2880360" cy="180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701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01338-C5BB-48A3-973B-021120ED0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964692"/>
            <a:ext cx="4879901" cy="1188720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1: Texture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449558-59BF-4826-8DBE-C6D969D381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4672" y="2638044"/>
            <a:ext cx="4879900" cy="3101983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Klaus Pichler explored decaying food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238C6EFF-7F9A-4268-BD61-87CF9E1E9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-2"/>
            <a:ext cx="6096000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C66A6A8-E6B8-4476-B6C6-D68E9E6B6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2157" y="479893"/>
            <a:ext cx="5123687" cy="5458969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70B6344-5DB1-40D5-95AD-537B375C2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3355" y="644485"/>
            <a:ext cx="4756891" cy="51297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225162-4CCF-4E33-B370-EB7280A6AE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14" r="5518" b="-4"/>
          <a:stretch/>
        </p:blipFill>
        <p:spPr>
          <a:xfrm>
            <a:off x="6941977" y="805352"/>
            <a:ext cx="2161366" cy="19050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17D847-9875-4468-8F3D-3DC9185BF2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4" r="6845" b="4"/>
          <a:stretch/>
        </p:blipFill>
        <p:spPr>
          <a:xfrm>
            <a:off x="9276491" y="805352"/>
            <a:ext cx="2090609" cy="18920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B646DE-19F8-4421-B1B2-FF973DB98A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21" r="11066"/>
          <a:stretch/>
        </p:blipFill>
        <p:spPr>
          <a:xfrm>
            <a:off x="6941976" y="2874988"/>
            <a:ext cx="4425123" cy="272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82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0E4125B-4CA7-4019-A3D1-E1B2D7DEC1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05" r="3" b="16663"/>
          <a:stretch/>
        </p:blipFill>
        <p:spPr>
          <a:xfrm>
            <a:off x="20" y="4571997"/>
            <a:ext cx="5315041" cy="228600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74BE534-1CD7-4346-9845-052AEB3100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4E0E6B-B612-4216-9E21-AC664F5A5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732" y="1290025"/>
            <a:ext cx="5291327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600" dirty="0"/>
              <a:t>1: Texture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FD5B6A-AF31-4050-A82C-65FA0E3EE7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219" r="3" b="21349"/>
          <a:stretch/>
        </p:blipFill>
        <p:spPr>
          <a:xfrm>
            <a:off x="20" y="-2"/>
            <a:ext cx="5315041" cy="22860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472F24-B421-436F-A758-3151B6E2A0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39105" r="-2" b="32293"/>
          <a:stretch/>
        </p:blipFill>
        <p:spPr>
          <a:xfrm>
            <a:off x="20" y="2285998"/>
            <a:ext cx="5315041" cy="228599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6A514D-81CF-440B-9824-4D3081C891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19732" y="2858703"/>
            <a:ext cx="5285791" cy="3042547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GB" sz="2800" dirty="0"/>
              <a:t>Many photographers have explored and emphasised the texture of surfaces.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800" dirty="0"/>
              <a:t>Marc Anderson investigated texture in tree bark and wood grain.</a:t>
            </a:r>
          </a:p>
        </p:txBody>
      </p:sp>
    </p:spTree>
    <p:extLst>
      <p:ext uri="{BB962C8B-B14F-4D97-AF65-F5344CB8AC3E}">
        <p14:creationId xmlns:p14="http://schemas.microsoft.com/office/powerpoint/2010/main" val="73423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48B1C-3D4B-4561-8F90-F615488BF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859616"/>
            <a:ext cx="8991600" cy="1645920"/>
          </a:xfrm>
        </p:spPr>
        <p:txBody>
          <a:bodyPr/>
          <a:lstStyle/>
          <a:p>
            <a:r>
              <a:rPr lang="en-US" dirty="0"/>
              <a:t>2.  Discarded items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3BCF13-BCAB-45F8-A48B-20719959D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5194" y="3041374"/>
            <a:ext cx="6801612" cy="3339547"/>
          </a:xfrm>
        </p:spPr>
        <p:txBody>
          <a:bodyPr>
            <a:normAutofit/>
          </a:bodyPr>
          <a:lstStyle/>
          <a:p>
            <a:r>
              <a:rPr lang="en-US" sz="1800" dirty="0"/>
              <a:t>Discarded items sometimes create hazardous pollution, as David Attenborough showed in </a:t>
            </a:r>
            <a:r>
              <a:rPr lang="en-US" sz="1800" dirty="0">
                <a:hlinkClick r:id="rId2"/>
              </a:rPr>
              <a:t>Blue Planet</a:t>
            </a:r>
            <a:r>
              <a:rPr lang="en-US" sz="1800" dirty="0"/>
              <a:t>, and they can sometimes be the source of creative ideas. </a:t>
            </a:r>
            <a:r>
              <a:rPr lang="en-US" sz="1800" dirty="0" err="1">
                <a:hlinkClick r:id="rId3"/>
              </a:rPr>
              <a:t>Eian</a:t>
            </a:r>
            <a:r>
              <a:rPr lang="en-US" sz="1800" dirty="0">
                <a:hlinkClick r:id="rId3"/>
              </a:rPr>
              <a:t> </a:t>
            </a:r>
            <a:r>
              <a:rPr lang="en-US" sz="1800" dirty="0" err="1">
                <a:hlinkClick r:id="rId3"/>
              </a:rPr>
              <a:t>Kantor</a:t>
            </a:r>
            <a:r>
              <a:rPr lang="en-US" sz="1800" dirty="0" err="1"/>
              <a:t>has</a:t>
            </a:r>
            <a:r>
              <a:rPr lang="en-US" sz="1800" dirty="0"/>
              <a:t> recorded discarded items in a series of photographs called ‘Found Sculptures’. In the project ‘</a:t>
            </a:r>
            <a:r>
              <a:rPr lang="en-US" sz="1800" dirty="0">
                <a:hlinkClick r:id="rId4"/>
              </a:rPr>
              <a:t>Some cities and Mountains</a:t>
            </a:r>
            <a:r>
              <a:rPr lang="en-US" sz="1800" dirty="0"/>
              <a:t>,’ Anthony </a:t>
            </a:r>
            <a:r>
              <a:rPr lang="en-US" sz="1800" dirty="0" err="1"/>
              <a:t>Gerace</a:t>
            </a:r>
            <a:r>
              <a:rPr lang="en-US" sz="1800" dirty="0"/>
              <a:t> produced photographs that record discarded items and aspects of neglect in the environment. </a:t>
            </a:r>
            <a:r>
              <a:rPr lang="en-US" sz="1800" dirty="0">
                <a:hlinkClick r:id="rId5"/>
              </a:rPr>
              <a:t>Morgan Z Schultz</a:t>
            </a:r>
            <a:r>
              <a:rPr lang="en-US" sz="1800" dirty="0"/>
              <a:t> created a short film with animation entitled ‘Discarded’ about the items people leave behind.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Investigate relevant sources and produce your own response to </a:t>
            </a:r>
            <a:r>
              <a:rPr lang="en-US" sz="1800" b="1" dirty="0"/>
              <a:t>Discarded items</a:t>
            </a:r>
            <a:r>
              <a:rPr lang="en-US" sz="1800" dirty="0"/>
              <a:t>.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5148513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3530FE0-C542-45A1-BCD8-935787009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51" y="640080"/>
            <a:ext cx="8924024" cy="5200996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0543" y="825096"/>
            <a:ext cx="8549640" cy="48309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6718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D2B86B-B8AA-4C7A-BCD9-B94229D1B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0168" y="1586484"/>
            <a:ext cx="3685032" cy="368503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GB" sz="2600" u="sng">
                <a:solidFill>
                  <a:srgbClr val="FFFFFF"/>
                </a:solidFill>
              </a:rPr>
              <a:t>Some other suggested resources</a:t>
            </a:r>
            <a:r>
              <a:rPr lang="en-GB" sz="260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F49FF-FBAC-4266-BB94-43E3A3013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6984" y="1283546"/>
            <a:ext cx="5715917" cy="3914063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GB" dirty="0">
                <a:solidFill>
                  <a:srgbClr val="404040"/>
                </a:solidFill>
              </a:rPr>
              <a:t>The </a:t>
            </a:r>
            <a:r>
              <a:rPr lang="en-GB" i="1" dirty="0" err="1">
                <a:solidFill>
                  <a:srgbClr val="404040"/>
                </a:solidFill>
                <a:hlinkClick r:id="rId2"/>
              </a:rPr>
              <a:t>photosculptures</a:t>
            </a:r>
            <a:r>
              <a:rPr lang="en-GB" dirty="0">
                <a:solidFill>
                  <a:srgbClr val="404040"/>
                </a:solidFill>
                <a:hlinkClick r:id="rId2"/>
              </a:rPr>
              <a:t> of Alina </a:t>
            </a:r>
            <a:r>
              <a:rPr lang="en-GB" dirty="0" err="1">
                <a:solidFill>
                  <a:srgbClr val="404040"/>
                </a:solidFill>
                <a:hlinkClick r:id="rId2"/>
              </a:rPr>
              <a:t>Szapocznikow</a:t>
            </a:r>
            <a:r>
              <a:rPr lang="en-GB" dirty="0">
                <a:solidFill>
                  <a:srgbClr val="404040"/>
                </a:solidFill>
              </a:rPr>
              <a:t>.</a:t>
            </a:r>
            <a:br>
              <a:rPr lang="en-GB" dirty="0">
                <a:solidFill>
                  <a:srgbClr val="404040"/>
                </a:solidFill>
              </a:rPr>
            </a:br>
            <a:r>
              <a:rPr lang="en-GB" dirty="0">
                <a:solidFill>
                  <a:srgbClr val="404040"/>
                </a:solidFill>
                <a:hlinkClick r:id="rId3"/>
              </a:rPr>
              <a:t>Keith Arnatt's </a:t>
            </a:r>
            <a:r>
              <a:rPr lang="en-GB" i="1" dirty="0">
                <a:solidFill>
                  <a:srgbClr val="404040"/>
                </a:solidFill>
                <a:hlinkClick r:id="rId3"/>
              </a:rPr>
              <a:t>Pictures From a Rubbish Tip</a:t>
            </a:r>
            <a:r>
              <a:rPr lang="en-GB" dirty="0">
                <a:solidFill>
                  <a:srgbClr val="404040"/>
                </a:solidFill>
              </a:rPr>
              <a:t>.</a:t>
            </a:r>
            <a:br>
              <a:rPr lang="en-GB" dirty="0">
                <a:solidFill>
                  <a:srgbClr val="404040"/>
                </a:solidFill>
              </a:rPr>
            </a:br>
            <a:r>
              <a:rPr lang="en-GB" dirty="0">
                <a:solidFill>
                  <a:srgbClr val="404040"/>
                </a:solidFill>
              </a:rPr>
              <a:t>​​Peter Fraser's </a:t>
            </a:r>
            <a:r>
              <a:rPr lang="en-GB" i="1" dirty="0">
                <a:solidFill>
                  <a:srgbClr val="404040"/>
                </a:solidFill>
                <a:hlinkClick r:id="rId4"/>
              </a:rPr>
              <a:t>Everyday Icons</a:t>
            </a:r>
            <a:r>
              <a:rPr lang="en-GB" dirty="0">
                <a:solidFill>
                  <a:srgbClr val="404040"/>
                </a:solidFill>
              </a:rPr>
              <a:t> and </a:t>
            </a:r>
            <a:r>
              <a:rPr lang="en-GB" i="1" dirty="0" err="1">
                <a:solidFill>
                  <a:srgbClr val="404040"/>
                </a:solidFill>
                <a:hlinkClick r:id="rId5"/>
              </a:rPr>
              <a:t>Nazraeli</a:t>
            </a:r>
            <a:r>
              <a:rPr lang="en-GB" i="1" dirty="0">
                <a:solidFill>
                  <a:srgbClr val="404040"/>
                </a:solidFill>
                <a:hlinkClick r:id="rId5"/>
              </a:rPr>
              <a:t> Monograph</a:t>
            </a:r>
            <a:r>
              <a:rPr lang="en-GB" dirty="0">
                <a:solidFill>
                  <a:srgbClr val="404040"/>
                </a:solidFill>
              </a:rPr>
              <a:t>.</a:t>
            </a:r>
            <a:br>
              <a:rPr lang="en-GB" dirty="0">
                <a:solidFill>
                  <a:srgbClr val="404040"/>
                </a:solidFill>
              </a:rPr>
            </a:br>
            <a:r>
              <a:rPr lang="en-GB" dirty="0">
                <a:solidFill>
                  <a:srgbClr val="404040"/>
                </a:solidFill>
              </a:rPr>
              <a:t>Stephen Gill's </a:t>
            </a:r>
            <a:r>
              <a:rPr lang="en-GB" i="1" dirty="0">
                <a:solidFill>
                  <a:srgbClr val="404040"/>
                </a:solidFill>
                <a:hlinkClick r:id="rId6"/>
              </a:rPr>
              <a:t>A Series of Disappointments</a:t>
            </a:r>
            <a:r>
              <a:rPr lang="en-GB" dirty="0">
                <a:solidFill>
                  <a:srgbClr val="404040"/>
                </a:solidFill>
              </a:rPr>
              <a:t>.</a:t>
            </a:r>
            <a:br>
              <a:rPr lang="en-GB" dirty="0">
                <a:solidFill>
                  <a:srgbClr val="404040"/>
                </a:solidFill>
              </a:rPr>
            </a:br>
            <a:r>
              <a:rPr lang="en-GB" dirty="0">
                <a:solidFill>
                  <a:srgbClr val="404040"/>
                </a:solidFill>
              </a:rPr>
              <a:t>Gabriel Orozco's </a:t>
            </a:r>
            <a:r>
              <a:rPr lang="en-GB" i="1" dirty="0">
                <a:solidFill>
                  <a:srgbClr val="404040"/>
                </a:solidFill>
                <a:hlinkClick r:id="rId7"/>
              </a:rPr>
              <a:t>Asterisms</a:t>
            </a:r>
            <a:r>
              <a:rPr lang="en-GB" i="1" dirty="0">
                <a:solidFill>
                  <a:srgbClr val="404040"/>
                </a:solidFill>
              </a:rPr>
              <a:t> </a:t>
            </a:r>
            <a:r>
              <a:rPr lang="en-GB" dirty="0">
                <a:solidFill>
                  <a:srgbClr val="404040"/>
                </a:solidFill>
              </a:rPr>
              <a:t>and this </a:t>
            </a:r>
            <a:r>
              <a:rPr lang="en-GB" dirty="0">
                <a:solidFill>
                  <a:srgbClr val="404040"/>
                </a:solidFill>
                <a:hlinkClick r:id="rId8"/>
              </a:rPr>
              <a:t>great article</a:t>
            </a:r>
            <a:r>
              <a:rPr lang="en-GB" dirty="0">
                <a:solidFill>
                  <a:srgbClr val="404040"/>
                </a:solidFill>
              </a:rPr>
              <a:t> about his practice.</a:t>
            </a:r>
            <a:br>
              <a:rPr lang="en-GB" dirty="0">
                <a:solidFill>
                  <a:srgbClr val="404040"/>
                </a:solidFill>
              </a:rPr>
            </a:br>
            <a:r>
              <a:rPr lang="en-GB" dirty="0">
                <a:solidFill>
                  <a:srgbClr val="404040"/>
                </a:solidFill>
                <a:hlinkClick r:id="rId9"/>
              </a:rPr>
              <a:t>Peter Coles' </a:t>
            </a:r>
            <a:r>
              <a:rPr lang="en-GB" i="1" dirty="0" err="1">
                <a:solidFill>
                  <a:srgbClr val="404040"/>
                </a:solidFill>
                <a:hlinkClick r:id="rId9"/>
              </a:rPr>
              <a:t>Canivaux</a:t>
            </a:r>
            <a:r>
              <a:rPr lang="en-GB" dirty="0">
                <a:solidFill>
                  <a:srgbClr val="404040"/>
                </a:solidFill>
              </a:rPr>
              <a:t> series.</a:t>
            </a:r>
            <a:br>
              <a:rPr lang="en-GB" dirty="0">
                <a:solidFill>
                  <a:srgbClr val="404040"/>
                </a:solidFill>
              </a:rPr>
            </a:br>
            <a:r>
              <a:rPr lang="en-GB" i="1" dirty="0">
                <a:solidFill>
                  <a:srgbClr val="404040"/>
                </a:solidFill>
                <a:hlinkClick r:id="rId10"/>
              </a:rPr>
              <a:t>The Golden Sack</a:t>
            </a:r>
            <a:r>
              <a:rPr lang="en-GB" dirty="0">
                <a:solidFill>
                  <a:srgbClr val="404040"/>
                </a:solidFill>
              </a:rPr>
              <a:t> by photographer Rut </a:t>
            </a:r>
            <a:r>
              <a:rPr lang="en-GB" dirty="0" err="1">
                <a:solidFill>
                  <a:srgbClr val="404040"/>
                </a:solidFill>
              </a:rPr>
              <a:t>Blees</a:t>
            </a:r>
            <a:r>
              <a:rPr lang="en-GB" dirty="0">
                <a:solidFill>
                  <a:srgbClr val="404040"/>
                </a:solidFill>
              </a:rPr>
              <a:t> Luxemburg and writer Michael </a:t>
            </a:r>
            <a:r>
              <a:rPr lang="en-GB" dirty="0" err="1">
                <a:solidFill>
                  <a:srgbClr val="404040"/>
                </a:solidFill>
              </a:rPr>
              <a:t>Salu</a:t>
            </a:r>
            <a:r>
              <a:rPr lang="en-GB" dirty="0">
                <a:solidFill>
                  <a:srgbClr val="404040"/>
                </a:solidFill>
              </a:rPr>
              <a:t>.</a:t>
            </a:r>
            <a:br>
              <a:rPr lang="en-GB" dirty="0">
                <a:solidFill>
                  <a:srgbClr val="404040"/>
                </a:solidFill>
              </a:rPr>
            </a:br>
            <a:r>
              <a:rPr lang="en-GB" dirty="0">
                <a:solidFill>
                  <a:srgbClr val="404040"/>
                </a:solidFill>
              </a:rPr>
              <a:t>Michael Wolf's </a:t>
            </a:r>
            <a:r>
              <a:rPr lang="en-GB" i="1" dirty="0">
                <a:solidFill>
                  <a:srgbClr val="404040"/>
                </a:solidFill>
                <a:hlinkClick r:id="rId11"/>
              </a:rPr>
              <a:t>Lost Laundry</a:t>
            </a:r>
            <a:r>
              <a:rPr lang="en-GB" dirty="0">
                <a:solidFill>
                  <a:srgbClr val="404040"/>
                </a:solidFill>
              </a:rPr>
              <a:t>, and </a:t>
            </a:r>
            <a:r>
              <a:rPr lang="en-GB" i="1" dirty="0">
                <a:solidFill>
                  <a:srgbClr val="404040"/>
                </a:solidFill>
                <a:hlinkClick r:id="rId12"/>
              </a:rPr>
              <a:t>My Favourite Thing - Groups</a:t>
            </a:r>
            <a:r>
              <a:rPr lang="en-GB" dirty="0">
                <a:solidFill>
                  <a:srgbClr val="404040"/>
                </a:solidFill>
              </a:rPr>
              <a:t>.</a:t>
            </a:r>
            <a:br>
              <a:rPr lang="en-GB" dirty="0">
                <a:solidFill>
                  <a:srgbClr val="404040"/>
                </a:solidFill>
              </a:rPr>
            </a:br>
            <a:r>
              <a:rPr lang="en-GB" dirty="0">
                <a:solidFill>
                  <a:srgbClr val="404040"/>
                </a:solidFill>
              </a:rPr>
              <a:t>​</a:t>
            </a:r>
            <a:r>
              <a:rPr lang="en-GB" dirty="0">
                <a:solidFill>
                  <a:srgbClr val="404040"/>
                </a:solidFill>
                <a:hlinkClick r:id="rId13"/>
              </a:rPr>
              <a:t>Liam Frankland's </a:t>
            </a:r>
            <a:r>
              <a:rPr lang="en-GB" i="1" dirty="0">
                <a:solidFill>
                  <a:srgbClr val="404040"/>
                </a:solidFill>
                <a:hlinkClick r:id="rId13"/>
              </a:rPr>
              <a:t>Lost and Found</a:t>
            </a:r>
            <a:r>
              <a:rPr lang="en-GB" dirty="0">
                <a:solidFill>
                  <a:srgbClr val="404040"/>
                </a:solidFill>
                <a:hlinkClick r:id="rId13"/>
              </a:rPr>
              <a:t> </a:t>
            </a:r>
            <a:r>
              <a:rPr lang="en-GB" dirty="0">
                <a:solidFill>
                  <a:srgbClr val="404040"/>
                </a:solidFill>
              </a:rPr>
              <a:t>photography project.</a:t>
            </a:r>
            <a:br>
              <a:rPr lang="en-GB" dirty="0">
                <a:solidFill>
                  <a:srgbClr val="404040"/>
                </a:solidFill>
              </a:rPr>
            </a:br>
            <a:r>
              <a:rPr lang="en-GB" dirty="0">
                <a:solidFill>
                  <a:srgbClr val="404040"/>
                </a:solidFill>
              </a:rPr>
              <a:t>Alan R. Jones' </a:t>
            </a:r>
            <a:r>
              <a:rPr lang="en-GB" i="1" dirty="0">
                <a:solidFill>
                  <a:srgbClr val="404040"/>
                </a:solidFill>
                <a:hlinkClick r:id="rId14"/>
              </a:rPr>
              <a:t>Orphaned Objects</a:t>
            </a:r>
            <a:r>
              <a:rPr lang="en-GB" dirty="0">
                <a:solidFill>
                  <a:srgbClr val="404040"/>
                </a:solidFill>
              </a:rPr>
              <a:t>.</a:t>
            </a:r>
            <a:br>
              <a:rPr lang="en-GB" dirty="0">
                <a:solidFill>
                  <a:srgbClr val="404040"/>
                </a:solidFill>
              </a:rPr>
            </a:br>
            <a:r>
              <a:rPr lang="en-GB" dirty="0">
                <a:solidFill>
                  <a:srgbClr val="404040"/>
                </a:solidFill>
              </a:rPr>
              <a:t>Erik Burg's </a:t>
            </a:r>
            <a:r>
              <a:rPr lang="en-GB" i="1" dirty="0">
                <a:solidFill>
                  <a:srgbClr val="404040"/>
                </a:solidFill>
                <a:hlinkClick r:id="rId15"/>
              </a:rPr>
              <a:t>Found</a:t>
            </a:r>
            <a:r>
              <a:rPr lang="en-GB" dirty="0">
                <a:solidFill>
                  <a:srgbClr val="404040"/>
                </a:solidFill>
              </a:rPr>
              <a:t> and </a:t>
            </a:r>
            <a:r>
              <a:rPr lang="en-GB" i="1" dirty="0">
                <a:solidFill>
                  <a:srgbClr val="404040"/>
                </a:solidFill>
                <a:hlinkClick r:id="rId16"/>
              </a:rPr>
              <a:t>The Party's Over</a:t>
            </a:r>
            <a:r>
              <a:rPr lang="en-GB" dirty="0">
                <a:solidFill>
                  <a:srgbClr val="404040"/>
                </a:solidFill>
              </a:rPr>
              <a:t>.</a:t>
            </a:r>
            <a:br>
              <a:rPr lang="en-GB" dirty="0">
                <a:solidFill>
                  <a:srgbClr val="404040"/>
                </a:solidFill>
              </a:rPr>
            </a:br>
            <a:r>
              <a:rPr lang="en-GB" dirty="0">
                <a:solidFill>
                  <a:srgbClr val="404040"/>
                </a:solidFill>
              </a:rPr>
              <a:t>Kevin Newark's </a:t>
            </a:r>
            <a:r>
              <a:rPr lang="en-GB" i="1" dirty="0">
                <a:solidFill>
                  <a:srgbClr val="404040"/>
                </a:solidFill>
                <a:hlinkClick r:id="rId17"/>
              </a:rPr>
              <a:t>Protoplasm</a:t>
            </a:r>
            <a:r>
              <a:rPr lang="en-GB" i="1" dirty="0">
                <a:solidFill>
                  <a:srgbClr val="404040"/>
                </a:solidFill>
              </a:rPr>
              <a:t> series.</a:t>
            </a:r>
            <a:br>
              <a:rPr lang="en-GB" dirty="0">
                <a:solidFill>
                  <a:srgbClr val="404040"/>
                </a:solidFill>
              </a:rPr>
            </a:br>
            <a:r>
              <a:rPr lang="en-GB" dirty="0">
                <a:solidFill>
                  <a:srgbClr val="404040"/>
                </a:solidFill>
              </a:rPr>
              <a:t>Danny Treacy's </a:t>
            </a:r>
            <a:r>
              <a:rPr lang="en-GB" i="1" dirty="0">
                <a:solidFill>
                  <a:srgbClr val="404040"/>
                </a:solidFill>
                <a:hlinkClick r:id="rId18"/>
              </a:rPr>
              <a:t>Those</a:t>
            </a:r>
            <a:r>
              <a:rPr lang="en-GB" dirty="0">
                <a:solidFill>
                  <a:srgbClr val="404040"/>
                </a:solidFill>
              </a:rPr>
              <a:t> series.</a:t>
            </a:r>
            <a:br>
              <a:rPr lang="en-GB" dirty="0">
                <a:solidFill>
                  <a:srgbClr val="404040"/>
                </a:solidFill>
              </a:rPr>
            </a:br>
            <a:r>
              <a:rPr lang="en-GB" dirty="0">
                <a:solidFill>
                  <a:srgbClr val="404040"/>
                </a:solidFill>
              </a:rPr>
              <a:t>Matt Russell's </a:t>
            </a:r>
            <a:r>
              <a:rPr lang="en-GB" i="1" dirty="0">
                <a:solidFill>
                  <a:srgbClr val="404040"/>
                </a:solidFill>
                <a:hlinkClick r:id="rId19"/>
              </a:rPr>
              <a:t>Waste </a:t>
            </a:r>
            <a:r>
              <a:rPr lang="en-GB" dirty="0">
                <a:solidFill>
                  <a:srgbClr val="404040"/>
                </a:solidFill>
              </a:rPr>
              <a:t>series.</a:t>
            </a:r>
            <a:br>
              <a:rPr lang="en-GB" dirty="0">
                <a:solidFill>
                  <a:srgbClr val="404040"/>
                </a:solidFill>
              </a:rPr>
            </a:br>
            <a:r>
              <a:rPr lang="en-GB" dirty="0">
                <a:solidFill>
                  <a:srgbClr val="404040"/>
                </a:solidFill>
              </a:rPr>
              <a:t>Barry Rosenthal's </a:t>
            </a:r>
            <a:r>
              <a:rPr lang="en-GB" i="1" dirty="0">
                <a:solidFill>
                  <a:srgbClr val="404040"/>
                </a:solidFill>
                <a:hlinkClick r:id="rId20"/>
              </a:rPr>
              <a:t>Found in Nature</a:t>
            </a:r>
            <a:r>
              <a:rPr lang="en-GB" dirty="0">
                <a:solidFill>
                  <a:srgbClr val="404040"/>
                </a:solidFill>
              </a:rPr>
              <a:t> series.</a:t>
            </a:r>
            <a:br>
              <a:rPr lang="en-GB" dirty="0">
                <a:solidFill>
                  <a:srgbClr val="404040"/>
                </a:solidFill>
              </a:rPr>
            </a:br>
            <a:r>
              <a:rPr lang="en-GB" dirty="0">
                <a:solidFill>
                  <a:srgbClr val="404040"/>
                </a:solidFill>
              </a:rPr>
              <a:t>Hong Hao's </a:t>
            </a:r>
            <a:r>
              <a:rPr lang="en-GB" i="1" dirty="0">
                <a:solidFill>
                  <a:srgbClr val="404040"/>
                </a:solidFill>
                <a:hlinkClick r:id="rId21"/>
              </a:rPr>
              <a:t>My Things No. 5 - 5000 pieces of Rubbish</a:t>
            </a:r>
            <a:endParaRPr lang="en-GB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9776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FBE789D-66E0-4C5C-8DDC-CF4D7BF21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C092F8-98E3-4599-A7BF-1B658CF1D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56BA92-9759-40A7-8A18-05B2CD5C7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2681103"/>
            <a:ext cx="3363974" cy="1495794"/>
          </a:xfrm>
          <a:solidFill>
            <a:schemeClr val="tx2">
              <a:lumMod val="60000"/>
              <a:lumOff val="40000"/>
              <a:alpha val="15000"/>
            </a:schemeClr>
          </a:solidFill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GB">
                <a:solidFill>
                  <a:schemeClr val="bg1"/>
                </a:solidFill>
              </a:rPr>
              <a:t>Some questions:</a:t>
            </a:r>
          </a:p>
        </p:txBody>
      </p:sp>
      <p:graphicFrame>
        <p:nvGraphicFramePr>
          <p:cNvPr id="14" name="Content Placeholder 3">
            <a:extLst>
              <a:ext uri="{FF2B5EF4-FFF2-40B4-BE49-F238E27FC236}">
                <a16:creationId xmlns:a16="http://schemas.microsoft.com/office/drawing/2014/main" id="{B3ED70CF-24DB-4F9E-AAC5-304FD8B9BE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9103938"/>
              </p:ext>
            </p:extLst>
          </p:nvPr>
        </p:nvGraphicFramePr>
        <p:xfrm>
          <a:off x="5619750" y="965200"/>
          <a:ext cx="5607050" cy="492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860982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87D8662-17B3-42AA-9D5D-DE1F48DF6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07291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3AFA5C-4BB5-409B-81E8-839908A7A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290025"/>
            <a:ext cx="4475892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600">
                <a:solidFill>
                  <a:srgbClr val="262626"/>
                </a:solidFill>
              </a:rPr>
              <a:t>2: Discarded items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22E513-5273-45A1-9FA3-13BE4AAD36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672" y="2858703"/>
            <a:ext cx="4475892" cy="304254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David Attenborough showed in Blue Planet, and they can sometimes be the source of creative ideas. </a:t>
            </a:r>
          </a:p>
          <a:p>
            <a:r>
              <a:rPr lang="en-US" dirty="0">
                <a:solidFill>
                  <a:srgbClr val="FFFFFF"/>
                </a:solidFill>
              </a:rPr>
              <a:t>Discarded items sometimes create hazardous pollution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5D1EB5-8C7C-4C69-9221-568969C002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6203" y="321731"/>
            <a:ext cx="3208079" cy="36748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DF5C22-CEC8-46B7-BC8F-AE85EDF3A9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560062" y="1345453"/>
            <a:ext cx="2880360" cy="162740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A256D4F-8E09-4AEA-AF5D-017ACFD23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7212" y="321731"/>
            <a:ext cx="2111317" cy="206586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3F2134-99EC-43B1-9B9F-BE2201F5D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7212" y="2548467"/>
            <a:ext cx="2111317" cy="335278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96A560-3A0B-43B9-9E19-51A9C1809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040" y="3546022"/>
            <a:ext cx="1783661" cy="136004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81E7C1D-624A-4819-922B-6F6321C614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6203" y="4163080"/>
            <a:ext cx="3208079" cy="2374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1E0D23-6826-47A7-9166-4CE7B9BD7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062" y="4597382"/>
            <a:ext cx="2880360" cy="151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118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E9A474-EB92-4B45-BD87-104A296A22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" b="22071"/>
          <a:stretch/>
        </p:blipFill>
        <p:spPr>
          <a:xfrm>
            <a:off x="20" y="10"/>
            <a:ext cx="12191980" cy="42428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69563F-20CC-4AB9-9353-1E43E1E5D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3419936"/>
            <a:ext cx="8991600" cy="1645759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700">
                <a:solidFill>
                  <a:srgbClr val="262626"/>
                </a:solidFill>
              </a:rPr>
              <a:t>Eian Kantor has</a:t>
            </a:r>
            <a:br>
              <a:rPr lang="en-US" sz="2700">
                <a:solidFill>
                  <a:srgbClr val="262626"/>
                </a:solidFill>
              </a:rPr>
            </a:br>
            <a:r>
              <a:rPr lang="en-US" sz="2700">
                <a:solidFill>
                  <a:srgbClr val="262626"/>
                </a:solidFill>
              </a:rPr>
              <a:t>recorded discarded items in a series of photographs called ‘Found Sculptures’. </a:t>
            </a:r>
          </a:p>
        </p:txBody>
      </p:sp>
    </p:spTree>
    <p:extLst>
      <p:ext uri="{BB962C8B-B14F-4D97-AF65-F5344CB8AC3E}">
        <p14:creationId xmlns:p14="http://schemas.microsoft.com/office/powerpoint/2010/main" val="23921692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59414-912F-42A2-BB20-E5EB3B9CA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122" y="793013"/>
            <a:ext cx="4793758" cy="790459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2: Discarded items</a:t>
            </a:r>
          </a:p>
        </p:txBody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82BB87C6-E7DB-4A72-BBDF-0934D2A482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7">
            <a:extLst>
              <a:ext uri="{FF2B5EF4-FFF2-40B4-BE49-F238E27FC236}">
                <a16:creationId xmlns:a16="http://schemas.microsoft.com/office/drawing/2014/main" id="{97D3BBCE-D5DA-4453-B801-F08BE47FC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313" y="321731"/>
            <a:ext cx="3208079" cy="36748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8E9A33C-C42A-48FA-AABC-5CEBF204F2A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509" r="5509"/>
          <a:stretch>
            <a:fillRect/>
          </a:stretch>
        </p:blipFill>
        <p:spPr>
          <a:xfrm>
            <a:off x="467172" y="540647"/>
            <a:ext cx="2880360" cy="3237015"/>
          </a:xfrm>
          <a:prstGeom prst="rect">
            <a:avLst/>
          </a:prstGeom>
        </p:spPr>
      </p:pic>
      <p:sp>
        <p:nvSpPr>
          <p:cNvPr id="26" name="Rectangle 19">
            <a:extLst>
              <a:ext uri="{FF2B5EF4-FFF2-40B4-BE49-F238E27FC236}">
                <a16:creationId xmlns:a16="http://schemas.microsoft.com/office/drawing/2014/main" id="{EE1966C0-54FD-4AE6-9A66-FA7AF4AD9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64322" y="321732"/>
            <a:ext cx="2111317" cy="27218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998D53-DAA7-4DB5-860F-3A414299F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8150" y="793013"/>
            <a:ext cx="1783661" cy="178813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407DE6D-4AA1-48AB-A9C9-61298A007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683" y="4157447"/>
            <a:ext cx="3206709" cy="2378820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05A39BF-48F8-4896-9A44-ACD29419E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64322" y="3227130"/>
            <a:ext cx="2111317" cy="28726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6E2869-A60C-4AF0-BEFA-C1268218F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8150" y="3767128"/>
            <a:ext cx="1783661" cy="179262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7E014E-4C90-4E51-9970-C5094B5DF5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8122" y="2475145"/>
            <a:ext cx="4793757" cy="340925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 the project ‘Some cities and Mountains,’ Anthony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Gerace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produced photographs that record discarded items and aspects of neglect in the environment.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Discarded items sometimes create hazardous pollution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7586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59B02-D5BC-4540-9E8C-92ACC694C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2: Discarded items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42DC32-9D48-4EF0-AF8D-700116BD95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21992" y="2638044"/>
            <a:ext cx="3631692" cy="3101983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GB" sz="3200" dirty="0">
                <a:hlinkClick r:id="rId2"/>
              </a:rPr>
              <a:t>https</a:t>
            </a:r>
            <a:r>
              <a:rPr lang="en-GB" sz="3200" dirty="0"/>
              <a:t> – Click Here</a:t>
            </a:r>
          </a:p>
          <a:p>
            <a:r>
              <a:rPr lang="en-GB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Morgan Z Schultz created a short film with animation entitled ‘Discarded’ about the items people leave behind.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C4706B-7943-45AA-AAED-94D184BA7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8316" y="2743200"/>
            <a:ext cx="3622548" cy="2996827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AB73316-4282-4901-9A9A-48E00D28DE4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8722" r="8058" b="-1"/>
          <a:stretch/>
        </p:blipFill>
        <p:spPr>
          <a:xfrm>
            <a:off x="6503670" y="2906589"/>
            <a:ext cx="3291840" cy="267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73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C2F17-FFA4-4E4E-99FF-865E8120A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AQA GCSE Photography Exam 2019</a:t>
            </a:r>
          </a:p>
        </p:txBody>
      </p:sp>
      <p:graphicFrame>
        <p:nvGraphicFramePr>
          <p:cNvPr id="12" name="TextBox 6">
            <a:extLst>
              <a:ext uri="{FF2B5EF4-FFF2-40B4-BE49-F238E27FC236}">
                <a16:creationId xmlns:a16="http://schemas.microsoft.com/office/drawing/2014/main" id="{8E60167D-8806-4536-91CB-F858C76CD5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3849644"/>
              </p:ext>
            </p:extLst>
          </p:nvPr>
        </p:nvGraphicFramePr>
        <p:xfrm>
          <a:off x="946984" y="2638425"/>
          <a:ext cx="10298034" cy="3101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063908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C540F-B3AA-4FA5-B226-16603829C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859616"/>
            <a:ext cx="8991600" cy="1645920"/>
          </a:xfrm>
        </p:spPr>
        <p:txBody>
          <a:bodyPr/>
          <a:lstStyle/>
          <a:p>
            <a:r>
              <a:rPr lang="en-US" dirty="0"/>
              <a:t>3.  messages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AE54A-DBFC-4952-BFC2-7CA4C0F72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5194" y="3220278"/>
            <a:ext cx="6801612" cy="3200399"/>
          </a:xfrm>
        </p:spPr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Barbara Kruger</a:t>
            </a:r>
            <a:r>
              <a:rPr lang="en-US" dirty="0"/>
              <a:t>,  </a:t>
            </a:r>
            <a:r>
              <a:rPr lang="en-US" dirty="0">
                <a:hlinkClick r:id="rId3"/>
              </a:rPr>
              <a:t>Martha </a:t>
            </a:r>
            <a:r>
              <a:rPr lang="en-US" dirty="0" err="1">
                <a:hlinkClick r:id="rId3"/>
              </a:rPr>
              <a:t>Rosler</a:t>
            </a:r>
            <a:r>
              <a:rPr lang="en-US" dirty="0"/>
              <a:t> and </a:t>
            </a:r>
            <a:r>
              <a:rPr lang="en-US" dirty="0">
                <a:hlinkClick r:id="rId4"/>
              </a:rPr>
              <a:t>Lorna Simpson</a:t>
            </a:r>
            <a:r>
              <a:rPr lang="en-US" dirty="0"/>
              <a:t> combine words and phrases with their photographs to convey messages. In his animation ‘</a:t>
            </a:r>
            <a:r>
              <a:rPr lang="en-US" dirty="0">
                <a:hlinkClick r:id="rId5"/>
              </a:rPr>
              <a:t>Awesome Stuff Week</a:t>
            </a:r>
            <a:r>
              <a:rPr lang="en-US" dirty="0"/>
              <a:t>’, designer and illustrator Kyle Bean uses the stop frame process for a title sequence in a YouTube advertising campaign.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Study appropriate sources and produce your own work that conveys a message by combining words with photographs.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1025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530FE0-C542-45A1-BCD8-935787009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51" y="640080"/>
            <a:ext cx="8924024" cy="5200996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0543" y="825096"/>
            <a:ext cx="8549640" cy="48309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6718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E52724-AD69-482D-A76B-15626F44E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0168" y="1586484"/>
            <a:ext cx="3685032" cy="368503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GB" sz="2600">
                <a:solidFill>
                  <a:srgbClr val="FFFFFF"/>
                </a:solidFill>
              </a:rPr>
              <a:t>Some other suggested resources: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18450-763B-4DF3-BFA2-F6EF18667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6984" y="1283546"/>
            <a:ext cx="5715917" cy="391406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300" dirty="0">
                <a:solidFill>
                  <a:srgbClr val="404040"/>
                </a:solidFill>
                <a:hlinkClick r:id="rId2"/>
              </a:rPr>
              <a:t>Threshold Concept #7</a:t>
            </a:r>
            <a:br>
              <a:rPr lang="en-US" sz="1300" dirty="0">
                <a:solidFill>
                  <a:srgbClr val="404040"/>
                </a:solidFill>
                <a:hlinkClick r:id="rId2"/>
              </a:rPr>
            </a:br>
            <a:r>
              <a:rPr lang="en-US" sz="1300" dirty="0">
                <a:solidFill>
                  <a:srgbClr val="404040"/>
                </a:solidFill>
                <a:hlinkClick r:id="rId2"/>
              </a:rPr>
              <a:t>​</a:t>
            </a:r>
            <a:r>
              <a:rPr lang="en-US" sz="1300" dirty="0">
                <a:solidFill>
                  <a:srgbClr val="404040"/>
                </a:solidFill>
              </a:rPr>
              <a:t>Lee Friedlander's </a:t>
            </a:r>
            <a:r>
              <a:rPr lang="en-US" sz="1300" i="1" dirty="0">
                <a:solidFill>
                  <a:srgbClr val="404040"/>
                </a:solidFill>
                <a:hlinkClick r:id="rId3"/>
              </a:rPr>
              <a:t>Letters From the People</a:t>
            </a:r>
            <a:br>
              <a:rPr lang="en-US" sz="1300" dirty="0">
                <a:solidFill>
                  <a:srgbClr val="404040"/>
                </a:solidFill>
              </a:rPr>
            </a:br>
            <a:r>
              <a:rPr lang="en-US" sz="1300" dirty="0">
                <a:solidFill>
                  <a:srgbClr val="404040"/>
                </a:solidFill>
              </a:rPr>
              <a:t>Duane </a:t>
            </a:r>
            <a:r>
              <a:rPr lang="en-US" sz="1300" dirty="0" err="1">
                <a:solidFill>
                  <a:srgbClr val="404040"/>
                </a:solidFill>
              </a:rPr>
              <a:t>Michals</a:t>
            </a:r>
            <a:r>
              <a:rPr lang="en-US" sz="1300" dirty="0">
                <a:solidFill>
                  <a:srgbClr val="404040"/>
                </a:solidFill>
              </a:rPr>
              <a:t>' </a:t>
            </a:r>
            <a:r>
              <a:rPr lang="en-US" sz="1300" i="1" dirty="0">
                <a:solidFill>
                  <a:srgbClr val="404040"/>
                </a:solidFill>
                <a:hlinkClick r:id="rId4"/>
              </a:rPr>
              <a:t>Photographs with Text</a:t>
            </a:r>
            <a:r>
              <a:rPr lang="en-US" sz="1300" dirty="0">
                <a:solidFill>
                  <a:srgbClr val="404040"/>
                </a:solidFill>
              </a:rPr>
              <a:t>.</a:t>
            </a:r>
            <a:br>
              <a:rPr lang="en-US" sz="1300" dirty="0">
                <a:solidFill>
                  <a:srgbClr val="404040"/>
                </a:solidFill>
              </a:rPr>
            </a:br>
            <a:r>
              <a:rPr lang="en-US" sz="1300" i="1" dirty="0">
                <a:solidFill>
                  <a:srgbClr val="404040"/>
                </a:solidFill>
                <a:hlinkClick r:id="rId5"/>
              </a:rPr>
              <a:t>Pencil Story</a:t>
            </a:r>
            <a:r>
              <a:rPr lang="en-US" sz="1300" dirty="0">
                <a:solidFill>
                  <a:srgbClr val="404040"/>
                </a:solidFill>
              </a:rPr>
              <a:t> by John </a:t>
            </a:r>
            <a:r>
              <a:rPr lang="en-US" sz="1300" dirty="0" err="1">
                <a:solidFill>
                  <a:srgbClr val="404040"/>
                </a:solidFill>
              </a:rPr>
              <a:t>Baldessari</a:t>
            </a:r>
            <a:r>
              <a:rPr lang="en-US" sz="1300" dirty="0">
                <a:solidFill>
                  <a:srgbClr val="404040"/>
                </a:solidFill>
              </a:rPr>
              <a:t> and </a:t>
            </a:r>
            <a:r>
              <a:rPr lang="en-US" sz="1300" dirty="0">
                <a:solidFill>
                  <a:srgbClr val="404040"/>
                </a:solidFill>
                <a:hlinkClick r:id="rId6"/>
              </a:rPr>
              <a:t>other works</a:t>
            </a:r>
            <a:r>
              <a:rPr lang="en-US" sz="1300" dirty="0">
                <a:solidFill>
                  <a:srgbClr val="404040"/>
                </a:solidFill>
              </a:rPr>
              <a:t> by </a:t>
            </a:r>
            <a:r>
              <a:rPr lang="en-US" sz="1300" dirty="0" err="1">
                <a:solidFill>
                  <a:srgbClr val="404040"/>
                </a:solidFill>
              </a:rPr>
              <a:t>Baldessari</a:t>
            </a:r>
            <a:r>
              <a:rPr lang="en-US" sz="1300" dirty="0">
                <a:solidFill>
                  <a:srgbClr val="404040"/>
                </a:solidFill>
              </a:rPr>
              <a:t>.</a:t>
            </a:r>
            <a:br>
              <a:rPr lang="en-US" sz="1300" dirty="0">
                <a:solidFill>
                  <a:srgbClr val="404040"/>
                </a:solidFill>
              </a:rPr>
            </a:br>
            <a:r>
              <a:rPr lang="en-US" sz="1300" dirty="0">
                <a:solidFill>
                  <a:srgbClr val="404040"/>
                </a:solidFill>
              </a:rPr>
              <a:t>​Hamish Fulton's </a:t>
            </a:r>
            <a:r>
              <a:rPr lang="en-US" sz="1300" i="1" dirty="0">
                <a:solidFill>
                  <a:srgbClr val="404040"/>
                </a:solidFill>
                <a:hlinkClick r:id="rId7"/>
              </a:rPr>
              <a:t>Wind Through the Pines</a:t>
            </a:r>
            <a:r>
              <a:rPr lang="en-US" sz="1300" dirty="0">
                <a:solidFill>
                  <a:srgbClr val="404040"/>
                </a:solidFill>
              </a:rPr>
              <a:t>.</a:t>
            </a:r>
            <a:br>
              <a:rPr lang="en-US" sz="1300" dirty="0">
                <a:solidFill>
                  <a:srgbClr val="404040"/>
                </a:solidFill>
              </a:rPr>
            </a:br>
            <a:r>
              <a:rPr lang="en-US" sz="1300" dirty="0">
                <a:solidFill>
                  <a:srgbClr val="404040"/>
                </a:solidFill>
              </a:rPr>
              <a:t>​A film about Sophie Calle's </a:t>
            </a:r>
            <a:r>
              <a:rPr lang="en-US" sz="1300" i="1" dirty="0">
                <a:solidFill>
                  <a:srgbClr val="404040"/>
                </a:solidFill>
                <a:hlinkClick r:id="rId8"/>
              </a:rPr>
              <a:t>Take Care of Yourself</a:t>
            </a:r>
            <a:r>
              <a:rPr lang="en-US" sz="1300" dirty="0">
                <a:solidFill>
                  <a:srgbClr val="404040"/>
                </a:solidFill>
              </a:rPr>
              <a:t>.</a:t>
            </a:r>
            <a:br>
              <a:rPr lang="en-US" sz="1300" dirty="0">
                <a:solidFill>
                  <a:srgbClr val="404040"/>
                </a:solidFill>
              </a:rPr>
            </a:br>
            <a:r>
              <a:rPr lang="en-US" sz="1300" dirty="0">
                <a:solidFill>
                  <a:srgbClr val="404040"/>
                </a:solidFill>
              </a:rPr>
              <a:t>An interview with Taryn Simon about her work </a:t>
            </a:r>
            <a:r>
              <a:rPr lang="en-US" sz="1300" i="1" dirty="0">
                <a:solidFill>
                  <a:srgbClr val="404040"/>
                </a:solidFill>
                <a:hlinkClick r:id="rId9"/>
              </a:rPr>
              <a:t>A Living Man Declared Dead and Other Chapters I-XVIII</a:t>
            </a:r>
            <a:r>
              <a:rPr lang="en-US" sz="1300" dirty="0">
                <a:solidFill>
                  <a:srgbClr val="404040"/>
                </a:solidFill>
              </a:rPr>
              <a:t>.</a:t>
            </a:r>
            <a:br>
              <a:rPr lang="en-US" sz="1300" dirty="0">
                <a:solidFill>
                  <a:srgbClr val="404040"/>
                </a:solidFill>
              </a:rPr>
            </a:br>
            <a:r>
              <a:rPr lang="en-US" sz="1300" dirty="0">
                <a:solidFill>
                  <a:srgbClr val="404040"/>
                </a:solidFill>
              </a:rPr>
              <a:t>Lou Reed on </a:t>
            </a:r>
            <a:r>
              <a:rPr lang="en-US" sz="1300" dirty="0">
                <a:solidFill>
                  <a:srgbClr val="404040"/>
                </a:solidFill>
                <a:hlinkClick r:id="rId10"/>
              </a:rPr>
              <a:t>Robert Frank's </a:t>
            </a:r>
            <a:r>
              <a:rPr lang="en-US" sz="1300" i="1" dirty="0">
                <a:solidFill>
                  <a:srgbClr val="404040"/>
                </a:solidFill>
              </a:rPr>
              <a:t>Sick of </a:t>
            </a:r>
            <a:r>
              <a:rPr lang="en-US" sz="1300" i="1" dirty="0" err="1">
                <a:solidFill>
                  <a:srgbClr val="404040"/>
                </a:solidFill>
              </a:rPr>
              <a:t>Boodbys</a:t>
            </a:r>
            <a:r>
              <a:rPr lang="en-US" sz="1300" i="1" dirty="0">
                <a:solidFill>
                  <a:srgbClr val="404040"/>
                </a:solidFill>
              </a:rPr>
              <a:t> </a:t>
            </a:r>
            <a:r>
              <a:rPr lang="en-US" sz="1300" dirty="0">
                <a:solidFill>
                  <a:srgbClr val="404040"/>
                </a:solidFill>
              </a:rPr>
              <a:t>and his</a:t>
            </a:r>
            <a:r>
              <a:rPr lang="en-US" sz="1300" i="1" dirty="0">
                <a:solidFill>
                  <a:srgbClr val="404040"/>
                </a:solidFill>
              </a:rPr>
              <a:t> </a:t>
            </a:r>
            <a:r>
              <a:rPr lang="en-US" sz="1300" i="1" dirty="0">
                <a:solidFill>
                  <a:srgbClr val="404040"/>
                </a:solidFill>
                <a:hlinkClick r:id="rId11"/>
              </a:rPr>
              <a:t>later photographs taken in New York and Nova Scotia.</a:t>
            </a:r>
            <a:br>
              <a:rPr lang="en-US" sz="1300" dirty="0">
                <a:solidFill>
                  <a:srgbClr val="404040"/>
                </a:solidFill>
              </a:rPr>
            </a:br>
            <a:r>
              <a:rPr lang="en-US" sz="1300" dirty="0">
                <a:solidFill>
                  <a:srgbClr val="404040"/>
                </a:solidFill>
              </a:rPr>
              <a:t>The </a:t>
            </a:r>
            <a:r>
              <a:rPr lang="en-US" sz="1300" dirty="0">
                <a:solidFill>
                  <a:srgbClr val="404040"/>
                </a:solidFill>
                <a:hlinkClick r:id="rId12"/>
              </a:rPr>
              <a:t>painted photographs</a:t>
            </a:r>
            <a:r>
              <a:rPr lang="en-US" sz="1300" dirty="0">
                <a:solidFill>
                  <a:srgbClr val="404040"/>
                </a:solidFill>
              </a:rPr>
              <a:t> of François-Marie </a:t>
            </a:r>
            <a:r>
              <a:rPr lang="en-US" sz="1300" dirty="0" err="1">
                <a:solidFill>
                  <a:srgbClr val="404040"/>
                </a:solidFill>
              </a:rPr>
              <a:t>Banier</a:t>
            </a:r>
            <a:br>
              <a:rPr lang="en-US" sz="1300" dirty="0">
                <a:solidFill>
                  <a:srgbClr val="404040"/>
                </a:solidFill>
              </a:rPr>
            </a:br>
            <a:r>
              <a:rPr lang="en-US" sz="1300" dirty="0">
                <a:solidFill>
                  <a:srgbClr val="404040"/>
                </a:solidFill>
              </a:rPr>
              <a:t>Gillian Wearing's </a:t>
            </a:r>
            <a:r>
              <a:rPr lang="en-US" sz="1300" dirty="0">
                <a:solidFill>
                  <a:srgbClr val="404040"/>
                </a:solidFill>
                <a:hlinkClick r:id="rId13"/>
              </a:rPr>
              <a:t>Signs that Say What You Want Them To Say and Not Signs that Say What Someone Else Wants You To Say</a:t>
            </a:r>
            <a:r>
              <a:rPr lang="en-US" sz="1300" dirty="0">
                <a:solidFill>
                  <a:srgbClr val="404040"/>
                </a:solidFill>
              </a:rPr>
              <a:t>.</a:t>
            </a:r>
            <a:br>
              <a:rPr lang="en-US" sz="1300" dirty="0">
                <a:solidFill>
                  <a:srgbClr val="404040"/>
                </a:solidFill>
              </a:rPr>
            </a:br>
            <a:r>
              <a:rPr lang="en-US" sz="1300" dirty="0">
                <a:solidFill>
                  <a:srgbClr val="404040"/>
                </a:solidFill>
              </a:rPr>
              <a:t>This </a:t>
            </a:r>
            <a:r>
              <a:rPr lang="en-US" sz="1300" dirty="0">
                <a:solidFill>
                  <a:srgbClr val="404040"/>
                </a:solidFill>
                <a:hlinkClick r:id="rId14"/>
              </a:rPr>
              <a:t>strange video</a:t>
            </a:r>
            <a:r>
              <a:rPr lang="en-US" sz="1300" dirty="0">
                <a:solidFill>
                  <a:srgbClr val="404040"/>
                </a:solidFill>
              </a:rPr>
              <a:t> about a workshop run by the photographer Jason Fulford.</a:t>
            </a:r>
            <a:br>
              <a:rPr lang="en-US" sz="1300" dirty="0">
                <a:solidFill>
                  <a:srgbClr val="404040"/>
                </a:solidFill>
              </a:rPr>
            </a:br>
            <a:r>
              <a:rPr lang="en-US" sz="1300" dirty="0" err="1">
                <a:solidFill>
                  <a:srgbClr val="404040"/>
                </a:solidFill>
              </a:rPr>
              <a:t>Teju</a:t>
            </a:r>
            <a:r>
              <a:rPr lang="en-US" sz="1300" dirty="0">
                <a:solidFill>
                  <a:srgbClr val="404040"/>
                </a:solidFill>
              </a:rPr>
              <a:t> Cole's book </a:t>
            </a:r>
            <a:r>
              <a:rPr lang="en-US" sz="1300" i="1" dirty="0">
                <a:solidFill>
                  <a:srgbClr val="404040"/>
                </a:solidFill>
                <a:hlinkClick r:id="rId15"/>
              </a:rPr>
              <a:t>Blind Spot</a:t>
            </a:r>
            <a:r>
              <a:rPr lang="en-US" sz="1300" dirty="0">
                <a:solidFill>
                  <a:srgbClr val="404040"/>
                </a:solidFill>
              </a:rPr>
              <a:t>.</a:t>
            </a:r>
            <a:br>
              <a:rPr lang="en-US" sz="1300" dirty="0">
                <a:solidFill>
                  <a:srgbClr val="404040"/>
                </a:solidFill>
              </a:rPr>
            </a:br>
            <a:r>
              <a:rPr lang="en-US" sz="1300" dirty="0">
                <a:solidFill>
                  <a:srgbClr val="404040"/>
                </a:solidFill>
                <a:hlinkClick r:id="rId16"/>
              </a:rPr>
              <a:t>Jim Goldberg</a:t>
            </a:r>
            <a:r>
              <a:rPr lang="en-US" sz="1300" dirty="0">
                <a:solidFill>
                  <a:srgbClr val="404040"/>
                </a:solidFill>
              </a:rPr>
              <a:t>'s use of text and image and a film about his famous book </a:t>
            </a:r>
            <a:r>
              <a:rPr lang="en-US" sz="1300" i="1" dirty="0">
                <a:solidFill>
                  <a:srgbClr val="404040"/>
                </a:solidFill>
                <a:hlinkClick r:id="rId17"/>
              </a:rPr>
              <a:t>Raised by Wolves</a:t>
            </a:r>
            <a:r>
              <a:rPr lang="en-US" sz="1300" dirty="0">
                <a:solidFill>
                  <a:srgbClr val="404040"/>
                </a:solidFill>
              </a:rPr>
              <a:t>.</a:t>
            </a:r>
            <a:br>
              <a:rPr lang="en-US" sz="1300" dirty="0">
                <a:solidFill>
                  <a:srgbClr val="404040"/>
                </a:solidFill>
              </a:rPr>
            </a:br>
            <a:r>
              <a:rPr lang="en-US" sz="1300" dirty="0">
                <a:solidFill>
                  <a:srgbClr val="404040"/>
                </a:solidFill>
              </a:rPr>
              <a:t>Lindsay </a:t>
            </a:r>
            <a:r>
              <a:rPr lang="en-US" sz="1300" dirty="0" err="1">
                <a:solidFill>
                  <a:srgbClr val="404040"/>
                </a:solidFill>
              </a:rPr>
              <a:t>Bottos</a:t>
            </a:r>
            <a:r>
              <a:rPr lang="en-US" sz="1300" dirty="0">
                <a:solidFill>
                  <a:srgbClr val="404040"/>
                </a:solidFill>
              </a:rPr>
              <a:t>' </a:t>
            </a:r>
            <a:r>
              <a:rPr lang="en-US" sz="1300" i="1" dirty="0">
                <a:solidFill>
                  <a:srgbClr val="404040"/>
                </a:solidFill>
                <a:hlinkClick r:id="rId18"/>
              </a:rPr>
              <a:t>Anonymous</a:t>
            </a:r>
            <a:r>
              <a:rPr lang="en-US" sz="1300" i="1" dirty="0">
                <a:solidFill>
                  <a:srgbClr val="404040"/>
                </a:solidFill>
              </a:rPr>
              <a:t> </a:t>
            </a:r>
            <a:r>
              <a:rPr lang="en-US" sz="1300" dirty="0">
                <a:solidFill>
                  <a:srgbClr val="404040"/>
                </a:solidFill>
              </a:rPr>
              <a:t>project.</a:t>
            </a:r>
            <a:br>
              <a:rPr lang="en-US" sz="1300" dirty="0">
                <a:solidFill>
                  <a:srgbClr val="404040"/>
                </a:solidFill>
              </a:rPr>
            </a:br>
            <a:r>
              <a:rPr lang="en-US" sz="1300" dirty="0">
                <a:solidFill>
                  <a:srgbClr val="404040"/>
                </a:solidFill>
              </a:rPr>
              <a:t>Stefan </a:t>
            </a:r>
            <a:r>
              <a:rPr lang="en-US" sz="1300" dirty="0" err="1">
                <a:solidFill>
                  <a:srgbClr val="404040"/>
                </a:solidFill>
              </a:rPr>
              <a:t>Sagmeister's</a:t>
            </a:r>
            <a:r>
              <a:rPr lang="en-US" sz="1300" dirty="0">
                <a:solidFill>
                  <a:srgbClr val="404040"/>
                </a:solidFill>
              </a:rPr>
              <a:t> </a:t>
            </a:r>
            <a:r>
              <a:rPr lang="en-US" sz="1300" i="1" dirty="0">
                <a:solidFill>
                  <a:srgbClr val="404040"/>
                </a:solidFill>
                <a:hlinkClick r:id="rId19"/>
              </a:rPr>
              <a:t>Things I have Learned In My Life So Far.</a:t>
            </a:r>
            <a:br>
              <a:rPr lang="en-US" sz="1300" dirty="0">
                <a:solidFill>
                  <a:srgbClr val="404040"/>
                </a:solidFill>
              </a:rPr>
            </a:br>
            <a:r>
              <a:rPr lang="en-US" sz="1300" dirty="0">
                <a:solidFill>
                  <a:srgbClr val="404040"/>
                </a:solidFill>
                <a:hlinkClick r:id="rId19"/>
              </a:rPr>
              <a:t>​</a:t>
            </a:r>
            <a:r>
              <a:rPr lang="en-US" sz="1300" dirty="0">
                <a:solidFill>
                  <a:srgbClr val="404040"/>
                </a:solidFill>
              </a:rPr>
              <a:t>Olaf </a:t>
            </a:r>
            <a:r>
              <a:rPr lang="en-US" sz="1300" dirty="0" err="1">
                <a:solidFill>
                  <a:srgbClr val="404040"/>
                </a:solidFill>
              </a:rPr>
              <a:t>Breuning's</a:t>
            </a:r>
            <a:r>
              <a:rPr lang="en-US" sz="1300" dirty="0">
                <a:solidFill>
                  <a:srgbClr val="404040"/>
                </a:solidFill>
              </a:rPr>
              <a:t> </a:t>
            </a:r>
            <a:r>
              <a:rPr lang="en-US" sz="1300" i="1" dirty="0">
                <a:solidFill>
                  <a:srgbClr val="404040"/>
                </a:solidFill>
                <a:hlinkClick r:id="rId20"/>
              </a:rPr>
              <a:t>Complaining Forest</a:t>
            </a:r>
            <a:r>
              <a:rPr lang="en-US" sz="1300" i="1" dirty="0">
                <a:solidFill>
                  <a:srgbClr val="404040"/>
                </a:solidFill>
              </a:rPr>
              <a:t> </a:t>
            </a:r>
            <a:r>
              <a:rPr lang="en-US" sz="1300" dirty="0">
                <a:solidFill>
                  <a:srgbClr val="404040"/>
                </a:solidFill>
              </a:rPr>
              <a:t>and</a:t>
            </a:r>
            <a:r>
              <a:rPr lang="en-US" sz="1300" i="1" dirty="0">
                <a:solidFill>
                  <a:srgbClr val="404040"/>
                </a:solidFill>
              </a:rPr>
              <a:t> </a:t>
            </a:r>
            <a:r>
              <a:rPr lang="en-US" sz="1300" i="1" dirty="0">
                <a:solidFill>
                  <a:srgbClr val="404040"/>
                </a:solidFill>
                <a:hlinkClick r:id="rId21"/>
              </a:rPr>
              <a:t>Can Someone Tell Us Why We Are Here</a:t>
            </a:r>
            <a:r>
              <a:rPr lang="en-US" sz="1300" i="1" dirty="0">
                <a:solidFill>
                  <a:srgbClr val="404040"/>
                </a:solidFill>
              </a:rPr>
              <a:t>?</a:t>
            </a:r>
            <a:endParaRPr lang="en-GB" sz="13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4555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FBE789D-66E0-4C5C-8DDC-CF4D7BF21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C092F8-98E3-4599-A7BF-1B658CF1D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509603-CC5F-4EBF-9DB6-097C188B3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2681103"/>
            <a:ext cx="3363974" cy="1495794"/>
          </a:xfrm>
          <a:solidFill>
            <a:schemeClr val="tx2">
              <a:lumMod val="60000"/>
              <a:lumOff val="40000"/>
              <a:alpha val="15000"/>
            </a:schemeClr>
          </a:solidFill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GB">
                <a:solidFill>
                  <a:schemeClr val="bg1"/>
                </a:solidFill>
              </a:rPr>
              <a:t>Some questions: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A2840166-BF5C-40EA-A842-549D4960B2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499890"/>
              </p:ext>
            </p:extLst>
          </p:nvPr>
        </p:nvGraphicFramePr>
        <p:xfrm>
          <a:off x="5619750" y="965200"/>
          <a:ext cx="5607050" cy="492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382504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87D8662-17B3-42AA-9D5D-DE1F48DF6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07291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B9BA7C-4F97-4ADA-A1AC-81F922F56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290025"/>
            <a:ext cx="4475892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600" dirty="0"/>
              <a:t>3:Messages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59108F-AF64-457B-AB19-5FBEE667A3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4672" y="2858703"/>
            <a:ext cx="4475892" cy="3042547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/>
              <a:t>Barbara Kruger, combine words and phrases with her</a:t>
            </a:r>
            <a:br>
              <a:rPr lang="en-US"/>
            </a:br>
            <a:r>
              <a:rPr lang="en-US"/>
              <a:t>photographs to convey messages.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5D1EB5-8C7C-4C69-9221-568969C002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6203" y="321731"/>
            <a:ext cx="3208079" cy="36748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 up of a red and black text&#10;&#10;Description automatically generated">
            <a:extLst>
              <a:ext uri="{FF2B5EF4-FFF2-40B4-BE49-F238E27FC236}">
                <a16:creationId xmlns:a16="http://schemas.microsoft.com/office/drawing/2014/main" id="{A4E26AB1-8624-4C58-A2A1-958968FEB9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60062" y="708092"/>
            <a:ext cx="2880360" cy="290212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A256D4F-8E09-4AEA-AF5D-017ACFD23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7212" y="321731"/>
            <a:ext cx="2111317" cy="206586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3F2134-99EC-43B1-9B9F-BE2201F5D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7212" y="2548467"/>
            <a:ext cx="2111317" cy="335278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4AFED03B-1804-49C9-8C51-25EE2ABBB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040" y="2961035"/>
            <a:ext cx="1783661" cy="253001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81E7C1D-624A-4819-922B-6F6321C614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6203" y="4163080"/>
            <a:ext cx="3208079" cy="2374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book, text&#10;&#10;Description automatically generated">
            <a:extLst>
              <a:ext uri="{FF2B5EF4-FFF2-40B4-BE49-F238E27FC236}">
                <a16:creationId xmlns:a16="http://schemas.microsoft.com/office/drawing/2014/main" id="{35EE42FC-8BE0-4D9B-82B5-551610B21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5667" y="4334146"/>
            <a:ext cx="2129150" cy="203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678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AB470-B207-4ECC-9400-71C5476FC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3:Messages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5991783-9A47-4A75-90A4-0AC5CB0161C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509" r="550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B717AA-3735-4F24-9E9F-90A3C0FC8B7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Lorna Simpson combine words and phrases with her</a:t>
            </a:r>
          </a:p>
          <a:p>
            <a:r>
              <a:rPr lang="en-US" dirty="0"/>
              <a:t>photographs to convey messages. </a:t>
            </a:r>
          </a:p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1162BC-499C-4F29-825B-185997E50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809" y="4646936"/>
            <a:ext cx="2336277" cy="1412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7C60D8-E01C-48BF-90ED-C69D3AA9D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57" y="253465"/>
            <a:ext cx="5418472" cy="177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26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B79A7-E800-4CA3-BE0A-45D5E8073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8970" y="2386744"/>
            <a:ext cx="5928358" cy="1645920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>
                <a:solidFill>
                  <a:srgbClr val="262626"/>
                </a:solidFill>
              </a:rPr>
              <a:t>3:Messages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AEEBFB-10D3-45FF-A6CA-75470DDB5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9155" y="0"/>
            <a:ext cx="465429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664CF7-B330-4F74-AC0D-4A55B1ABC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046" y="490790"/>
            <a:ext cx="2467894" cy="18015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452390-96BB-49E4-814E-89D979F8C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664" y="2458743"/>
            <a:ext cx="2974659" cy="1792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819D2F-F3A4-4C44-90B5-B9676FCD5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25" y="4613738"/>
            <a:ext cx="3374138" cy="13994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2E959C-2C39-4DC9-A058-C09E30A4753B}"/>
              </a:ext>
            </a:extLst>
          </p:cNvPr>
          <p:cNvSpPr txBox="1"/>
          <p:nvPr/>
        </p:nvSpPr>
        <p:spPr>
          <a:xfrm>
            <a:off x="5620215" y="4613738"/>
            <a:ext cx="5531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 Martha Rosler combine words and phrases with her</a:t>
            </a:r>
          </a:p>
          <a:p>
            <a:r>
              <a:rPr lang="en-US"/>
              <a:t>photographs to convey messages.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9670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EF132B6-1E27-48D3-8A6B-6F566AA44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4476806" cy="1188720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pPr marL="0" indent="0"/>
            <a:r>
              <a:rPr lang="en-US" sz="700">
                <a:hlinkClick r:id="rId2"/>
              </a:rPr>
              <a:t>https://kylebean.co.uk/portfolio/googlestuffweek</a:t>
            </a:r>
            <a:endParaRPr lang="en-US" sz="7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318325-528B-4B2A-BB0E-14E4F853E553}"/>
              </a:ext>
            </a:extLst>
          </p:cNvPr>
          <p:cNvSpPr txBox="1"/>
          <p:nvPr/>
        </p:nvSpPr>
        <p:spPr>
          <a:xfrm>
            <a:off x="803244" y="2638044"/>
            <a:ext cx="4492932" cy="3263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 his animation ‘Awesome Stuff Week’, designer and illustrator Kyle Bean uses the stop frame process for a title sequence in a YouTube advertising campaign.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6AC89B-FC31-4359-8180-FE1BCC496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3605" y="964692"/>
            <a:ext cx="5440680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A5970C-32AD-45E3-B88B-C683E4C1C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0699" y="1128683"/>
            <a:ext cx="5106493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72AEC67-3907-4296-858C-EBB321D08A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72789" y="2087945"/>
            <a:ext cx="4782312" cy="269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591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BE309-E234-4EEF-9D66-163A0DE1C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17493"/>
            <a:ext cx="8991600" cy="1645920"/>
          </a:xfrm>
        </p:spPr>
        <p:txBody>
          <a:bodyPr/>
          <a:lstStyle/>
          <a:p>
            <a:r>
              <a:rPr lang="en-US" dirty="0"/>
              <a:t>4.  Elements of the landscape in portraiture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A4AC0-7183-4E96-AF93-7C892BDC0E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5194" y="2409365"/>
            <a:ext cx="6801612" cy="3848560"/>
          </a:xfrm>
        </p:spPr>
        <p:txBody>
          <a:bodyPr>
            <a:normAutofit/>
          </a:bodyPr>
          <a:lstStyle/>
          <a:p>
            <a:r>
              <a:rPr lang="en-US" dirty="0"/>
              <a:t>In their joint project ‘</a:t>
            </a:r>
            <a:r>
              <a:rPr lang="en-US" dirty="0">
                <a:hlinkClick r:id="rId2"/>
              </a:rPr>
              <a:t>What’s on your mind</a:t>
            </a:r>
            <a:r>
              <a:rPr lang="en-US" dirty="0"/>
              <a:t>’, </a:t>
            </a:r>
            <a:r>
              <a:rPr lang="en-US" dirty="0" err="1"/>
              <a:t>Anaïs</a:t>
            </a:r>
            <a:r>
              <a:rPr lang="en-US" dirty="0"/>
              <a:t> </a:t>
            </a:r>
            <a:r>
              <a:rPr lang="en-US" dirty="0" err="1"/>
              <a:t>Faubert</a:t>
            </a:r>
            <a:r>
              <a:rPr lang="en-US" dirty="0"/>
              <a:t> and </a:t>
            </a:r>
            <a:r>
              <a:rPr lang="en-US" dirty="0" err="1"/>
              <a:t>Geneviève</a:t>
            </a:r>
            <a:r>
              <a:rPr lang="en-US" dirty="0"/>
              <a:t> </a:t>
            </a:r>
            <a:r>
              <a:rPr lang="en-US" dirty="0" err="1"/>
              <a:t>Bellehumeur</a:t>
            </a:r>
            <a:r>
              <a:rPr lang="en-US" dirty="0"/>
              <a:t> added fantasy digital landscapes to the hair of their portrait models. </a:t>
            </a:r>
            <a:r>
              <a:rPr lang="en-US" dirty="0">
                <a:hlinkClick r:id="rId3"/>
              </a:rPr>
              <a:t>Antonio Mora</a:t>
            </a:r>
            <a:r>
              <a:rPr lang="en-US" dirty="0"/>
              <a:t>, </a:t>
            </a:r>
            <a:r>
              <a:rPr lang="en-US" dirty="0">
                <a:hlinkClick r:id="rId4"/>
              </a:rPr>
              <a:t>Christopher Rivera</a:t>
            </a:r>
            <a:r>
              <a:rPr lang="en-US" dirty="0"/>
              <a:t> and </a:t>
            </a:r>
            <a:r>
              <a:rPr lang="en-US" dirty="0">
                <a:hlinkClick r:id="rId5"/>
              </a:rPr>
              <a:t>Miki Takahashi</a:t>
            </a:r>
            <a:r>
              <a:rPr lang="en-US" dirty="0"/>
              <a:t> use elements of the landscape to suggest facial features in digitally layered portraits. Research appropriate sources and produce portraits where elements of the landscape are included.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​N.B.</a:t>
            </a:r>
            <a:r>
              <a:rPr lang="en-US" dirty="0">
                <a:solidFill>
                  <a:srgbClr val="FF0000"/>
                </a:solidFill>
              </a:rPr>
              <a:t> You are strongly advised to </a:t>
            </a:r>
            <a:r>
              <a:rPr lang="en-US" u="sng" dirty="0">
                <a:solidFill>
                  <a:srgbClr val="FF0000"/>
                </a:solidFill>
              </a:rPr>
              <a:t>avoid</a:t>
            </a:r>
            <a:r>
              <a:rPr lang="en-US" dirty="0">
                <a:solidFill>
                  <a:srgbClr val="FF0000"/>
                </a:solidFill>
              </a:rPr>
              <a:t> this starting point.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0446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F49F1-E180-45A3-9609-9174A9822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17493"/>
            <a:ext cx="8991600" cy="1645920"/>
          </a:xfrm>
        </p:spPr>
        <p:txBody>
          <a:bodyPr/>
          <a:lstStyle/>
          <a:p>
            <a:r>
              <a:rPr lang="en-GB" dirty="0"/>
              <a:t>5.  Working </a:t>
            </a:r>
            <a:br>
              <a:rPr lang="en-GB" dirty="0"/>
            </a:b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AAE287-683B-4664-8333-3C6771DB9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5194" y="2395077"/>
            <a:ext cx="6801612" cy="3934285"/>
          </a:xfrm>
        </p:spPr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Lewis Hine</a:t>
            </a:r>
            <a:r>
              <a:rPr lang="en-US" dirty="0"/>
              <a:t> and </a:t>
            </a:r>
            <a:r>
              <a:rPr lang="en-US" dirty="0">
                <a:hlinkClick r:id="rId3"/>
              </a:rPr>
              <a:t>Dorothea Lange </a:t>
            </a:r>
            <a:r>
              <a:rPr lang="en-US" dirty="0"/>
              <a:t>were commissioned to produce photographs that documented the conditions under which people worked in fields and factories. More recently, Getty Images commissioned photographers such as </a:t>
            </a:r>
            <a:r>
              <a:rPr lang="en-US" dirty="0">
                <a:hlinkClick r:id="rId4"/>
              </a:rPr>
              <a:t>Sean Gallup </a:t>
            </a:r>
            <a:r>
              <a:rPr lang="en-US" dirty="0"/>
              <a:t>to produce images that portray the tasks of seasonal farm workers in Poland, and </a:t>
            </a:r>
            <a:r>
              <a:rPr lang="en-US" dirty="0">
                <a:hlinkClick r:id="rId5"/>
              </a:rPr>
              <a:t>Luke Sharrett</a:t>
            </a:r>
            <a:r>
              <a:rPr lang="en-US" dirty="0"/>
              <a:t> to photograph tobacco plantation workers in Kentucky.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Study appropriate sources and produce your own response to the theme of </a:t>
            </a:r>
            <a:r>
              <a:rPr lang="en-US" b="1" dirty="0"/>
              <a:t>Working</a:t>
            </a:r>
            <a:r>
              <a:rPr lang="en-US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05714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A3764AE-D7B7-4CB5-A0E1-2885E459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DACE66-4F3A-4108-9D80-D97734130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563" y="2900210"/>
            <a:ext cx="3610691" cy="1071062"/>
          </a:xfr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>
            <a:normAutofit/>
          </a:bodyPr>
          <a:lstStyle/>
          <a:p>
            <a:r>
              <a:rPr lang="en-GB" sz="1900">
                <a:solidFill>
                  <a:schemeClr val="tx1">
                    <a:lumMod val="95000"/>
                    <a:lumOff val="5000"/>
                  </a:schemeClr>
                </a:solidFill>
              </a:rPr>
              <a:t>Some other suggested resources:</a:t>
            </a: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9C095C-3AB6-49D8-9436-3672566FE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0"/>
            <a:ext cx="75377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2C268-9BB1-4516-BC32-E927B573F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3" y="973600"/>
            <a:ext cx="5826919" cy="492428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 wonderful </a:t>
            </a:r>
            <a:r>
              <a:rPr lang="en-US" i="1" dirty="0">
                <a:solidFill>
                  <a:schemeClr val="tx1"/>
                </a:solidFill>
                <a:hlinkClick r:id="rId2"/>
              </a:rPr>
              <a:t>film interview with Dorothea Lange</a:t>
            </a:r>
            <a:r>
              <a:rPr lang="en-US" dirty="0">
                <a:solidFill>
                  <a:schemeClr val="tx1"/>
                </a:solidFill>
              </a:rPr>
              <a:t> about her life and career.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The </a:t>
            </a:r>
            <a:r>
              <a:rPr lang="en-US" dirty="0">
                <a:solidFill>
                  <a:schemeClr val="tx1"/>
                </a:solidFill>
                <a:hlinkClick r:id="rId3"/>
              </a:rPr>
              <a:t>Farm Security Administration's collection of photographs</a:t>
            </a:r>
            <a:r>
              <a:rPr lang="en-US" dirty="0">
                <a:solidFill>
                  <a:schemeClr val="tx1"/>
                </a:solidFill>
              </a:rPr>
              <a:t> (featuring work by Lange and many others during the 1930's Depression.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François </a:t>
            </a:r>
            <a:r>
              <a:rPr lang="en-US" dirty="0" err="1">
                <a:solidFill>
                  <a:schemeClr val="tx1"/>
                </a:solidFill>
              </a:rPr>
              <a:t>Kollar's</a:t>
            </a:r>
            <a:r>
              <a:rPr lang="en-US" dirty="0">
                <a:solidFill>
                  <a:schemeClr val="tx1"/>
                </a:solidFill>
              </a:rPr>
              <a:t> </a:t>
            </a:r>
            <a:r>
              <a:rPr lang="en-US" i="1" dirty="0">
                <a:solidFill>
                  <a:schemeClr val="tx1"/>
                </a:solidFill>
                <a:hlinkClick r:id="rId4"/>
              </a:rPr>
              <a:t>A Working Eye</a:t>
            </a:r>
            <a:r>
              <a:rPr lang="en-US" dirty="0">
                <a:solidFill>
                  <a:schemeClr val="tx1"/>
                </a:solidFill>
              </a:rPr>
              <a:t>.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​</a:t>
            </a:r>
            <a:r>
              <a:rPr lang="en-US" dirty="0">
                <a:solidFill>
                  <a:schemeClr val="tx1"/>
                </a:solidFill>
                <a:hlinkClick r:id="rId5"/>
              </a:rPr>
              <a:t>Women War Workers of the North West</a:t>
            </a:r>
            <a:r>
              <a:rPr lang="en-US" dirty="0">
                <a:solidFill>
                  <a:schemeClr val="tx1"/>
                </a:solidFill>
              </a:rPr>
              <a:t>.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W. Eugene Smith's photographs of </a:t>
            </a:r>
            <a:r>
              <a:rPr lang="en-US" i="1" dirty="0">
                <a:solidFill>
                  <a:schemeClr val="tx1"/>
                </a:solidFill>
                <a:hlinkClick r:id="rId6"/>
              </a:rPr>
              <a:t>Pittsburgh</a:t>
            </a:r>
            <a:r>
              <a:rPr lang="en-US" dirty="0">
                <a:solidFill>
                  <a:schemeClr val="tx1"/>
                </a:solidFill>
              </a:rPr>
              <a:t>.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Lee Friedlander's </a:t>
            </a:r>
            <a:r>
              <a:rPr lang="en-US" dirty="0">
                <a:solidFill>
                  <a:schemeClr val="tx1"/>
                </a:solidFill>
                <a:hlinkClick r:id="rId7"/>
              </a:rPr>
              <a:t>At Work</a:t>
            </a:r>
            <a:r>
              <a:rPr lang="en-US" dirty="0">
                <a:solidFill>
                  <a:schemeClr val="tx1"/>
                </a:solidFill>
              </a:rPr>
              <a:t>.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Paul Graham's </a:t>
            </a:r>
            <a:r>
              <a:rPr lang="en-US" i="1" dirty="0">
                <a:solidFill>
                  <a:schemeClr val="tx1"/>
                </a:solidFill>
                <a:hlinkClick r:id="rId8"/>
              </a:rPr>
              <a:t>Beyond Caring</a:t>
            </a:r>
            <a:r>
              <a:rPr lang="en-US" dirty="0">
                <a:solidFill>
                  <a:schemeClr val="tx1"/>
                </a:solidFill>
              </a:rPr>
              <a:t>.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Anna Fox's </a:t>
            </a:r>
            <a:r>
              <a:rPr lang="en-US" i="1" dirty="0">
                <a:solidFill>
                  <a:schemeClr val="tx1"/>
                </a:solidFill>
                <a:hlinkClick r:id="rId9"/>
              </a:rPr>
              <a:t>Work Stations</a:t>
            </a:r>
            <a:r>
              <a:rPr lang="en-US" dirty="0">
                <a:solidFill>
                  <a:schemeClr val="tx1"/>
                </a:solidFill>
              </a:rPr>
              <a:t>.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Polly Braden's </a:t>
            </a:r>
            <a:r>
              <a:rPr lang="en-US" i="1" dirty="0">
                <a:solidFill>
                  <a:schemeClr val="tx1"/>
                </a:solidFill>
                <a:hlinkClick r:id="rId10"/>
              </a:rPr>
              <a:t>London's Square Mile</a:t>
            </a:r>
            <a:r>
              <a:rPr lang="en-US" dirty="0">
                <a:solidFill>
                  <a:schemeClr val="tx1"/>
                </a:solidFill>
              </a:rPr>
              <a:t>.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Alain Delorme's </a:t>
            </a:r>
            <a:r>
              <a:rPr lang="en-US" i="1" dirty="0">
                <a:solidFill>
                  <a:schemeClr val="tx1"/>
                </a:solidFill>
                <a:hlinkClick r:id="rId11"/>
              </a:rPr>
              <a:t>Totems</a:t>
            </a:r>
            <a:r>
              <a:rPr lang="en-US" dirty="0">
                <a:solidFill>
                  <a:schemeClr val="tx1"/>
                </a:solidFill>
              </a:rPr>
              <a:t>.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Glen McClure's </a:t>
            </a:r>
            <a:r>
              <a:rPr lang="en-US" dirty="0">
                <a:solidFill>
                  <a:schemeClr val="tx1"/>
                </a:solidFill>
                <a:hlinkClick r:id="rId12"/>
              </a:rPr>
              <a:t>Portraits of Shipyard Workers</a:t>
            </a:r>
            <a:r>
              <a:rPr lang="en-US" dirty="0">
                <a:solidFill>
                  <a:schemeClr val="tx1"/>
                </a:solidFill>
              </a:rPr>
              <a:t>.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Chris </a:t>
            </a:r>
            <a:r>
              <a:rPr lang="en-US" dirty="0" err="1">
                <a:solidFill>
                  <a:schemeClr val="tx1"/>
                </a:solidFill>
              </a:rPr>
              <a:t>Crisman's</a:t>
            </a:r>
            <a:r>
              <a:rPr lang="en-US" dirty="0">
                <a:solidFill>
                  <a:schemeClr val="tx1"/>
                </a:solidFill>
              </a:rPr>
              <a:t> </a:t>
            </a:r>
            <a:r>
              <a:rPr lang="en-US" i="1" dirty="0">
                <a:solidFill>
                  <a:schemeClr val="tx1"/>
                </a:solidFill>
              </a:rPr>
              <a:t>Women's Work</a:t>
            </a:r>
            <a:r>
              <a:rPr lang="en-US" dirty="0">
                <a:solidFill>
                  <a:schemeClr val="tx1"/>
                </a:solidFill>
              </a:rPr>
              <a:t>.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Jamie Reid's </a:t>
            </a:r>
            <a:r>
              <a:rPr lang="en-US" i="1" dirty="0">
                <a:solidFill>
                  <a:schemeClr val="tx1"/>
                </a:solidFill>
                <a:hlinkClick r:id="rId13"/>
              </a:rPr>
              <a:t>Work and Play</a:t>
            </a:r>
            <a:r>
              <a:rPr lang="en-US" dirty="0">
                <a:solidFill>
                  <a:schemeClr val="tx1"/>
                </a:solidFill>
              </a:rPr>
              <a:t>.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Nigel </a:t>
            </a:r>
            <a:r>
              <a:rPr lang="en-US" dirty="0" err="1">
                <a:solidFill>
                  <a:schemeClr val="tx1"/>
                </a:solidFill>
              </a:rPr>
              <a:t>Shafran's</a:t>
            </a:r>
            <a:r>
              <a:rPr lang="en-US" dirty="0">
                <a:solidFill>
                  <a:schemeClr val="tx1"/>
                </a:solidFill>
              </a:rPr>
              <a:t> </a:t>
            </a:r>
            <a:r>
              <a:rPr lang="en-US" i="1" dirty="0">
                <a:solidFill>
                  <a:schemeClr val="tx1"/>
                </a:solidFill>
                <a:hlinkClick r:id="rId14"/>
              </a:rPr>
              <a:t>Supermarket Portraits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62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A6798-7325-442E-9540-837BD03B1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</p:spPr>
        <p:txBody>
          <a:bodyPr>
            <a:normAutofit/>
          </a:bodyPr>
          <a:lstStyle/>
          <a:p>
            <a:r>
              <a:rPr lang="en-US" sz="2000"/>
              <a:t>Here is some advice and a few things you should include in your response to the Externally Set Task:</a:t>
            </a:r>
            <a:endParaRPr lang="en-GB" sz="200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9DBD466-01AC-4D0A-A9AD-DF15ECBDC6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6608997"/>
              </p:ext>
            </p:extLst>
          </p:nvPr>
        </p:nvGraphicFramePr>
        <p:xfrm>
          <a:off x="946984" y="2638425"/>
          <a:ext cx="10177699" cy="3139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244195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4B53BE1-D2E2-4E46-987E-211A9D500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3825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EE1725-45A7-4929-9078-3B75C18C7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530227"/>
            <a:ext cx="3401568" cy="1495794"/>
          </a:xfrm>
          <a:noFill/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Some questions:</a:t>
            </a: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FB9713E-9F53-4A50-BDAA-CEB2A263B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3278" y="0"/>
            <a:ext cx="7438722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E980590-9343-4F74-9A66-6035ED4F1D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5396514"/>
              </p:ext>
            </p:extLst>
          </p:nvPr>
        </p:nvGraphicFramePr>
        <p:xfrm>
          <a:off x="5397500" y="639763"/>
          <a:ext cx="6151563" cy="527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21185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3873679-0448-4544-9ED3-C7AFD058D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8BFFF7-3921-4548-B476-A37AB25B5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1500">
                <a:solidFill>
                  <a:srgbClr val="262626"/>
                </a:solidFill>
              </a:rPr>
              <a:t>Lewis Hine was commissioned to produce photographs that</a:t>
            </a:r>
            <a:br>
              <a:rPr lang="en-US" sz="1500">
                <a:solidFill>
                  <a:srgbClr val="262626"/>
                </a:solidFill>
              </a:rPr>
            </a:br>
            <a:r>
              <a:rPr lang="en-US" sz="1500">
                <a:solidFill>
                  <a:srgbClr val="262626"/>
                </a:solidFill>
              </a:rPr>
              <a:t>documented the conditions under which people worked in fields and factories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F1225D-FF5A-45AD-A40B-CFE0DB437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395" y="587857"/>
            <a:ext cx="2343928" cy="3301307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0DFA028-54AD-4001-8D9D-890CA6E51C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41317" y="587858"/>
            <a:ext cx="2367604" cy="33013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B0F2AB-4AA6-454A-950D-EAB2408EB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433" y="1215832"/>
            <a:ext cx="2580895" cy="20453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3786DB-4E07-4506-8A4C-1E5F4F24D0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8193" y="1515860"/>
            <a:ext cx="2580895" cy="144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563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4EA39-D87B-4617-8995-B214D899C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122" y="964692"/>
            <a:ext cx="4793758" cy="1188720"/>
          </a:xfrm>
        </p:spPr>
        <p:txBody>
          <a:bodyPr>
            <a:normAutofit/>
          </a:bodyPr>
          <a:lstStyle/>
          <a:p>
            <a:r>
              <a:rPr lang="en-GB" dirty="0"/>
              <a:t>Working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F3EBB6-C787-48E6-BCE1-284518039D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67D9EA-4F2D-4879-914D-1E7897BDC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313" y="321731"/>
            <a:ext cx="3208079" cy="36748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A850DD-4D74-405B-9A05-DBD2B7183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72" y="722575"/>
            <a:ext cx="2880360" cy="287315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AB3F8B9-3759-41C5-9FB1-4515C963AC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64322" y="321732"/>
            <a:ext cx="2111317" cy="27218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CFF445-220D-4F8B-9C2C-2B6FEB73A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8150" y="760501"/>
            <a:ext cx="1783661" cy="185315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EA7C8FD-63DF-4B8C-98F0-966C9DD3B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313" y="4157447"/>
            <a:ext cx="3208079" cy="2378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E7B2FD-09B1-498D-92B0-00722D0FB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785" y="4318311"/>
            <a:ext cx="2611133" cy="205626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9D23671-6844-4A17-B7E7-6FBE5835FD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64322" y="3227130"/>
            <a:ext cx="2111317" cy="28726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AE87A1-8829-4C04-A2D3-E1B9844F0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8150" y="3516391"/>
            <a:ext cx="1783661" cy="229409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82AF4-634B-42A0-922E-DA53F9E28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122" y="2475145"/>
            <a:ext cx="4793757" cy="3409259"/>
          </a:xfrm>
        </p:spPr>
        <p:txBody>
          <a:bodyPr>
            <a:normAutofit/>
          </a:bodyPr>
          <a:lstStyle/>
          <a:p>
            <a:r>
              <a:rPr lang="en-GB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Dorothea Lange was commissioned to produce photographs that documented the conditions under which people worked in fields and factories.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03518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F35496-9CB3-46C6-84D2-6E8353FF75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22743"/>
          <a:stretch/>
        </p:blipFill>
        <p:spPr>
          <a:xfrm>
            <a:off x="1476389" y="3377509"/>
            <a:ext cx="2362282" cy="273404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B7B992D-2EE5-431A-908A-7E7D956F2C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422B74-1057-4BDB-8FA8-9EB84C396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732" y="1290025"/>
            <a:ext cx="5291327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en-GB">
                <a:solidFill>
                  <a:srgbClr val="262626"/>
                </a:solidFill>
              </a:rPr>
              <a:t>Working</a:t>
            </a: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E599F1B6-5CB9-41A2-8B87-E65DAF3F17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61" r="13365"/>
          <a:stretch/>
        </p:blipFill>
        <p:spPr>
          <a:xfrm>
            <a:off x="1449331" y="321733"/>
            <a:ext cx="2416399" cy="2734043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014C284-01D4-4DCA-9D16-8C5066EDA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732" y="2858703"/>
            <a:ext cx="5285791" cy="30425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</a:rPr>
              <a:t>Getty Images commissioned photographers such as Sean Gallup to produce images that portray the tasks of seasonal farm workers in Poland.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7081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F4F6ED1-0A91-4619-B649-9AFB59E9D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5611E8-271A-46DF-9108-139730D21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/>
              <a:t>working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F05C79-8AC9-4A4A-AF90-45C2CDBEAE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95194" y="5688535"/>
            <a:ext cx="6801612" cy="53612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Luke Sharrett photographed tobacco plantation workers in Kentucky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4A385D-6AF2-4EC8-83DB-12D66FC5EB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7061" y="1094890"/>
            <a:ext cx="3430863" cy="22872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FD5F21-9BE1-4162-983A-CDC73FA71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507" y="1094083"/>
            <a:ext cx="3429000" cy="22888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363F37-02E7-43CD-AD65-6D52A593C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6090" y="1100807"/>
            <a:ext cx="3408850" cy="22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6141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1CA59-D32C-4C79-A4AC-C39C37177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687031"/>
            <a:ext cx="8991600" cy="1645920"/>
          </a:xfrm>
        </p:spPr>
        <p:txBody>
          <a:bodyPr/>
          <a:lstStyle/>
          <a:p>
            <a:r>
              <a:rPr lang="en-US" dirty="0"/>
              <a:t>6.  The choice of </a:t>
            </a:r>
            <a:r>
              <a:rPr lang="en-US" dirty="0" err="1"/>
              <a:t>colour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02D15-9E04-4675-99FC-AEE04E378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5194" y="337676"/>
            <a:ext cx="6801612" cy="3962861"/>
          </a:xfrm>
        </p:spPr>
        <p:txBody>
          <a:bodyPr>
            <a:normAutofit/>
          </a:bodyPr>
          <a:lstStyle/>
          <a:p>
            <a:r>
              <a:rPr lang="en-US" sz="2400" dirty="0" err="1">
                <a:hlinkClick r:id="rId2"/>
              </a:rPr>
              <a:t>Daroo</a:t>
            </a:r>
            <a:r>
              <a:rPr lang="en-US" sz="2400" dirty="0">
                <a:hlinkClick r:id="rId2"/>
              </a:rPr>
              <a:t> Photography</a:t>
            </a:r>
            <a:r>
              <a:rPr lang="en-US" sz="2400" dirty="0"/>
              <a:t>, </a:t>
            </a:r>
            <a:r>
              <a:rPr lang="en-US" sz="2400" dirty="0">
                <a:hlinkClick r:id="rId3"/>
              </a:rPr>
              <a:t>Jacob </a:t>
            </a:r>
            <a:r>
              <a:rPr lang="en-US" sz="2400" dirty="0" err="1">
                <a:hlinkClick r:id="rId3"/>
              </a:rPr>
              <a:t>Reischel</a:t>
            </a:r>
            <a:r>
              <a:rPr lang="en-US" sz="2400" dirty="0"/>
              <a:t> and </a:t>
            </a:r>
            <a:r>
              <a:rPr lang="en-US" sz="2400" dirty="0">
                <a:hlinkClick r:id="rId4"/>
              </a:rPr>
              <a:t>Matt Russell</a:t>
            </a:r>
            <a:r>
              <a:rPr lang="en-US" sz="2400" dirty="0"/>
              <a:t> produce still life photographs where choices about </a:t>
            </a:r>
            <a:r>
              <a:rPr lang="en-US" sz="2400" dirty="0" err="1"/>
              <a:t>colour</a:t>
            </a:r>
            <a:r>
              <a:rPr lang="en-US" sz="2400" dirty="0"/>
              <a:t> strength and contrast are very important. </a:t>
            </a:r>
            <a:r>
              <a:rPr lang="en-US" sz="2400" dirty="0">
                <a:hlinkClick r:id="rId5"/>
              </a:rPr>
              <a:t>Martin Parr</a:t>
            </a:r>
            <a:r>
              <a:rPr lang="en-US" sz="2400" dirty="0"/>
              <a:t> and </a:t>
            </a:r>
            <a:r>
              <a:rPr lang="en-US" sz="2400" dirty="0">
                <a:hlinkClick r:id="rId6"/>
              </a:rPr>
              <a:t>Alec </a:t>
            </a:r>
            <a:r>
              <a:rPr lang="en-US" sz="2400" dirty="0" err="1">
                <a:hlinkClick r:id="rId6"/>
              </a:rPr>
              <a:t>Soth</a:t>
            </a:r>
            <a:r>
              <a:rPr lang="en-US" sz="2400" dirty="0"/>
              <a:t> carefully consider the </a:t>
            </a:r>
            <a:r>
              <a:rPr lang="en-US" sz="2400" dirty="0" err="1"/>
              <a:t>colour</a:t>
            </a:r>
            <a:r>
              <a:rPr lang="en-US" sz="2400" dirty="0"/>
              <a:t> of props, clothing and background in their documentary studies of people and places.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​Study appropriate sources and produce your own work where the choice of </a:t>
            </a:r>
            <a:r>
              <a:rPr lang="en-US" sz="2400" dirty="0" err="1"/>
              <a:t>colour</a:t>
            </a:r>
            <a:r>
              <a:rPr lang="en-US" sz="2400" dirty="0"/>
              <a:t> is important.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871080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47E1F5-20B5-48E4-B419-74B9BB116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 dirty="0"/>
              <a:t>Some other suggested resources: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B2BED-8D3B-4AA5-944B-FBC1DA019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dirty="0">
                <a:solidFill>
                  <a:srgbClr val="404040"/>
                </a:solidFill>
              </a:rPr>
              <a:t>​</a:t>
            </a:r>
            <a:r>
              <a:rPr lang="en-GB" dirty="0">
                <a:solidFill>
                  <a:srgbClr val="404040"/>
                </a:solidFill>
                <a:hlinkClick r:id="rId2"/>
              </a:rPr>
              <a:t>Contemporary Still Life photography</a:t>
            </a:r>
            <a:r>
              <a:rPr lang="en-GB" dirty="0">
                <a:solidFill>
                  <a:srgbClr val="404040"/>
                </a:solidFill>
              </a:rPr>
              <a:t> and Vanitas.</a:t>
            </a:r>
            <a:br>
              <a:rPr lang="en-GB" dirty="0">
                <a:solidFill>
                  <a:srgbClr val="404040"/>
                </a:solidFill>
              </a:rPr>
            </a:br>
            <a:r>
              <a:rPr lang="en-GB" dirty="0">
                <a:solidFill>
                  <a:srgbClr val="404040"/>
                </a:solidFill>
              </a:rPr>
              <a:t>Lorenzo </a:t>
            </a:r>
            <a:r>
              <a:rPr lang="en-GB" dirty="0" err="1">
                <a:solidFill>
                  <a:srgbClr val="404040"/>
                </a:solidFill>
              </a:rPr>
              <a:t>Vitturi</a:t>
            </a:r>
            <a:r>
              <a:rPr lang="en-GB" dirty="0">
                <a:solidFill>
                  <a:srgbClr val="404040"/>
                </a:solidFill>
              </a:rPr>
              <a:t> </a:t>
            </a:r>
            <a:r>
              <a:rPr lang="en-GB" i="1" dirty="0">
                <a:solidFill>
                  <a:srgbClr val="404040"/>
                </a:solidFill>
                <a:hlinkClick r:id="rId3"/>
              </a:rPr>
              <a:t>Dalston Anatomy</a:t>
            </a:r>
            <a:r>
              <a:rPr lang="en-GB" dirty="0">
                <a:solidFill>
                  <a:srgbClr val="404040"/>
                </a:solidFill>
              </a:rPr>
              <a:t>.</a:t>
            </a:r>
            <a:br>
              <a:rPr lang="en-GB" dirty="0">
                <a:solidFill>
                  <a:srgbClr val="404040"/>
                </a:solidFill>
              </a:rPr>
            </a:br>
            <a:r>
              <a:rPr lang="en-GB" dirty="0">
                <a:solidFill>
                  <a:srgbClr val="404040"/>
                </a:solidFill>
              </a:rPr>
              <a:t>Erin O'Keefe </a:t>
            </a:r>
            <a:r>
              <a:rPr lang="en-GB" i="1" dirty="0">
                <a:solidFill>
                  <a:srgbClr val="404040"/>
                </a:solidFill>
                <a:hlinkClick r:id="rId4"/>
              </a:rPr>
              <a:t>Built Work</a:t>
            </a:r>
            <a:r>
              <a:rPr lang="en-GB" dirty="0">
                <a:solidFill>
                  <a:srgbClr val="404040"/>
                </a:solidFill>
              </a:rPr>
              <a:t>.</a:t>
            </a:r>
            <a:br>
              <a:rPr lang="en-GB" dirty="0">
                <a:solidFill>
                  <a:srgbClr val="404040"/>
                </a:solidFill>
              </a:rPr>
            </a:br>
            <a:r>
              <a:rPr lang="en-GB" dirty="0" err="1">
                <a:solidFill>
                  <a:srgbClr val="404040"/>
                </a:solidFill>
              </a:rPr>
              <a:t>Scheltens</a:t>
            </a:r>
            <a:r>
              <a:rPr lang="en-GB" dirty="0">
                <a:solidFill>
                  <a:srgbClr val="404040"/>
                </a:solidFill>
              </a:rPr>
              <a:t> and </a:t>
            </a:r>
            <a:r>
              <a:rPr lang="en-GB" dirty="0" err="1">
                <a:solidFill>
                  <a:srgbClr val="404040"/>
                </a:solidFill>
              </a:rPr>
              <a:t>Abbenes</a:t>
            </a:r>
            <a:r>
              <a:rPr lang="en-GB" dirty="0">
                <a:solidFill>
                  <a:srgbClr val="404040"/>
                </a:solidFill>
              </a:rPr>
              <a:t> </a:t>
            </a:r>
            <a:r>
              <a:rPr lang="en-GB" i="1" dirty="0">
                <a:solidFill>
                  <a:srgbClr val="404040"/>
                </a:solidFill>
                <a:hlinkClick r:id="rId5"/>
              </a:rPr>
              <a:t>The Sink</a:t>
            </a:r>
            <a:r>
              <a:rPr lang="en-GB" dirty="0">
                <a:solidFill>
                  <a:srgbClr val="404040"/>
                </a:solidFill>
              </a:rPr>
              <a:t>.</a:t>
            </a:r>
            <a:br>
              <a:rPr lang="en-GB" dirty="0">
                <a:solidFill>
                  <a:srgbClr val="404040"/>
                </a:solidFill>
              </a:rPr>
            </a:br>
            <a:r>
              <a:rPr lang="en-GB" dirty="0">
                <a:solidFill>
                  <a:srgbClr val="404040"/>
                </a:solidFill>
              </a:rPr>
              <a:t>Barbara Kasten </a:t>
            </a:r>
            <a:r>
              <a:rPr lang="en-GB" i="1" dirty="0">
                <a:solidFill>
                  <a:srgbClr val="404040"/>
                </a:solidFill>
                <a:hlinkClick r:id="rId6"/>
              </a:rPr>
              <a:t>Collision</a:t>
            </a:r>
            <a:r>
              <a:rPr lang="en-GB" dirty="0">
                <a:solidFill>
                  <a:srgbClr val="404040"/>
                </a:solidFill>
              </a:rPr>
              <a:t>.</a:t>
            </a:r>
            <a:br>
              <a:rPr lang="en-GB" dirty="0">
                <a:solidFill>
                  <a:srgbClr val="404040"/>
                </a:solidFill>
              </a:rPr>
            </a:br>
            <a:r>
              <a:rPr lang="en-GB" dirty="0">
                <a:solidFill>
                  <a:srgbClr val="404040"/>
                </a:solidFill>
                <a:hlinkClick r:id="rId7"/>
              </a:rPr>
              <a:t>Contemporary documentary photographers</a:t>
            </a:r>
            <a:r>
              <a:rPr lang="en-GB" dirty="0">
                <a:solidFill>
                  <a:srgbClr val="404040"/>
                </a:solidFill>
              </a:rPr>
              <a:t> article from the V&amp;A.</a:t>
            </a:r>
            <a:br>
              <a:rPr lang="en-GB" dirty="0">
                <a:solidFill>
                  <a:srgbClr val="404040"/>
                </a:solidFill>
              </a:rPr>
            </a:br>
            <a:r>
              <a:rPr lang="en-GB" dirty="0">
                <a:solidFill>
                  <a:srgbClr val="404040"/>
                </a:solidFill>
              </a:rPr>
              <a:t>Mitch Epstein's </a:t>
            </a:r>
            <a:r>
              <a:rPr lang="en-GB" i="1" dirty="0">
                <a:solidFill>
                  <a:srgbClr val="404040"/>
                </a:solidFill>
                <a:hlinkClick r:id="rId8"/>
              </a:rPr>
              <a:t>The City</a:t>
            </a:r>
            <a:r>
              <a:rPr lang="en-GB" dirty="0">
                <a:solidFill>
                  <a:srgbClr val="404040"/>
                </a:solidFill>
              </a:rPr>
              <a:t>.</a:t>
            </a:r>
            <a:br>
              <a:rPr lang="en-GB" dirty="0">
                <a:solidFill>
                  <a:srgbClr val="404040"/>
                </a:solidFill>
              </a:rPr>
            </a:br>
            <a:r>
              <a:rPr lang="en-GB" dirty="0">
                <a:solidFill>
                  <a:srgbClr val="404040"/>
                </a:solidFill>
              </a:rPr>
              <a:t>Paul Graham </a:t>
            </a:r>
            <a:r>
              <a:rPr lang="en-GB" i="1" dirty="0">
                <a:solidFill>
                  <a:srgbClr val="404040"/>
                </a:solidFill>
                <a:hlinkClick r:id="rId9"/>
              </a:rPr>
              <a:t>A New Europe</a:t>
            </a:r>
            <a:r>
              <a:rPr lang="en-GB" dirty="0">
                <a:solidFill>
                  <a:srgbClr val="404040"/>
                </a:solidFill>
              </a:rPr>
              <a:t>.</a:t>
            </a:r>
            <a:br>
              <a:rPr lang="en-GB" dirty="0">
                <a:solidFill>
                  <a:srgbClr val="404040"/>
                </a:solidFill>
              </a:rPr>
            </a:br>
            <a:r>
              <a:rPr lang="en-GB" dirty="0">
                <a:solidFill>
                  <a:srgbClr val="404040"/>
                </a:solidFill>
              </a:rPr>
              <a:t>Julian Germain's </a:t>
            </a:r>
            <a:r>
              <a:rPr lang="en-GB" i="1" dirty="0">
                <a:solidFill>
                  <a:srgbClr val="404040"/>
                </a:solidFill>
                <a:hlinkClick r:id="rId10"/>
              </a:rPr>
              <a:t>For Every Minute You Are Angry You Lose Sixty Seconds Of Happiness</a:t>
            </a:r>
            <a:r>
              <a:rPr lang="en-GB" dirty="0">
                <a:solidFill>
                  <a:srgbClr val="404040"/>
                </a:solidFill>
              </a:rPr>
              <a:t>.</a:t>
            </a:r>
            <a:br>
              <a:rPr lang="en-GB" dirty="0">
                <a:solidFill>
                  <a:srgbClr val="404040"/>
                </a:solidFill>
              </a:rPr>
            </a:br>
            <a:r>
              <a:rPr lang="en-GB" dirty="0">
                <a:solidFill>
                  <a:srgbClr val="404040"/>
                </a:solidFill>
              </a:rPr>
              <a:t>Stefanie </a:t>
            </a:r>
            <a:r>
              <a:rPr lang="en-GB" dirty="0" err="1">
                <a:solidFill>
                  <a:srgbClr val="404040"/>
                </a:solidFill>
              </a:rPr>
              <a:t>Moshammer's</a:t>
            </a:r>
            <a:r>
              <a:rPr lang="en-GB" dirty="0">
                <a:solidFill>
                  <a:srgbClr val="404040"/>
                </a:solidFill>
              </a:rPr>
              <a:t> </a:t>
            </a:r>
            <a:r>
              <a:rPr lang="en-GB" i="1" dirty="0">
                <a:solidFill>
                  <a:srgbClr val="404040"/>
                </a:solidFill>
                <a:hlinkClick r:id="rId11"/>
              </a:rPr>
              <a:t>Land of Black Milk</a:t>
            </a:r>
            <a:r>
              <a:rPr lang="en-GB" dirty="0">
                <a:solidFill>
                  <a:srgbClr val="404040"/>
                </a:solidFill>
              </a:rPr>
              <a:t>.</a:t>
            </a:r>
            <a:br>
              <a:rPr lang="en-GB" dirty="0">
                <a:solidFill>
                  <a:srgbClr val="404040"/>
                </a:solidFill>
              </a:rPr>
            </a:br>
            <a:r>
              <a:rPr lang="en-GB" dirty="0">
                <a:solidFill>
                  <a:srgbClr val="404040"/>
                </a:solidFill>
              </a:rPr>
              <a:t>Peter Fraser </a:t>
            </a:r>
            <a:r>
              <a:rPr lang="en-GB" i="1" dirty="0">
                <a:solidFill>
                  <a:srgbClr val="404040"/>
                </a:solidFill>
                <a:hlinkClick r:id="rId12"/>
              </a:rPr>
              <a:t>Mathematics</a:t>
            </a:r>
            <a:r>
              <a:rPr lang="en-GB" dirty="0">
                <a:solidFill>
                  <a:srgbClr val="40404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01116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4B53BE1-D2E2-4E46-987E-211A9D500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3825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98574E-EB95-4433-AF79-B7AC7773B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530227"/>
            <a:ext cx="3401568" cy="1495794"/>
          </a:xfrm>
          <a:noFill/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Some questions</a:t>
            </a: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FB9713E-9F53-4A50-BDAA-CEB2A263B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3278" y="0"/>
            <a:ext cx="7438722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5029976-E21C-4C2E-9120-2601122524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7173358"/>
              </p:ext>
            </p:extLst>
          </p:nvPr>
        </p:nvGraphicFramePr>
        <p:xfrm>
          <a:off x="5397500" y="639763"/>
          <a:ext cx="6151563" cy="527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86914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536AF1-324C-424D-B1C6-0E31AA1146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684" r="36933" b="1"/>
          <a:stretch/>
        </p:blipFill>
        <p:spPr>
          <a:xfrm>
            <a:off x="20" y="10"/>
            <a:ext cx="7537684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4F491E-B940-4EF2-ADC0-C0E7A62FD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844368"/>
            <a:ext cx="5928360" cy="1188720"/>
          </a:xfrm>
          <a:solidFill>
            <a:schemeClr val="tx1">
              <a:alpha val="60000"/>
            </a:schemeClr>
          </a:solidFill>
          <a:ln>
            <a:solidFill>
              <a:schemeClr val="bg1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The Choice Of Colour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C18BC7-5FF5-42FD-8163-C0D34837F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704" y="6740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3DD898-DD1F-4AB2-8404-17E0728EC9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42273" y="973600"/>
            <a:ext cx="3374136" cy="49242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l"/>
            <a:r>
              <a:rPr lang="en-US" sz="200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Daroo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Photography produces still life photographs where choices about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colour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strength and contrast are very important. Click the photo to get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Daroo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web link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9943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87D8662-17B3-42AA-9D5D-DE1F48DF6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07291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DA1384-5B8F-4E1C-83B9-C9D7E3AFF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290025"/>
            <a:ext cx="4475892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600">
                <a:solidFill>
                  <a:srgbClr val="262626"/>
                </a:solidFill>
              </a:rPr>
              <a:t>The Choice Of Colour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955CF62-33DF-4DCB-A1B8-F54463A4BD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4672" y="2858703"/>
            <a:ext cx="4475892" cy="3042547"/>
          </a:xfrm>
        </p:spPr>
        <p:txBody>
          <a:bodyPr vert="horz" lIns="91440" tIns="45720" rIns="91440" bIns="45720" rtlCol="0">
            <a:normAutofit/>
          </a:bodyPr>
          <a:lstStyle/>
          <a:p>
            <a:pPr marL="0" lvl="0"/>
            <a:r>
              <a:rPr lang="en-US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Jacob Reischel produces still life photographs</a:t>
            </a:r>
          </a:p>
          <a:p>
            <a:pPr marL="0" lvl="0"/>
            <a:r>
              <a:rPr lang="en-US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where choices about colour strength and contrast are very important. </a:t>
            </a:r>
          </a:p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55D1EB5-8C7C-4C69-9221-568969C002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6203" y="321731"/>
            <a:ext cx="3208079" cy="36748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8BF781-F278-4D11-96B9-4BE147F64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6460" y="485803"/>
            <a:ext cx="2727563" cy="334670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A256D4F-8E09-4AEA-AF5D-017ACFD23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7212" y="321731"/>
            <a:ext cx="2111317" cy="206586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3F2134-99EC-43B1-9B9F-BE2201F5D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7212" y="2548467"/>
            <a:ext cx="2111317" cy="335278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8FD2C57-2EF6-45BB-BE46-8308F14968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921040" y="2889967"/>
            <a:ext cx="1783661" cy="267215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81E7C1D-624A-4819-922B-6F6321C614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6203" y="4163080"/>
            <a:ext cx="3208079" cy="2374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0F22D028-D6E2-4F19-89E8-D5F2E1613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3459" y="4334146"/>
            <a:ext cx="2033565" cy="203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3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EFFFF2-9EB4-4B6C-B9F8-2BA3EF89A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0701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0172" y="0"/>
            <a:ext cx="91218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23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461B17-9E3D-42DE-965F-B0AB5760D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873" y="1586484"/>
            <a:ext cx="3685032" cy="36850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1700" b="1" dirty="0">
                <a:solidFill>
                  <a:srgbClr val="FFFFFF"/>
                </a:solidFill>
              </a:rPr>
              <a:t>Begin by writing down/mind-mapping your initial thoughts about this starting point</a:t>
            </a:r>
            <a:r>
              <a:rPr lang="en-US" sz="1700" dirty="0">
                <a:solidFill>
                  <a:srgbClr val="FFFFFF"/>
                </a:solidFill>
              </a:rPr>
              <a:t>.</a:t>
            </a:r>
            <a:endParaRPr lang="en-GB" sz="17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AFEE9-DA63-4C44-AE96-121828105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695" y="1402080"/>
            <a:ext cx="5320696" cy="4053840"/>
          </a:xfrm>
        </p:spPr>
        <p:txBody>
          <a:bodyPr anchor="ctr">
            <a:normAutofit/>
          </a:bodyPr>
          <a:lstStyle/>
          <a:p>
            <a:r>
              <a:rPr lang="en-US" sz="2400" dirty="0"/>
              <a:t>These will probably change/develop during your research so it's a good idea to record your first thoughts so you can compare them with your later (more sophisticated) thoughts.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2229863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7634B-7631-46D0-9C48-053FE1987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8928" y="964692"/>
            <a:ext cx="6092952" cy="1188720"/>
          </a:xfrm>
        </p:spPr>
        <p:txBody>
          <a:bodyPr>
            <a:normAutofit/>
          </a:bodyPr>
          <a:lstStyle/>
          <a:p>
            <a:r>
              <a:rPr lang="en-GB" sz="2600"/>
              <a:t>The Choice Of Colour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4EDA345-9543-4677-BDD4-BE6E7BD6A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1" y="964692"/>
            <a:ext cx="3707652" cy="4775335"/>
          </a:xfrm>
        </p:spPr>
        <p:txBody>
          <a:bodyPr>
            <a:normAutofit/>
          </a:bodyPr>
          <a:lstStyle/>
          <a:p>
            <a:pPr marL="0" lvl="0" indent="0" defTabSz="457200">
              <a:spcBef>
                <a:spcPts val="0"/>
              </a:spcBef>
              <a:buClrTx/>
              <a:buNone/>
            </a:pPr>
            <a:r>
              <a:rPr lang="en-GB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</a:rPr>
              <a:t>Matt Russell produces still life photographs</a:t>
            </a:r>
          </a:p>
          <a:p>
            <a:pPr marL="0" lvl="0" indent="0" defTabSz="457200">
              <a:spcBef>
                <a:spcPts val="0"/>
              </a:spcBef>
              <a:buClrTx/>
              <a:buNone/>
            </a:pPr>
            <a:r>
              <a:rPr lang="en-GB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</a:rPr>
              <a:t>where choices about colour strength and contrast are very important. </a:t>
            </a:r>
          </a:p>
          <a:p>
            <a:endParaRPr lang="en-US" dirty="0"/>
          </a:p>
        </p:txBody>
      </p:sp>
      <p:pic>
        <p:nvPicPr>
          <p:cNvPr id="9" name="Content Placeholder 3" descr="A bowl of food&#10;&#10;Description automatically generated">
            <a:extLst>
              <a:ext uri="{FF2B5EF4-FFF2-40B4-BE49-F238E27FC236}">
                <a16:creationId xmlns:a16="http://schemas.microsoft.com/office/drawing/2014/main" id="{AF98163E-3861-444A-A30B-1882A7042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583" y="2907468"/>
            <a:ext cx="1902187" cy="2400236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  <p:pic>
        <p:nvPicPr>
          <p:cNvPr id="6" name="Picture 5" descr="A plate of food&#10;&#10;Description automatically generated">
            <a:extLst>
              <a:ext uri="{FF2B5EF4-FFF2-40B4-BE49-F238E27FC236}">
                <a16:creationId xmlns:a16="http://schemas.microsoft.com/office/drawing/2014/main" id="{5F67DE58-D74D-458B-A2CF-0A425DFF2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637" y="2965132"/>
            <a:ext cx="1902187" cy="2284908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  <p:pic>
        <p:nvPicPr>
          <p:cNvPr id="5" name="Picture 4" descr="A blue bowl on a table&#10;&#10;Description automatically generated">
            <a:extLst>
              <a:ext uri="{FF2B5EF4-FFF2-40B4-BE49-F238E27FC236}">
                <a16:creationId xmlns:a16="http://schemas.microsoft.com/office/drawing/2014/main" id="{63B54952-87A9-4783-B009-502030C71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9693" y="2971952"/>
            <a:ext cx="1902187" cy="2271267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3446801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E8784-EAA1-4B23-86E9-AE27034BE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964692"/>
            <a:ext cx="4879901" cy="1188720"/>
          </a:xfrm>
        </p:spPr>
        <p:txBody>
          <a:bodyPr>
            <a:normAutofit/>
          </a:bodyPr>
          <a:lstStyle/>
          <a:p>
            <a:r>
              <a:rPr lang="en-GB" sz="2400"/>
              <a:t>The Choice Of Colour 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2687DEA-46E9-4CE1-BBC8-B619DFADB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638044"/>
            <a:ext cx="4879900" cy="3101983"/>
          </a:xfrm>
        </p:spPr>
        <p:txBody>
          <a:bodyPr>
            <a:normAutofit/>
          </a:bodyPr>
          <a:lstStyle/>
          <a:p>
            <a:r>
              <a:rPr lang="en-US"/>
              <a:t>Martin Parr, carefully considers the </a:t>
            </a:r>
            <a:r>
              <a:rPr lang="en-US" err="1"/>
              <a:t>colour</a:t>
            </a:r>
            <a:r>
              <a:rPr lang="en-US"/>
              <a:t> of props, clothing and background in his documentary studies of people and places.</a:t>
            </a:r>
          </a:p>
          <a:p>
            <a:endParaRPr lang="en-US"/>
          </a:p>
        </p:txBody>
      </p:sp>
      <p:sp>
        <p:nvSpPr>
          <p:cNvPr id="26" name="Rectangle 22">
            <a:extLst>
              <a:ext uri="{FF2B5EF4-FFF2-40B4-BE49-F238E27FC236}">
                <a16:creationId xmlns:a16="http://schemas.microsoft.com/office/drawing/2014/main" id="{238C6EFF-7F9A-4268-BD61-87CF9E1E9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-2"/>
            <a:ext cx="6096000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C66A6A8-E6B8-4476-B6C6-D68E9E6B6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2157" y="479893"/>
            <a:ext cx="5123687" cy="5458969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70B6344-5DB1-40D5-95AD-537B375C2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3355" y="644485"/>
            <a:ext cx="4756891" cy="51297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oup of people sitting at a beach&#10;&#10;Description automatically generated">
            <a:extLst>
              <a:ext uri="{FF2B5EF4-FFF2-40B4-BE49-F238E27FC236}">
                <a16:creationId xmlns:a16="http://schemas.microsoft.com/office/drawing/2014/main" id="{B8715147-41E0-4A85-A465-48181943E9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87" r="16082"/>
          <a:stretch/>
        </p:blipFill>
        <p:spPr>
          <a:xfrm>
            <a:off x="6941977" y="805352"/>
            <a:ext cx="2161366" cy="1905043"/>
          </a:xfrm>
          <a:prstGeom prst="rect">
            <a:avLst/>
          </a:prstGeom>
        </p:spPr>
      </p:pic>
      <p:pic>
        <p:nvPicPr>
          <p:cNvPr id="10" name="Picture 9" descr="A hand holding a hot dog&#10;&#10;Description automatically generated">
            <a:extLst>
              <a:ext uri="{FF2B5EF4-FFF2-40B4-BE49-F238E27FC236}">
                <a16:creationId xmlns:a16="http://schemas.microsoft.com/office/drawing/2014/main" id="{1A48931A-A81F-449B-9BBC-966D0785A9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6" r="20482" b="-6"/>
          <a:stretch/>
        </p:blipFill>
        <p:spPr>
          <a:xfrm>
            <a:off x="9276491" y="805352"/>
            <a:ext cx="2090609" cy="1892085"/>
          </a:xfrm>
          <a:prstGeom prst="rect">
            <a:avLst/>
          </a:prstGeom>
        </p:spPr>
      </p:pic>
      <p:pic>
        <p:nvPicPr>
          <p:cNvPr id="13" name="Content Placeholder 7" descr="A group of people on a beach&#10;&#10;Description automatically generated">
            <a:extLst>
              <a:ext uri="{FF2B5EF4-FFF2-40B4-BE49-F238E27FC236}">
                <a16:creationId xmlns:a16="http://schemas.microsoft.com/office/drawing/2014/main" id="{FDDBC8B5-DBA3-4968-BA9A-5A543E2796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87" r="2" b="2"/>
          <a:stretch/>
        </p:blipFill>
        <p:spPr>
          <a:xfrm>
            <a:off x="6941976" y="2874988"/>
            <a:ext cx="4425123" cy="272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412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F4F6ED1-0A91-4619-B649-9AFB59E9D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451B5E-DC25-4E56-BE2B-37425A6C9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>
                <a:solidFill>
                  <a:srgbClr val="262626"/>
                </a:solidFill>
              </a:rPr>
              <a:t>The Choice Of Colour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C02281-FAA2-4250-9F91-DF6E11DC7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061" y="1419392"/>
            <a:ext cx="3430863" cy="1638237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727040B-BA39-4E08-9AB7-E24251FD76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92507" y="862625"/>
            <a:ext cx="3429000" cy="27517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F97810-346A-4F0C-B789-88676A7A1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6090" y="870709"/>
            <a:ext cx="3408850" cy="27356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852A79-1508-4019-AFEC-96C2EBC16CB0}"/>
              </a:ext>
            </a:extLst>
          </p:cNvPr>
          <p:cNvSpPr txBox="1"/>
          <p:nvPr/>
        </p:nvSpPr>
        <p:spPr>
          <a:xfrm>
            <a:off x="2206487" y="5764696"/>
            <a:ext cx="7911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Alec </a:t>
            </a:r>
            <a:r>
              <a:rPr lang="en-US" dirty="0" err="1">
                <a:solidFill>
                  <a:schemeClr val="bg1"/>
                </a:solidFill>
              </a:rPr>
              <a:t>Soth</a:t>
            </a:r>
            <a:r>
              <a:rPr lang="en-US" dirty="0">
                <a:solidFill>
                  <a:schemeClr val="bg1"/>
                </a:solidFill>
              </a:rPr>
              <a:t>, carefully considers the </a:t>
            </a:r>
            <a:r>
              <a:rPr lang="en-US" dirty="0" err="1">
                <a:solidFill>
                  <a:schemeClr val="bg1"/>
                </a:solidFill>
              </a:rPr>
              <a:t>colour</a:t>
            </a:r>
            <a:r>
              <a:rPr lang="en-US" dirty="0">
                <a:solidFill>
                  <a:schemeClr val="bg1"/>
                </a:solidFill>
              </a:rPr>
              <a:t> of props, clothing and background in their</a:t>
            </a:r>
          </a:p>
          <a:p>
            <a:r>
              <a:rPr lang="en-US" dirty="0">
                <a:solidFill>
                  <a:schemeClr val="bg1"/>
                </a:solidFill>
              </a:rPr>
              <a:t>documentary studies of people and places.</a:t>
            </a:r>
          </a:p>
        </p:txBody>
      </p:sp>
    </p:spTree>
    <p:extLst>
      <p:ext uri="{BB962C8B-B14F-4D97-AF65-F5344CB8AC3E}">
        <p14:creationId xmlns:p14="http://schemas.microsoft.com/office/powerpoint/2010/main" val="38362048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98F5D-3785-47C0-86B8-BDD5C7554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17493"/>
            <a:ext cx="8991600" cy="1645920"/>
          </a:xfrm>
        </p:spPr>
        <p:txBody>
          <a:bodyPr/>
          <a:lstStyle/>
          <a:p>
            <a:r>
              <a:rPr lang="en-GB" dirty="0"/>
              <a:t>7.  Spaces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F49B5-B013-4149-AE53-2A759B925B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5194" y="2300288"/>
            <a:ext cx="6801612" cy="4140219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The theme Spaces can be interpreted in many ways. Refer to appropriate sources to develop your own interpretation of Spaces, or respond to one of the following:</a:t>
            </a:r>
          </a:p>
          <a:p>
            <a:r>
              <a:rPr lang="en-US" sz="2400" dirty="0"/>
              <a:t>(a)  explore different types of spaces in the local environment </a:t>
            </a:r>
          </a:p>
          <a:p>
            <a:r>
              <a:rPr lang="en-US" sz="2400" dirty="0"/>
              <a:t>(b)  explore negative space within a composition </a:t>
            </a:r>
          </a:p>
          <a:p>
            <a:r>
              <a:rPr lang="en-US" sz="2400" dirty="0"/>
              <a:t>(c)  ‘Spaces’: an advertising company called ‘Spaces’ requires photographs for a brochure that will show how products are marketed in public places, such as on bus shelters and billboards.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2295455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9EFF6-C46B-48D9-A8CC-562840CF1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814" y="198002"/>
            <a:ext cx="7729728" cy="1188720"/>
          </a:xfrm>
        </p:spPr>
        <p:txBody>
          <a:bodyPr/>
          <a:lstStyle/>
          <a:p>
            <a:r>
              <a:rPr lang="en-US" dirty="0"/>
              <a:t>Some suggested resources</a:t>
            </a:r>
            <a:endParaRPr lang="en-GB" dirty="0"/>
          </a:p>
        </p:txBody>
      </p:sp>
      <p:pic>
        <p:nvPicPr>
          <p:cNvPr id="1026" name="Picture 2" descr="http://tallisgcsephotography.weebly.com/uploads/3/3/1/5/3315082/lucienherve-16.jpg">
            <a:hlinkClick r:id="rId2" tooltip="Lucien Hervé's architectural photographs"/>
            <a:extLst>
              <a:ext uri="{FF2B5EF4-FFF2-40B4-BE49-F238E27FC236}">
                <a16:creationId xmlns:a16="http://schemas.microsoft.com/office/drawing/2014/main" id="{6FD9A007-20B4-4A25-B686-4C15D59CC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94" y="1473124"/>
            <a:ext cx="1424474" cy="162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tallisgcsephotography.weebly.com/uploads/3/3/1/5/3315082/screen-shot-2019-01-04-at-22-02-58.png">
            <a:hlinkClick r:id="rId4" tooltip="Harry Callahan, 'Chicago'"/>
            <a:extLst>
              <a:ext uri="{FF2B5EF4-FFF2-40B4-BE49-F238E27FC236}">
                <a16:creationId xmlns:a16="http://schemas.microsoft.com/office/drawing/2014/main" id="{03E85EE3-A682-4310-BE8D-BFAD128A5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389" y="1649913"/>
            <a:ext cx="1490883" cy="117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tallisgcsephotography.weebly.com/uploads/3/3/1/5/3315082/doubleframe.jpg">
            <a:hlinkClick r:id="rId6" tooltip="Ray Metzker's Cityscapes"/>
            <a:extLst>
              <a:ext uri="{FF2B5EF4-FFF2-40B4-BE49-F238E27FC236}">
                <a16:creationId xmlns:a16="http://schemas.microsoft.com/office/drawing/2014/main" id="{C55077EA-AFA1-4647-9DFC-27EE39A60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9503" y="1630148"/>
            <a:ext cx="1128149" cy="257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tallisgcsephotography.weebly.com/uploads/3/3/1/5/3315082/4757778-orig.jpg">
            <a:hlinkClick r:id="rId9" tooltip="Keld Helmer-Petersen's 'Black Light' and 'Black Noise'"/>
            <a:extLst>
              <a:ext uri="{FF2B5EF4-FFF2-40B4-BE49-F238E27FC236}">
                <a16:creationId xmlns:a16="http://schemas.microsoft.com/office/drawing/2014/main" id="{B46029FB-9D98-4866-8FA1-42E8AFDDD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572" y="1633259"/>
            <a:ext cx="1424474" cy="201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allisgcsephotography.weebly.com/uploads/3/3/1/5/3315082/screen-shot-2019-01-04-at-18-14-10.png">
            <a:hlinkClick r:id="rId12" tooltip="Camille Levert's 3D photocollages"/>
            <a:extLst>
              <a:ext uri="{FF2B5EF4-FFF2-40B4-BE49-F238E27FC236}">
                <a16:creationId xmlns:a16="http://schemas.microsoft.com/office/drawing/2014/main" id="{A26351A1-A21B-40EA-8B03-4FC3788CF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133" y="1630148"/>
            <a:ext cx="1350602" cy="135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tallisgcsephotography.weebly.com/uploads/3/3/1/5/3315082/aden-tf06.jpg">
            <a:hlinkClick r:id="rId14" tooltip="Menno Aden's 'Tracks and Fields'"/>
            <a:extLst>
              <a:ext uri="{FF2B5EF4-FFF2-40B4-BE49-F238E27FC236}">
                <a16:creationId xmlns:a16="http://schemas.microsoft.com/office/drawing/2014/main" id="{836D0F2E-F533-4717-AD37-41AA7B3F7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053" y="1630148"/>
            <a:ext cx="1319208" cy="130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tallisgcsephotography.weebly.com/uploads/3/3/1/5/3315082/asf-losangeles1999.jpg">
            <a:hlinkClick r:id="rId17" tooltip="Franco Fontana's 'Asphalt' series"/>
            <a:extLst>
              <a:ext uri="{FF2B5EF4-FFF2-40B4-BE49-F238E27FC236}">
                <a16:creationId xmlns:a16="http://schemas.microsoft.com/office/drawing/2014/main" id="{62A982CA-9F40-40ED-A740-0EA4DEA04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609" y="5479850"/>
            <a:ext cx="1517997" cy="101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tallisgcsephotography.weebly.com/uploads/3/3/1/5/3315082/mheiderich-material-ii-005.jpg">
            <a:hlinkClick r:id="rId19" tooltip="Matthias Heiderich's Berlin"/>
            <a:extLst>
              <a:ext uri="{FF2B5EF4-FFF2-40B4-BE49-F238E27FC236}">
                <a16:creationId xmlns:a16="http://schemas.microsoft.com/office/drawing/2014/main" id="{994FB5A1-5B81-4856-BF60-93901BC1C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96" y="4938060"/>
            <a:ext cx="1252665" cy="125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tallisgcsephotography.weebly.com/uploads/3/3/1/5/3315082/screen-shot-2019-01-04-at-22-24-37.png">
            <a:hlinkClick r:id="rId22" tooltip="Christian Ruhm's 'Denial' series"/>
            <a:extLst>
              <a:ext uri="{FF2B5EF4-FFF2-40B4-BE49-F238E27FC236}">
                <a16:creationId xmlns:a16="http://schemas.microsoft.com/office/drawing/2014/main" id="{4ED83C3E-EB83-4B25-8FCC-4BC55DB69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529" y="3305506"/>
            <a:ext cx="1128149" cy="169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tallisgcsephotography.weebly.com/uploads/3/3/1/5/3315082/20140603-img-6246-hd-beamer-copy.jpg">
            <a:hlinkClick r:id="rId24" tooltip="Wolfgang Tillmans' 'Book for Architects'"/>
            <a:extLst>
              <a:ext uri="{FF2B5EF4-FFF2-40B4-BE49-F238E27FC236}">
                <a16:creationId xmlns:a16="http://schemas.microsoft.com/office/drawing/2014/main" id="{803A7A2C-4C4A-4F47-8270-741E85DFC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606" y="3910008"/>
            <a:ext cx="1780854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tallisgcsephotography.weebly.com/uploads/3/3/1/5/3315082/1517743436-2015-12-01-un-trafalgar-89-70-reformat.jpg">
            <a:hlinkClick r:id="rId26" tooltip="Abigail Reynolds' Cut and Folded Book Pages"/>
            <a:extLst>
              <a:ext uri="{FF2B5EF4-FFF2-40B4-BE49-F238E27FC236}">
                <a16:creationId xmlns:a16="http://schemas.microsoft.com/office/drawing/2014/main" id="{DAD37987-5A35-4511-A47C-4462993D4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626" y="5454933"/>
            <a:ext cx="2105696" cy="118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://tallisgcsephotography.weebly.com/uploads/3/3/1/5/3315082/1.jpg">
            <a:hlinkClick r:id="rId28" tooltip="Espen Dietrichson's Collages"/>
            <a:extLst>
              <a:ext uri="{FF2B5EF4-FFF2-40B4-BE49-F238E27FC236}">
                <a16:creationId xmlns:a16="http://schemas.microsoft.com/office/drawing/2014/main" id="{B54858D9-122C-4A28-8A1C-FF91C9D46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37" y="3233847"/>
            <a:ext cx="1319207" cy="200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tallisgcsephotography.weebly.com/uploads/3/3/1/5/3315082/screen-shot-2019-01-04-at-22-43-40.png">
            <a:hlinkClick r:id="rId30" tooltip="Nicky Hirst's #elemental63 on Instagram"/>
            <a:extLst>
              <a:ext uri="{FF2B5EF4-FFF2-40B4-BE49-F238E27FC236}">
                <a16:creationId xmlns:a16="http://schemas.microsoft.com/office/drawing/2014/main" id="{2823FDD2-9D12-484C-95CE-B7AA6E6CC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668" y="3640783"/>
            <a:ext cx="1665457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://tallisgcsephotography.weebly.com/uploads/3/3/1/5/3315082/screen-shot-2019-01-04-at-22-47-51.png">
            <a:hlinkClick r:id="rId32" tooltip="Takashi Homma's book 'The Narcissistic City'"/>
            <a:extLst>
              <a:ext uri="{FF2B5EF4-FFF2-40B4-BE49-F238E27FC236}">
                <a16:creationId xmlns:a16="http://schemas.microsoft.com/office/drawing/2014/main" id="{7402182C-8E71-4693-888B-4BDD60D58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523" y="5195408"/>
            <a:ext cx="1700587" cy="129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://tallisgcsephotography.weebly.com/uploads/3/3/1/5/3315082/fb11295d-420e-4755-9014-8b915d08bece.jpg">
            <a:hlinkClick r:id="rId34" tooltip="Kimmo Metsäranta 'Notes on a Place'"/>
            <a:extLst>
              <a:ext uri="{FF2B5EF4-FFF2-40B4-BE49-F238E27FC236}">
                <a16:creationId xmlns:a16="http://schemas.microsoft.com/office/drawing/2014/main" id="{12A9239B-5F22-4B2D-8E4C-F2F8537BC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580" y="1630148"/>
            <a:ext cx="1319208" cy="169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://tallisgcsephotography.weebly.com/uploads/3/3/1/5/3315082/screen-shot-2019-01-05-at-08-50-56.png">
            <a:hlinkClick r:id="rId37" tooltip="Wen Hang Lin 'The Riff of Silence'"/>
            <a:extLst>
              <a:ext uri="{FF2B5EF4-FFF2-40B4-BE49-F238E27FC236}">
                <a16:creationId xmlns:a16="http://schemas.microsoft.com/office/drawing/2014/main" id="{55A6040D-C1B6-4633-913F-04E64F1E2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32" y="3603768"/>
            <a:ext cx="2274954" cy="82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://tallisgcsephotography.weebly.com/uploads/3/3/1/5/3315082/screen-shot-2019-01-05-at-08-54-10.png">
            <a:hlinkClick r:id="rId39" tooltip="Martin Roemers' 'Metropolis' series"/>
            <a:extLst>
              <a:ext uri="{FF2B5EF4-FFF2-40B4-BE49-F238E27FC236}">
                <a16:creationId xmlns:a16="http://schemas.microsoft.com/office/drawing/2014/main" id="{404E79DC-5D0A-4E90-891B-56B44A989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811" y="195497"/>
            <a:ext cx="1490883" cy="11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://tallisgcsephotography.weebly.com/uploads/3/3/1/5/3315082/screen-shot-2019-01-04-at-22-51-01.png">
            <a:hlinkClick r:id="rId41" tooltip="Sohei Nishino's Map Dioramas"/>
            <a:extLst>
              <a:ext uri="{FF2B5EF4-FFF2-40B4-BE49-F238E27FC236}">
                <a16:creationId xmlns:a16="http://schemas.microsoft.com/office/drawing/2014/main" id="{7653682C-A34B-44FF-85DE-CB36182B6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69" y="246634"/>
            <a:ext cx="1498574" cy="101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651D341-016C-4521-9CE7-72C2F0AEF20C}"/>
              </a:ext>
            </a:extLst>
          </p:cNvPr>
          <p:cNvSpPr txBox="1"/>
          <p:nvPr/>
        </p:nvSpPr>
        <p:spPr>
          <a:xfrm>
            <a:off x="322795" y="1630148"/>
            <a:ext cx="1372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Lucien </a:t>
            </a:r>
            <a:r>
              <a:rPr lang="en-US" dirty="0" err="1">
                <a:solidFill>
                  <a:schemeClr val="bg1"/>
                </a:solidFill>
              </a:rPr>
              <a:t>Hervé’s</a:t>
            </a:r>
            <a:r>
              <a:rPr lang="en-US" dirty="0">
                <a:solidFill>
                  <a:schemeClr val="bg1"/>
                </a:solidFill>
              </a:rPr>
              <a:t> architectural photographs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547C4C2-B0E7-4ABD-85FD-4884C61AB893}"/>
              </a:ext>
            </a:extLst>
          </p:cNvPr>
          <p:cNvSpPr txBox="1"/>
          <p:nvPr/>
        </p:nvSpPr>
        <p:spPr>
          <a:xfrm>
            <a:off x="2547614" y="5369394"/>
            <a:ext cx="1372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Franco Fontana’s ‘Asphalt’ series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A6F8654-2E38-4450-8127-180B38B4C3FB}"/>
              </a:ext>
            </a:extLst>
          </p:cNvPr>
          <p:cNvSpPr txBox="1"/>
          <p:nvPr/>
        </p:nvSpPr>
        <p:spPr>
          <a:xfrm>
            <a:off x="2101699" y="1696714"/>
            <a:ext cx="1372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Harry Callahan ‘Chicago’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8181655-13C0-4AD2-BF7C-6F37DEF8EBE4}"/>
              </a:ext>
            </a:extLst>
          </p:cNvPr>
          <p:cNvSpPr txBox="1"/>
          <p:nvPr/>
        </p:nvSpPr>
        <p:spPr>
          <a:xfrm>
            <a:off x="3678968" y="3960957"/>
            <a:ext cx="1372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Wolfgang </a:t>
            </a:r>
            <a:r>
              <a:rPr lang="en-US" dirty="0" err="1">
                <a:solidFill>
                  <a:schemeClr val="bg1"/>
                </a:solidFill>
              </a:rPr>
              <a:t>Tillmans</a:t>
            </a:r>
            <a:r>
              <a:rPr lang="en-US" dirty="0">
                <a:solidFill>
                  <a:schemeClr val="bg1"/>
                </a:solidFill>
              </a:rPr>
              <a:t>’ ‘Book for Architects’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2D1CA83-BE51-493A-9D84-6E763ADFEB9B}"/>
              </a:ext>
            </a:extLst>
          </p:cNvPr>
          <p:cNvSpPr txBox="1"/>
          <p:nvPr/>
        </p:nvSpPr>
        <p:spPr>
          <a:xfrm>
            <a:off x="3919744" y="1764573"/>
            <a:ext cx="13721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Keld Helmer-Petersen’s ‘Black Light’ and ‘Black Noise’’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327EF5B-470D-4383-9B0B-656D121F4504}"/>
              </a:ext>
            </a:extLst>
          </p:cNvPr>
          <p:cNvSpPr txBox="1"/>
          <p:nvPr/>
        </p:nvSpPr>
        <p:spPr>
          <a:xfrm>
            <a:off x="566790" y="3693359"/>
            <a:ext cx="2082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Wen Hang Lin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‘The Riff of Silence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256197A-6147-4D40-B13A-C7F3AAFFF018}"/>
              </a:ext>
            </a:extLst>
          </p:cNvPr>
          <p:cNvSpPr txBox="1"/>
          <p:nvPr/>
        </p:nvSpPr>
        <p:spPr>
          <a:xfrm>
            <a:off x="569863" y="5005565"/>
            <a:ext cx="1372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Matthias </a:t>
            </a:r>
            <a:r>
              <a:rPr lang="en-US" dirty="0" err="1">
                <a:solidFill>
                  <a:schemeClr val="bg1"/>
                </a:solidFill>
              </a:rPr>
              <a:t>Heiderich’s</a:t>
            </a:r>
            <a:r>
              <a:rPr lang="en-US" dirty="0">
                <a:solidFill>
                  <a:schemeClr val="bg1"/>
                </a:solidFill>
              </a:rPr>
              <a:t> Berlin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7E79ADE-6763-483F-B09B-2D458AB2E53D}"/>
              </a:ext>
            </a:extLst>
          </p:cNvPr>
          <p:cNvSpPr txBox="1"/>
          <p:nvPr/>
        </p:nvSpPr>
        <p:spPr>
          <a:xfrm>
            <a:off x="9185110" y="3452327"/>
            <a:ext cx="1185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Christian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Rhum’s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‘Denial’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series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DDA6508-68FA-41D9-B37C-A3D8F76827DE}"/>
              </a:ext>
            </a:extLst>
          </p:cNvPr>
          <p:cNvSpPr txBox="1"/>
          <p:nvPr/>
        </p:nvSpPr>
        <p:spPr>
          <a:xfrm>
            <a:off x="10520112" y="2351578"/>
            <a:ext cx="12175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Ray </a:t>
            </a:r>
            <a:r>
              <a:rPr lang="en-US" dirty="0" err="1">
                <a:solidFill>
                  <a:schemeClr val="bg1"/>
                </a:solidFill>
              </a:rPr>
              <a:t>Metzker’s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Cityscapes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768047B-FF31-40E9-8874-2907F528E622}"/>
              </a:ext>
            </a:extLst>
          </p:cNvPr>
          <p:cNvSpPr txBox="1"/>
          <p:nvPr/>
        </p:nvSpPr>
        <p:spPr>
          <a:xfrm>
            <a:off x="5680037" y="1774554"/>
            <a:ext cx="1217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Camille </a:t>
            </a:r>
            <a:r>
              <a:rPr lang="en-US" dirty="0" err="1">
                <a:solidFill>
                  <a:schemeClr val="bg1"/>
                </a:solidFill>
              </a:rPr>
              <a:t>Levert’s</a:t>
            </a:r>
            <a:r>
              <a:rPr lang="en-US" dirty="0">
                <a:solidFill>
                  <a:schemeClr val="bg1"/>
                </a:solidFill>
              </a:rPr>
              <a:t> 3D photo-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collages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5271E2D-5123-477D-A049-EE3E40568179}"/>
              </a:ext>
            </a:extLst>
          </p:cNvPr>
          <p:cNvSpPr txBox="1"/>
          <p:nvPr/>
        </p:nvSpPr>
        <p:spPr>
          <a:xfrm>
            <a:off x="10333648" y="195497"/>
            <a:ext cx="1319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Martin Roemer’s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‘Metropolis’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series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F419C1A-4E2C-4943-979E-AC00314240F9}"/>
              </a:ext>
            </a:extLst>
          </p:cNvPr>
          <p:cNvSpPr txBox="1"/>
          <p:nvPr/>
        </p:nvSpPr>
        <p:spPr>
          <a:xfrm>
            <a:off x="8982053" y="1643361"/>
            <a:ext cx="1319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Menno Aden’s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‘Tracks and Fields’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BF2A283-131C-4E30-B63E-F947934B2D49}"/>
              </a:ext>
            </a:extLst>
          </p:cNvPr>
          <p:cNvSpPr txBox="1"/>
          <p:nvPr/>
        </p:nvSpPr>
        <p:spPr>
          <a:xfrm>
            <a:off x="7353230" y="3696391"/>
            <a:ext cx="14923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Nicky Hirst’s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#elemental63 on </a:t>
            </a:r>
            <a:r>
              <a:rPr lang="en-US" dirty="0" err="1">
                <a:solidFill>
                  <a:schemeClr val="bg1"/>
                </a:solidFill>
              </a:rPr>
              <a:t>instagram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76D0506-0043-4170-A2D2-30C9BC92B463}"/>
              </a:ext>
            </a:extLst>
          </p:cNvPr>
          <p:cNvSpPr txBox="1"/>
          <p:nvPr/>
        </p:nvSpPr>
        <p:spPr>
          <a:xfrm>
            <a:off x="7386575" y="5218610"/>
            <a:ext cx="17985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Takashi Homma’s book ‘The Narcissistic City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AA79413-3DD3-497A-8382-7CBADE434D0E}"/>
              </a:ext>
            </a:extLst>
          </p:cNvPr>
          <p:cNvSpPr txBox="1"/>
          <p:nvPr/>
        </p:nvSpPr>
        <p:spPr>
          <a:xfrm>
            <a:off x="7323100" y="1726969"/>
            <a:ext cx="1238979" cy="1191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Kimmo </a:t>
            </a:r>
            <a:r>
              <a:rPr lang="en-US" dirty="0" err="1">
                <a:solidFill>
                  <a:schemeClr val="bg1"/>
                </a:solidFill>
              </a:rPr>
              <a:t>Metsäranta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‘Notes on a Place’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D3B8638-6127-42C5-8870-0490CC3295C0}"/>
              </a:ext>
            </a:extLst>
          </p:cNvPr>
          <p:cNvSpPr txBox="1"/>
          <p:nvPr/>
        </p:nvSpPr>
        <p:spPr>
          <a:xfrm>
            <a:off x="5602123" y="3688635"/>
            <a:ext cx="1475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Espen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Dietrichson’s</a:t>
            </a:r>
            <a:r>
              <a:rPr lang="en-US" dirty="0">
                <a:solidFill>
                  <a:schemeClr val="bg1"/>
                </a:solidFill>
              </a:rPr>
              <a:t> Collages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8C52E8E-59AA-462F-9865-3E351479F6B5}"/>
              </a:ext>
            </a:extLst>
          </p:cNvPr>
          <p:cNvSpPr txBox="1"/>
          <p:nvPr/>
        </p:nvSpPr>
        <p:spPr>
          <a:xfrm>
            <a:off x="84408" y="402420"/>
            <a:ext cx="1732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Sohei</a:t>
            </a:r>
            <a:r>
              <a:rPr lang="en-US" dirty="0">
                <a:solidFill>
                  <a:schemeClr val="bg1"/>
                </a:solidFill>
              </a:rPr>
              <a:t> Nishino’s Map Dioramas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9777578-0EFD-4FFF-8769-8C1596B27E15}"/>
              </a:ext>
            </a:extLst>
          </p:cNvPr>
          <p:cNvSpPr txBox="1"/>
          <p:nvPr/>
        </p:nvSpPr>
        <p:spPr>
          <a:xfrm>
            <a:off x="4747626" y="5526949"/>
            <a:ext cx="1976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Abigail Reynolds’ Cut and Folded Book Pages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29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A816DFB-8B0F-47B3-BC12-7B9F59B4EC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07291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97AE33-B3B7-48CA-A762-DE829E7E2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290025"/>
            <a:ext cx="4475892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en-US" sz="2000" b="1">
                <a:solidFill>
                  <a:srgbClr val="262626"/>
                </a:solidFill>
              </a:rPr>
              <a:t>Research ALL of the named photographers in detail</a:t>
            </a:r>
            <a:endParaRPr lang="en-GB" sz="2000">
              <a:solidFill>
                <a:srgbClr val="262626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EDD1C-6879-43B6-BE0D-6F60BA162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858703"/>
            <a:ext cx="4475892" cy="304254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Avoid superficial Google image searches and </a:t>
            </a:r>
            <a:r>
              <a:rPr lang="en-US" sz="2400" b="1" dirty="0">
                <a:solidFill>
                  <a:srgbClr val="FFFFFF"/>
                </a:solidFill>
              </a:rPr>
              <a:t>NEVER</a:t>
            </a:r>
            <a:r>
              <a:rPr lang="en-US" sz="2400" dirty="0">
                <a:solidFill>
                  <a:srgbClr val="FFFFFF"/>
                </a:solidFill>
              </a:rPr>
              <a:t> copy text from the Internet. </a:t>
            </a:r>
            <a:r>
              <a:rPr lang="en-US" sz="2400" u="sng" dirty="0">
                <a:solidFill>
                  <a:srgbClr val="FFFFFF"/>
                </a:solidFill>
              </a:rPr>
              <a:t>Think hard</a:t>
            </a:r>
            <a:r>
              <a:rPr lang="en-US" sz="2400" dirty="0">
                <a:solidFill>
                  <a:srgbClr val="FFFFFF"/>
                </a:solidFill>
              </a:rPr>
              <a:t> about the photographer's work - </a:t>
            </a:r>
            <a:r>
              <a:rPr lang="en-US" sz="2400" u="sng" dirty="0">
                <a:solidFill>
                  <a:srgbClr val="FFFFFF"/>
                </a:solidFill>
              </a:rPr>
              <a:t>what have you learned</a:t>
            </a:r>
            <a:r>
              <a:rPr lang="en-US" sz="2400" dirty="0">
                <a:solidFill>
                  <a:srgbClr val="FFFFFF"/>
                </a:solidFill>
              </a:rPr>
              <a:t> about it and how has this helped you develop </a:t>
            </a:r>
            <a:r>
              <a:rPr lang="en-US" sz="2400" u="sng" dirty="0">
                <a:solidFill>
                  <a:srgbClr val="FFFFFF"/>
                </a:solidFill>
              </a:rPr>
              <a:t>your ideas</a:t>
            </a:r>
            <a:r>
              <a:rPr lang="en-US" sz="2400" dirty="0">
                <a:solidFill>
                  <a:srgbClr val="FFFFFF"/>
                </a:solidFill>
              </a:rPr>
              <a:t>?</a:t>
            </a:r>
            <a:endParaRPr lang="en-GB" sz="2400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7D435C-84AC-4E27-9CD3-0AAAF73EB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3032" y="640080"/>
            <a:ext cx="4818888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A4C881-BF60-416C-A273-70541298E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77586" y="806357"/>
            <a:ext cx="4511266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Magnifying glass">
            <a:extLst>
              <a:ext uri="{FF2B5EF4-FFF2-40B4-BE49-F238E27FC236}">
                <a16:creationId xmlns:a16="http://schemas.microsoft.com/office/drawing/2014/main" id="{BA2CA47E-96AC-4900-A343-AE89BD8B2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64692" y="1190881"/>
            <a:ext cx="4159568" cy="415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89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4167985-D6E9-40FF-97C0-4B6D373E8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68" y="640080"/>
            <a:ext cx="10911865" cy="462686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801362-349C-44BE-BEF6-8E926E1D3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804672"/>
            <a:ext cx="10579608" cy="42976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4509D5-FF1E-4B3D-8A2E-7871FBD8E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729" y="1289303"/>
            <a:ext cx="9638443" cy="3339303"/>
          </a:xfrm>
          <a:ln>
            <a:noFill/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5000" b="1" dirty="0">
                <a:solidFill>
                  <a:srgbClr val="262626"/>
                </a:solidFill>
              </a:rPr>
              <a:t>Find </a:t>
            </a:r>
            <a:r>
              <a:rPr lang="en-US" sz="5000" b="1" dirty="0">
                <a:solidFill>
                  <a:srgbClr val="262626"/>
                </a:solidFill>
                <a:hlinkClick r:id="rId2"/>
              </a:rPr>
              <a:t>useful quotations</a:t>
            </a:r>
            <a:r>
              <a:rPr lang="en-US" sz="5000" b="1" dirty="0">
                <a:solidFill>
                  <a:srgbClr val="262626"/>
                </a:solidFill>
              </a:rPr>
              <a:t> and respond to them</a:t>
            </a:r>
            <a:r>
              <a:rPr lang="en-US" sz="5000" dirty="0">
                <a:solidFill>
                  <a:srgbClr val="262626"/>
                </a:solidFill>
              </a:rPr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A854D-E372-43BF-BE14-DD82E3AA2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2729" y="5499895"/>
            <a:ext cx="9638443" cy="48463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You might not agree. You ought to have </a:t>
            </a:r>
            <a:r>
              <a:rPr lang="en-US" sz="2000" u="sng">
                <a:solidFill>
                  <a:schemeClr val="tx1">
                    <a:lumMod val="75000"/>
                    <a:lumOff val="25000"/>
                  </a:schemeClr>
                </a:solidFill>
              </a:rPr>
              <a:t>your own thoughts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 about them.</a:t>
            </a:r>
          </a:p>
        </p:txBody>
      </p:sp>
    </p:spTree>
    <p:extLst>
      <p:ext uri="{BB962C8B-B14F-4D97-AF65-F5344CB8AC3E}">
        <p14:creationId xmlns:p14="http://schemas.microsoft.com/office/powerpoint/2010/main" val="1424150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AD85578-1E4B-4014-9D52-E76894750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8550B3F-9390-4CA1-B3C8-91529289DC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465377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7AF2E4-7726-46F9-9C05-F59F5E7B5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9518" y="1059838"/>
            <a:ext cx="3632052" cy="4738324"/>
          </a:xfrm>
          <a:prstGeom prst="ellipse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US" sz="2300">
                <a:solidFill>
                  <a:schemeClr val="bg1"/>
                </a:solidFill>
              </a:rPr>
              <a:t>Try to add a new photo shoot (of 10-30 pictures) each week to your sketchbook</a:t>
            </a:r>
            <a:endParaRPr lang="en-GB" sz="230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6C2D4-202F-4AEB-B495-3112DE54A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9109" y="1059838"/>
            <a:ext cx="4665397" cy="4738323"/>
          </a:xfrm>
        </p:spPr>
        <p:txBody>
          <a:bodyPr anchor="ctr">
            <a:normAutofit/>
          </a:bodyPr>
          <a:lstStyle/>
          <a:p>
            <a:r>
              <a:rPr lang="en-US" sz="2800" dirty="0"/>
              <a:t> </a:t>
            </a:r>
            <a:r>
              <a:rPr lang="en-US" sz="2800" u="sng" dirty="0"/>
              <a:t>Evaluate your work thoughtfully</a:t>
            </a:r>
            <a:r>
              <a:rPr lang="en-US" sz="2800" dirty="0"/>
              <a:t> identifying clearly what you have learned, what you might do more of and what you might avoid doing in future.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571788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8D508C-A317-451C-AB61-8A699E357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1406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DA8DBC-922A-47E7-AE23-FC35E2ED1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567226"/>
            <a:ext cx="8991600" cy="1723549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100" b="1">
                <a:solidFill>
                  <a:srgbClr val="262626"/>
                </a:solidFill>
              </a:rPr>
              <a:t>Refer to the </a:t>
            </a:r>
            <a:r>
              <a:rPr lang="en-US" sz="3100" b="1">
                <a:solidFill>
                  <a:srgbClr val="262626"/>
                </a:solidFill>
                <a:hlinkClick r:id="rId2"/>
              </a:rPr>
              <a:t>Threshold Concepts</a:t>
            </a:r>
            <a:r>
              <a:rPr lang="en-US" sz="3100" b="1">
                <a:solidFill>
                  <a:srgbClr val="262626"/>
                </a:solidFill>
              </a:rPr>
              <a:t> and associated resources</a:t>
            </a:r>
            <a:r>
              <a:rPr lang="en-US" sz="3100">
                <a:solidFill>
                  <a:srgbClr val="262626"/>
                </a:solidFill>
              </a:rPr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E5002-BCCB-4222-89CC-24E2DB5677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9219" y="5583044"/>
            <a:ext cx="3995955" cy="653164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0" indent="0" algn="r">
              <a:lnSpc>
                <a:spcPct val="90000"/>
              </a:lnSpc>
              <a:buNone/>
            </a:pPr>
            <a:r>
              <a:rPr lang="en-US" sz="2000" dirty="0">
                <a:solidFill>
                  <a:srgbClr val="FFFFFF"/>
                </a:solidFill>
              </a:rPr>
              <a:t>Which </a:t>
            </a:r>
            <a:r>
              <a:rPr lang="en-US" sz="3900" u="sng" dirty="0">
                <a:solidFill>
                  <a:srgbClr val="FFFFFF"/>
                </a:solidFill>
              </a:rPr>
              <a:t>big ideas</a:t>
            </a:r>
            <a:r>
              <a:rPr lang="en-US" sz="2000" dirty="0">
                <a:solidFill>
                  <a:srgbClr val="FFFFFF"/>
                </a:solidFill>
              </a:rPr>
              <a:t> about photography are you investigating?</a:t>
            </a:r>
          </a:p>
        </p:txBody>
      </p:sp>
    </p:spTree>
    <p:extLst>
      <p:ext uri="{BB962C8B-B14F-4D97-AF65-F5344CB8AC3E}">
        <p14:creationId xmlns:p14="http://schemas.microsoft.com/office/powerpoint/2010/main" val="2631562825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1447</Words>
  <Application>Microsoft Office PowerPoint</Application>
  <PresentationFormat>Widescreen</PresentationFormat>
  <Paragraphs>183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0" baseType="lpstr">
      <vt:lpstr>Actor</vt:lpstr>
      <vt:lpstr>Arial</vt:lpstr>
      <vt:lpstr>Gill Sans MT</vt:lpstr>
      <vt:lpstr>Quicksand</vt:lpstr>
      <vt:lpstr>Tw Cen MT</vt:lpstr>
      <vt:lpstr>Parcel</vt:lpstr>
      <vt:lpstr>AQA GCSE Photography Exam 2019</vt:lpstr>
      <vt:lpstr>PowerPoint Presentation</vt:lpstr>
      <vt:lpstr>AQA GCSE Photography Exam 2019</vt:lpstr>
      <vt:lpstr>Here is some advice and a few things you should include in your response to the Externally Set Task:</vt:lpstr>
      <vt:lpstr>Begin by writing down/mind-mapping your initial thoughts about this starting point.</vt:lpstr>
      <vt:lpstr>Research ALL of the named photographers in detail</vt:lpstr>
      <vt:lpstr>Find useful quotations and respond to them.</vt:lpstr>
      <vt:lpstr>Try to add a new photo shoot (of 10-30 pictures) each week to your sketchbook</vt:lpstr>
      <vt:lpstr>Refer to the Threshold Concepts and associated resources.</vt:lpstr>
      <vt:lpstr>images</vt:lpstr>
      <vt:lpstr>Experiment thoughtfully</vt:lpstr>
      <vt:lpstr>Leave plenty of time (at least two weeks) to prepare for the 10 hour Controlled Assessment.</vt:lpstr>
      <vt:lpstr>AQA GCSE Photography Exam 2019</vt:lpstr>
      <vt:lpstr>Assessment Objectives</vt:lpstr>
      <vt:lpstr>Starting points</vt:lpstr>
      <vt:lpstr>1.  Texture</vt:lpstr>
      <vt:lpstr>The camera should be used for a recording of life, for rendering the very substance and quintessence of the thing itself, whether it be polished steel or palpitating flesh. ​-- Edward Weston, 1924</vt:lpstr>
      <vt:lpstr>Some questions</vt:lpstr>
      <vt:lpstr>1: Texture</vt:lpstr>
      <vt:lpstr>1: Texture</vt:lpstr>
      <vt:lpstr>1: Texture</vt:lpstr>
      <vt:lpstr>1: Texture</vt:lpstr>
      <vt:lpstr>2.  Discarded items</vt:lpstr>
      <vt:lpstr>Some other suggested resources:</vt:lpstr>
      <vt:lpstr>Some questions:</vt:lpstr>
      <vt:lpstr>2: Discarded items</vt:lpstr>
      <vt:lpstr>Eian Kantor has recorded discarded items in a series of photographs called ‘Found Sculptures’. </vt:lpstr>
      <vt:lpstr>2: Discarded items</vt:lpstr>
      <vt:lpstr>2: Discarded items</vt:lpstr>
      <vt:lpstr>3.  messages</vt:lpstr>
      <vt:lpstr>Some other suggested resources:</vt:lpstr>
      <vt:lpstr>Some questions:</vt:lpstr>
      <vt:lpstr>3:Messages</vt:lpstr>
      <vt:lpstr>3:Messages</vt:lpstr>
      <vt:lpstr>3:Messages</vt:lpstr>
      <vt:lpstr>https://kylebean.co.uk/portfolio/googlestuffweek</vt:lpstr>
      <vt:lpstr>4.  Elements of the landscape in portraiture</vt:lpstr>
      <vt:lpstr>5.  Working  </vt:lpstr>
      <vt:lpstr>Some other suggested resources:</vt:lpstr>
      <vt:lpstr>Some questions:</vt:lpstr>
      <vt:lpstr>Lewis Hine was commissioned to produce photographs that documented the conditions under which people worked in fields and factories</vt:lpstr>
      <vt:lpstr>Working</vt:lpstr>
      <vt:lpstr>Working</vt:lpstr>
      <vt:lpstr>working</vt:lpstr>
      <vt:lpstr>6.  The choice of colour</vt:lpstr>
      <vt:lpstr>Some other suggested resources:</vt:lpstr>
      <vt:lpstr>Some questions</vt:lpstr>
      <vt:lpstr>The Choice Of Colour </vt:lpstr>
      <vt:lpstr>The Choice Of Colour </vt:lpstr>
      <vt:lpstr>The Choice Of Colour </vt:lpstr>
      <vt:lpstr>The Choice Of Colour </vt:lpstr>
      <vt:lpstr>The Choice Of Colour </vt:lpstr>
      <vt:lpstr>7.  Spaces</vt:lpstr>
      <vt:lpstr>Some suggested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AQA GCSE Photography Exam 2019</dc:title>
  <dc:creator>Ceri Duenas</dc:creator>
  <cp:lastModifiedBy>Ceri Duenas</cp:lastModifiedBy>
  <cp:revision>9</cp:revision>
  <dcterms:created xsi:type="dcterms:W3CDTF">2019-01-24T15:32:35Z</dcterms:created>
  <dcterms:modified xsi:type="dcterms:W3CDTF">2019-01-29T09:17:20Z</dcterms:modified>
</cp:coreProperties>
</file>