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375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275" y="201653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>
                <a:latin typeface="Dekko"/>
                <a:ea typeface="Dekko"/>
                <a:cs typeface="Dekko"/>
                <a:sym typeface="Dekko"/>
              </a:rPr>
              <a:t>Haber Process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Explain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how the yield of the products for the Haber Process can be increased using Le Chatelier’s</a:t>
            </a:r>
            <a:r>
              <a:rPr lang="en-GB" dirty="0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Principle.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Complete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table to show the requirements for the Haber Process.</a:t>
            </a: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A temperature of 450°C is used in the reactor.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The reaction of nitrogen with hydrogen is reversible.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The forward reaction is exothermic.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Explain why a temperature of 450°C is the optimum temperature for the Haber process</a:t>
            </a:r>
            <a:r>
              <a:rPr lang="en-US" dirty="0" smtClean="0"/>
              <a:t>.</a:t>
            </a:r>
            <a:r>
              <a:rPr lang="en-US" dirty="0" smtClean="0">
                <a:solidFill>
                  <a:schemeClr val="dk1"/>
                </a:solidFill>
              </a:rPr>
              <a:t>(2 Marks) </a:t>
            </a:r>
            <a:r>
              <a:rPr lang="en-GB" dirty="0" smtClean="0">
                <a:solidFill>
                  <a:schemeClr val="dk1"/>
                </a:solidFill>
              </a:rPr>
              <a:t> 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031" y="4610259"/>
            <a:ext cx="2609850" cy="3048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50283"/>
              </p:ext>
            </p:extLst>
          </p:nvPr>
        </p:nvGraphicFramePr>
        <p:xfrm>
          <a:off x="496950" y="1882213"/>
          <a:ext cx="6566100" cy="2016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3050">
                  <a:extLst>
                    <a:ext uri="{9D8B030D-6E8A-4147-A177-3AD203B41FA5}">
                      <a16:colId xmlns:a16="http://schemas.microsoft.com/office/drawing/2014/main" val="460209972"/>
                    </a:ext>
                  </a:extLst>
                </a:gridCol>
                <a:gridCol w="3283050">
                  <a:extLst>
                    <a:ext uri="{9D8B030D-6E8A-4147-A177-3AD203B41FA5}">
                      <a16:colId xmlns:a16="http://schemas.microsoft.com/office/drawing/2014/main" val="3864604006"/>
                    </a:ext>
                  </a:extLst>
                </a:gridCol>
              </a:tblGrid>
              <a:tr h="50409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Happy Monkey"/>
                        </a:rPr>
                        <a:t>Information</a:t>
                      </a:r>
                      <a:endParaRPr lang="en-GB" sz="2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8003"/>
                  </a:ext>
                </a:extLst>
              </a:tr>
              <a:tr h="50409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Happy Monkey"/>
                        </a:rPr>
                        <a:t>Raw Materials</a:t>
                      </a:r>
                      <a:endParaRPr lang="en-GB" sz="2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402298"/>
                  </a:ext>
                </a:extLst>
              </a:tr>
              <a:tr h="50409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Happy Monkey"/>
                        </a:rPr>
                        <a:t>Products</a:t>
                      </a:r>
                      <a:endParaRPr lang="en-GB" sz="2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330122"/>
                  </a:ext>
                </a:extLst>
              </a:tr>
              <a:tr h="50409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Happy Monkey"/>
                        </a:rPr>
                        <a:t>Conditions</a:t>
                      </a:r>
                      <a:endParaRPr lang="en-GB" sz="2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113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97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15</cp:revision>
  <cp:lastPrinted>2019-04-29T07:19:41Z</cp:lastPrinted>
  <dcterms:modified xsi:type="dcterms:W3CDTF">2019-06-03T15:03:13Z</dcterms:modified>
</cp:coreProperties>
</file>