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 smtClean="0">
                <a:latin typeface="Dekko"/>
                <a:ea typeface="Dekko"/>
                <a:cs typeface="Dekko"/>
                <a:sym typeface="Dekko"/>
              </a:rPr>
              <a:t>Interacting Forces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534052" y="4185114"/>
            <a:ext cx="6566100" cy="242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Use 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the equation, Weight = Mass x Gravity, to </a:t>
            </a:r>
            <a:r>
              <a:rPr lang="en-GB" b="1" dirty="0" smtClean="0">
                <a:latin typeface="Happy Monkey"/>
                <a:ea typeface="Happy Monkey"/>
                <a:cs typeface="Happy Monkey"/>
                <a:sym typeface="Happy Monkey"/>
              </a:rPr>
              <a:t>calculate</a:t>
            </a:r>
            <a:r>
              <a:rPr lang="en-GB" dirty="0" smtClean="0">
                <a:latin typeface="Happy Monkey"/>
                <a:ea typeface="Happy Monkey"/>
                <a:cs typeface="Happy Monkey"/>
                <a:sym typeface="Happy Monkey"/>
              </a:rPr>
              <a:t> the examples below: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lvl="0" indent="-3429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strength of gravity at the Earth's surface is 10 </a:t>
            </a:r>
            <a:r>
              <a:rPr lang="en-US" dirty="0"/>
              <a:t>N</a:t>
            </a:r>
            <a:r>
              <a:rPr lang="en-US" dirty="0" smtClean="0"/>
              <a:t>ewtons </a:t>
            </a:r>
            <a:r>
              <a:rPr lang="en-US" dirty="0"/>
              <a:t>per kilogram. Calculate the weight of a car with a mass of 1500 kg</a:t>
            </a:r>
            <a:r>
              <a:rPr lang="en-US" dirty="0" smtClean="0"/>
              <a:t>.</a:t>
            </a:r>
          </a:p>
          <a:p>
            <a:pPr marL="342900" lvl="0" indent="-342900">
              <a:buAutoNum type="arabicPeriod"/>
            </a:pPr>
            <a:endParaRPr lang="en-US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US" dirty="0">
                <a:latin typeface="Happy Monkey"/>
                <a:ea typeface="Happy Monkey"/>
                <a:cs typeface="Happy Monkey"/>
                <a:sym typeface="Happy Monkey"/>
              </a:rPr>
              <a:t>strength of gravity on the Moon is 1.6 N</a:t>
            </a: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ewtons </a:t>
            </a:r>
            <a:r>
              <a:rPr lang="en-US" dirty="0">
                <a:latin typeface="Happy Monkey"/>
                <a:ea typeface="Happy Monkey"/>
                <a:cs typeface="Happy Monkey"/>
                <a:sym typeface="Happy Monkey"/>
              </a:rPr>
              <a:t>per kilogram. </a:t>
            </a: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If </a:t>
            </a:r>
            <a:r>
              <a:rPr lang="en-US" dirty="0">
                <a:latin typeface="Happy Monkey"/>
                <a:ea typeface="Happy Monkey"/>
                <a:cs typeface="Happy Monkey"/>
                <a:sym typeface="Happy Monkey"/>
              </a:rPr>
              <a:t>an astronaut's mass is 80 kg on Earth, what would it be on the Moon? </a:t>
            </a:r>
            <a:endParaRPr lang="en-US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lvl="0" indent="-342900">
              <a:buAutoNum type="arabicPeriod"/>
            </a:pPr>
            <a:endParaRPr lang="en-US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342900" lvl="0" indent="-342900">
              <a:buAutoNum type="arabicPeriod"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The </a:t>
            </a:r>
            <a:r>
              <a:rPr lang="en-US" dirty="0">
                <a:latin typeface="Happy Monkey"/>
                <a:ea typeface="Happy Monkey"/>
                <a:cs typeface="Happy Monkey"/>
                <a:sym typeface="Happy Monkey"/>
              </a:rPr>
              <a:t>surface gravity of Jupiter is about 26 </a:t>
            </a: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Newtons </a:t>
            </a:r>
            <a:r>
              <a:rPr lang="en-US" dirty="0">
                <a:latin typeface="Happy Monkey"/>
                <a:ea typeface="Happy Monkey"/>
                <a:cs typeface="Happy Monkey"/>
                <a:sym typeface="Happy Monkey"/>
              </a:rPr>
              <a:t>per kilogram. </a:t>
            </a: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What </a:t>
            </a:r>
            <a:r>
              <a:rPr lang="en-US" dirty="0">
                <a:latin typeface="Happy Monkey"/>
                <a:ea typeface="Happy Monkey"/>
                <a:cs typeface="Happy Monkey"/>
                <a:sym typeface="Happy Monkey"/>
              </a:rPr>
              <a:t>would be the weight of a probe of mass 50 kg at Jupiter's surface?</a:t>
            </a:r>
            <a:endParaRPr lang="en-GB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</a:t>
            </a:r>
            <a:r>
              <a:rPr lang="en-GB" sz="1200" b="1" dirty="0" smtClean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):</a:t>
            </a:r>
            <a:endParaRPr lang="en-GB"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smtClean="0"/>
              <a:t>The </a:t>
            </a:r>
            <a:r>
              <a:rPr lang="en-US" dirty="0"/>
              <a:t>child has a weight of 343 N.</a:t>
            </a:r>
          </a:p>
          <a:p>
            <a:r>
              <a:rPr lang="en-US" dirty="0"/>
              <a:t>Gravitational field strength = 9.8 N / kg</a:t>
            </a:r>
          </a:p>
          <a:p>
            <a:r>
              <a:rPr lang="en-US" dirty="0"/>
              <a:t>Write down the equation which links gravitational field strength, mass and weight</a:t>
            </a:r>
            <a:r>
              <a:rPr lang="en-US" dirty="0" smtClean="0"/>
              <a:t>. (1 Mark)</a:t>
            </a:r>
            <a:endParaRPr lang="en-US" dirty="0"/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/>
              <a:t>Calculate the mass of the child</a:t>
            </a:r>
            <a:r>
              <a:rPr lang="en-US" dirty="0" smtClean="0"/>
              <a:t>. (3 Marks) 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3" name="Google Shape;57;p13"/>
          <p:cNvSpPr/>
          <p:nvPr/>
        </p:nvSpPr>
        <p:spPr>
          <a:xfrm>
            <a:off x="257700" y="1002382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Sort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statements into the correct categories.</a:t>
            </a: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241E907-3614-4F77-9E3A-EF5BF284B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94674"/>
              </p:ext>
            </p:extLst>
          </p:nvPr>
        </p:nvGraphicFramePr>
        <p:xfrm>
          <a:off x="1266492" y="1527338"/>
          <a:ext cx="5020540" cy="1608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0270">
                  <a:extLst>
                    <a:ext uri="{9D8B030D-6E8A-4147-A177-3AD203B41FA5}">
                      <a16:colId xmlns:a16="http://schemas.microsoft.com/office/drawing/2014/main" val="549804401"/>
                    </a:ext>
                  </a:extLst>
                </a:gridCol>
                <a:gridCol w="2510270">
                  <a:extLst>
                    <a:ext uri="{9D8B030D-6E8A-4147-A177-3AD203B41FA5}">
                      <a16:colId xmlns:a16="http://schemas.microsoft.com/office/drawing/2014/main" val="507654131"/>
                    </a:ext>
                  </a:extLst>
                </a:gridCol>
              </a:tblGrid>
              <a:tr h="804133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Contact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Scalar </a:t>
                      </a:r>
                      <a:endParaRPr lang="en-GB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26055"/>
                  </a:ext>
                </a:extLst>
              </a:tr>
              <a:tr h="804133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Non-Contact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Vector</a:t>
                      </a:r>
                      <a:endParaRPr lang="en-GB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32027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A6DB0CC-3966-4EF2-91C6-B1E08AD8EE3F}"/>
              </a:ext>
            </a:extLst>
          </p:cNvPr>
          <p:cNvSpPr txBox="1"/>
          <p:nvPr/>
        </p:nvSpPr>
        <p:spPr>
          <a:xfrm>
            <a:off x="708423" y="3171452"/>
            <a:ext cx="5894083" cy="86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appy Monkey"/>
              </a:rPr>
              <a:t>Air </a:t>
            </a:r>
            <a:r>
              <a:rPr lang="en-US" dirty="0" smtClean="0">
                <a:latin typeface="Happy Monkey"/>
              </a:rPr>
              <a:t>Resistance	Gravity	Electrostatic	Upthrust</a:t>
            </a:r>
          </a:p>
          <a:p>
            <a:pPr algn="ctr"/>
            <a:endParaRPr lang="en-US" dirty="0">
              <a:latin typeface="Happy Monkey"/>
            </a:endParaRPr>
          </a:p>
          <a:p>
            <a:pPr algn="ctr"/>
            <a:r>
              <a:rPr lang="en-US" dirty="0" smtClean="0">
                <a:latin typeface="Happy Monkey"/>
              </a:rPr>
              <a:t>Time	Velocity	Mass	Speed	Acceleration</a:t>
            </a:r>
            <a:endParaRPr lang="en-US" dirty="0">
              <a:latin typeface="Happy Monkey"/>
            </a:endParaRPr>
          </a:p>
          <a:p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181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9</cp:revision>
  <cp:lastPrinted>2019-04-29T07:19:41Z</cp:lastPrinted>
  <dcterms:modified xsi:type="dcterms:W3CDTF">2019-06-05T11:45:50Z</dcterms:modified>
</cp:coreProperties>
</file>