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559675" cy="10691813"/>
  <p:notesSz cx="6808788" cy="99409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3108" y="66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5250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5250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47778"/>
            <a:ext cx="7044600" cy="4268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891409"/>
            <a:ext cx="7044600" cy="164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471058"/>
            <a:ext cx="7044600" cy="17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69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10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0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5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57700" y="1729372"/>
            <a:ext cx="3857100" cy="1148300"/>
            <a:chOff x="1016450" y="2098675"/>
            <a:chExt cx="5290000" cy="1563557"/>
          </a:xfrm>
        </p:grpSpPr>
        <p:pic>
          <p:nvPicPr>
            <p:cNvPr id="3" name="Picture 2" descr="A close up of a logo&#10;&#10;Description automatically generated">
              <a:extLst>
                <a:ext uri="{FF2B5EF4-FFF2-40B4-BE49-F238E27FC236}">
                  <a16:creationId xmlns:a16="http://schemas.microsoft.com/office/drawing/2014/main" id="{37EF8AD4-3A00-4941-87C1-7BE030FC80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16450" y="2098675"/>
              <a:ext cx="2084743" cy="1563557"/>
            </a:xfrm>
            <a:prstGeom prst="rect">
              <a:avLst/>
            </a:prstGeom>
          </p:spPr>
        </p:pic>
        <p:pic>
          <p:nvPicPr>
            <p:cNvPr id="15" name="Picture 14" descr="A close up of a logo&#10;&#10;Description automatically generated">
              <a:extLst>
                <a:ext uri="{FF2B5EF4-FFF2-40B4-BE49-F238E27FC236}">
                  <a16:creationId xmlns:a16="http://schemas.microsoft.com/office/drawing/2014/main" id="{3761BCB9-60C8-4D4D-8FC0-3FDDFC3FDB5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21707" y="2098675"/>
              <a:ext cx="2084743" cy="1563557"/>
            </a:xfrm>
            <a:prstGeom prst="rect">
              <a:avLst/>
            </a:prstGeom>
          </p:spPr>
        </p:pic>
        <p:sp>
          <p:nvSpPr>
            <p:cNvPr id="5" name="Arrow: Right 4">
              <a:extLst>
                <a:ext uri="{FF2B5EF4-FFF2-40B4-BE49-F238E27FC236}">
                  <a16:creationId xmlns:a16="http://schemas.microsoft.com/office/drawing/2014/main" id="{1F4DF0E3-2935-4137-8742-B39C6F901DBC}"/>
                </a:ext>
              </a:extLst>
            </p:cNvPr>
            <p:cNvSpPr/>
            <p:nvPr/>
          </p:nvSpPr>
          <p:spPr>
            <a:xfrm>
              <a:off x="3222782" y="2672701"/>
              <a:ext cx="965840" cy="41550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354775" y="2946304"/>
            <a:ext cx="3857100" cy="1148300"/>
            <a:chOff x="1016450" y="2098675"/>
            <a:chExt cx="5290000" cy="1563557"/>
          </a:xfrm>
        </p:grpSpPr>
        <p:pic>
          <p:nvPicPr>
            <p:cNvPr id="12" name="Picture 11" descr="A close up of a logo&#10;&#10;Description automatically generated">
              <a:extLst>
                <a:ext uri="{FF2B5EF4-FFF2-40B4-BE49-F238E27FC236}">
                  <a16:creationId xmlns:a16="http://schemas.microsoft.com/office/drawing/2014/main" id="{37EF8AD4-3A00-4941-87C1-7BE030FC80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16450" y="2098675"/>
              <a:ext cx="2084743" cy="1563557"/>
            </a:xfrm>
            <a:prstGeom prst="rect">
              <a:avLst/>
            </a:prstGeom>
          </p:spPr>
        </p:pic>
        <p:pic>
          <p:nvPicPr>
            <p:cNvPr id="13" name="Picture 12" descr="A close up of a logo&#10;&#10;Description automatically generated">
              <a:extLst>
                <a:ext uri="{FF2B5EF4-FFF2-40B4-BE49-F238E27FC236}">
                  <a16:creationId xmlns:a16="http://schemas.microsoft.com/office/drawing/2014/main" id="{3761BCB9-60C8-4D4D-8FC0-3FDDFC3FDB5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21707" y="2098675"/>
              <a:ext cx="2084743" cy="1563557"/>
            </a:xfrm>
            <a:prstGeom prst="rect">
              <a:avLst/>
            </a:prstGeom>
          </p:spPr>
        </p:pic>
        <p:sp>
          <p:nvSpPr>
            <p:cNvPr id="14" name="Arrow: Right 4">
              <a:extLst>
                <a:ext uri="{FF2B5EF4-FFF2-40B4-BE49-F238E27FC236}">
                  <a16:creationId xmlns:a16="http://schemas.microsoft.com/office/drawing/2014/main" id="{1F4DF0E3-2935-4137-8742-B39C6F901DBC}"/>
                </a:ext>
              </a:extLst>
            </p:cNvPr>
            <p:cNvSpPr/>
            <p:nvPr/>
          </p:nvSpPr>
          <p:spPr>
            <a:xfrm>
              <a:off x="3222782" y="2672701"/>
              <a:ext cx="965840" cy="41550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257700" y="201653"/>
            <a:ext cx="7044600" cy="112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Happy Monkey"/>
                <a:ea typeface="Happy Monkey"/>
                <a:cs typeface="Happy Monkey"/>
                <a:sym typeface="Happy Monkey"/>
              </a:rPr>
              <a:t>10 Minutes on ...</a:t>
            </a:r>
            <a:endParaRPr sz="360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5310600" y="201650"/>
            <a:ext cx="1991700" cy="710400"/>
          </a:xfrm>
          <a:prstGeom prst="roundRect">
            <a:avLst>
              <a:gd name="adj" fmla="val 16667"/>
            </a:avLst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 smtClean="0">
                <a:latin typeface="Dekko"/>
                <a:ea typeface="Dekko"/>
                <a:cs typeface="Dekko"/>
                <a:sym typeface="Dekko"/>
              </a:rPr>
              <a:t>Ions and Isotopes</a:t>
            </a:r>
            <a:endParaRPr sz="2400" dirty="0">
              <a:latin typeface="Dekko"/>
              <a:ea typeface="Dekko"/>
              <a:cs typeface="Dekko"/>
              <a:sym typeface="Dekko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96950" y="4254375"/>
            <a:ext cx="6566100" cy="71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b="1" dirty="0"/>
              <a:t>Describe</a:t>
            </a:r>
            <a:r>
              <a:rPr lang="en-US" dirty="0"/>
              <a:t>, in terms of sub-atomic particles, </a:t>
            </a:r>
            <a:r>
              <a:rPr lang="en-US" b="1" dirty="0"/>
              <a:t>one</a:t>
            </a:r>
            <a:r>
              <a:rPr lang="en-US" dirty="0"/>
              <a:t> similarity and </a:t>
            </a:r>
            <a:r>
              <a:rPr lang="en-US" b="1" dirty="0"/>
              <a:t>one</a:t>
            </a:r>
            <a:r>
              <a:rPr lang="en-US" dirty="0"/>
              <a:t> difference between atoms of the two isotopes of chlorine.</a:t>
            </a:r>
            <a:endParaRPr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260775" y="1162078"/>
            <a:ext cx="7044600" cy="30924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latin typeface="Happy Monkey"/>
                <a:ea typeface="Happy Monkey"/>
                <a:cs typeface="Happy Monkey"/>
                <a:sym typeface="Happy Monkey"/>
              </a:rPr>
              <a:t>Use </a:t>
            </a:r>
            <a:r>
              <a:rPr lang="en-GB" sz="1200" dirty="0">
                <a:latin typeface="Happy Monkey"/>
                <a:ea typeface="Happy Monkey"/>
                <a:cs typeface="Happy Monkey"/>
                <a:sym typeface="Happy Monkey"/>
              </a:rPr>
              <a:t>the diagrams to </a:t>
            </a:r>
            <a:r>
              <a:rPr lang="en-GB" sz="1200" b="1" dirty="0">
                <a:latin typeface="Happy Monkey"/>
                <a:ea typeface="Happy Monkey"/>
                <a:cs typeface="Happy Monkey"/>
                <a:sym typeface="Happy Monkey"/>
              </a:rPr>
              <a:t>show </a:t>
            </a:r>
            <a:r>
              <a:rPr lang="en-GB" sz="1200" dirty="0">
                <a:latin typeface="Happy Monkey"/>
                <a:ea typeface="Happy Monkey"/>
                <a:cs typeface="Happy Monkey"/>
                <a:sym typeface="Happy Monkey"/>
              </a:rPr>
              <a:t>how a </a:t>
            </a:r>
            <a:r>
              <a:rPr lang="en-GB" sz="1200" dirty="0" smtClean="0">
                <a:latin typeface="Happy Monkey"/>
                <a:ea typeface="Happy Monkey"/>
                <a:cs typeface="Happy Monkey"/>
                <a:sym typeface="Happy Monkey"/>
              </a:rPr>
              <a:t>negative and positive </a:t>
            </a:r>
            <a:r>
              <a:rPr lang="en-GB" sz="1200" dirty="0">
                <a:latin typeface="Happy Monkey"/>
                <a:ea typeface="Happy Monkey"/>
                <a:cs typeface="Happy Monkey"/>
                <a:sym typeface="Happy Monkey"/>
              </a:rPr>
              <a:t>ion is formed.</a:t>
            </a:r>
            <a:endParaRPr sz="1200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260800" y="6708000"/>
            <a:ext cx="7044600" cy="38319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b="1" dirty="0">
                <a:solidFill>
                  <a:schemeClr val="dk1"/>
                </a:solidFill>
                <a:latin typeface="Happy Monkey"/>
                <a:ea typeface="Happy Monkey"/>
                <a:cs typeface="Happy Monkey"/>
                <a:sym typeface="Happy Monkey"/>
              </a:rPr>
              <a:t>Exam question (use Bullet points):</a:t>
            </a:r>
            <a:endParaRPr sz="1200" b="1" dirty="0">
              <a:solidFill>
                <a:schemeClr val="dk1"/>
              </a:solidFill>
              <a:latin typeface="Happy Monkey"/>
              <a:ea typeface="Happy Monkey"/>
              <a:cs typeface="Happy Monkey"/>
              <a:sym typeface="Happy Monkey"/>
            </a:endParaRPr>
          </a:p>
          <a:p>
            <a:r>
              <a:rPr lang="en-US" dirty="0"/>
              <a:t>Molecules of heavy water contain two atoms of hydrogen-2 instead of two atoms of </a:t>
            </a:r>
            <a:r>
              <a:rPr lang="en-US" dirty="0" smtClean="0"/>
              <a:t>hydrogen-1. Explain why a molecule of heavy water has more mass than a normal water molecule.</a:t>
            </a:r>
            <a:r>
              <a:rPr lang="en-GB" dirty="0" smtClean="0">
                <a:solidFill>
                  <a:schemeClr val="dk1"/>
                </a:solidFill>
              </a:rPr>
              <a:t>(2 Marks) </a:t>
            </a:r>
            <a:r>
              <a:rPr lang="en-US" dirty="0" smtClean="0">
                <a:solidFill>
                  <a:schemeClr val="dk1"/>
                </a:solidFill>
              </a:rPr>
              <a:t>.</a:t>
            </a: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………………………………………………………………………………………………</a:t>
            </a:r>
            <a:endParaRPr dirty="0" smtClean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smtClean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>
                <a:solidFill>
                  <a:schemeClr val="dk1"/>
                </a:solidFill>
              </a:rPr>
              <a:t>……………………………………………………………………………………………….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1" dirty="0">
              <a:latin typeface="Happy Monkey"/>
              <a:ea typeface="Happy Monkey"/>
              <a:cs typeface="Happy Monkey"/>
              <a:sym typeface="Happy Monkey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3675" y="4693493"/>
            <a:ext cx="2619375" cy="5238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97925" y="9377347"/>
            <a:ext cx="3265125" cy="102641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93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Dekko</vt:lpstr>
      <vt:lpstr>Happy Monkey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Bilton</dc:creator>
  <cp:lastModifiedBy>Adam Bilton</cp:lastModifiedBy>
  <cp:revision>7</cp:revision>
  <cp:lastPrinted>2019-04-29T07:19:41Z</cp:lastPrinted>
  <dcterms:modified xsi:type="dcterms:W3CDTF">2019-06-25T11:07:11Z</dcterms:modified>
</cp:coreProperties>
</file>