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Dekko"/>
                <a:ea typeface="Dekko"/>
                <a:cs typeface="Dekko"/>
                <a:sym typeface="Dekko"/>
              </a:rPr>
              <a:t>Quantitative Chemistry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227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Happy Monkey"/>
                <a:ea typeface="Happy Monkey"/>
                <a:cs typeface="Happy Monkey"/>
                <a:sym typeface="Happy Monkey"/>
              </a:rPr>
              <a:t>Balance </a:t>
            </a:r>
            <a:r>
              <a:rPr lang="en-GB" dirty="0">
                <a:latin typeface="Happy Monkey"/>
                <a:ea typeface="Happy Monkey"/>
                <a:cs typeface="Happy Monkey"/>
                <a:sym typeface="Happy Monkey"/>
              </a:rPr>
              <a:t>the symbol equations listed below.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indent="-342900">
              <a:buAutoNum type="arabicPeriod"/>
            </a:pP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Li + O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GB" sz="1800" dirty="0">
                <a:latin typeface="Happy Monkey"/>
                <a:ea typeface="Happy Monkey"/>
                <a:cs typeface="Happy Monkey"/>
                <a:sym typeface="Wingdings" panose="05000000000000000000" pitchFamily="2" charset="2"/>
              </a:rPr>
              <a:t>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2Li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O</a:t>
            </a:r>
          </a:p>
          <a:p>
            <a:pPr marL="342900" indent="-342900">
              <a:buAutoNum type="arabicPeriod"/>
            </a:pPr>
            <a:endParaRPr lang="en-GB" sz="18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indent="-342900">
              <a:buAutoNum type="arabicPeriod"/>
            </a:pP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H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+ Cl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GB" sz="1800" dirty="0">
                <a:latin typeface="Happy Monkey"/>
                <a:ea typeface="Happy Monkey"/>
                <a:cs typeface="Happy Monkey"/>
                <a:sym typeface="Wingdings" panose="05000000000000000000" pitchFamily="2" charset="2"/>
              </a:rPr>
              <a:t>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HCl</a:t>
            </a:r>
          </a:p>
          <a:p>
            <a:pPr marL="342900" indent="-342900">
              <a:buAutoNum type="arabicPeriod"/>
            </a:pPr>
            <a:endParaRPr lang="en-GB" sz="18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indent="-342900">
              <a:buAutoNum type="arabicPeriod"/>
            </a:pP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H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O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GB" sz="1800" dirty="0">
                <a:latin typeface="Happy Monkey"/>
                <a:ea typeface="Happy Monkey"/>
                <a:cs typeface="Happy Monkey"/>
                <a:sym typeface="Wingdings" panose="05000000000000000000" pitchFamily="2" charset="2"/>
              </a:rPr>
              <a:t>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 H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O + H</a:t>
            </a:r>
            <a:r>
              <a:rPr lang="en-GB" sz="1800" baseline="-25000" dirty="0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-GB" sz="1800" dirty="0">
                <a:latin typeface="Happy Monkey"/>
                <a:ea typeface="Happy Monkey"/>
                <a:cs typeface="Happy Monkey"/>
                <a:sym typeface="Happy Monkey"/>
              </a:rPr>
              <a:t>O</a:t>
            </a:r>
          </a:p>
          <a:p>
            <a:pPr marL="342900" indent="-342900">
              <a:buAutoNum type="arabicPeriod"/>
            </a:pPr>
            <a:endParaRPr lang="en-GB" sz="18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Complete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table to calculate the number of elements and atoms in each substance.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Magnesium burns in oxygen to form magnesium oxide. This is represented by the equation:</a:t>
            </a:r>
          </a:p>
          <a:p>
            <a:pPr lvl="0" algn="ctr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Mg (s) + O</a:t>
            </a:r>
            <a:r>
              <a:rPr lang="en-US" baseline="-25000" dirty="0">
                <a:solidFill>
                  <a:schemeClr val="dk1"/>
                </a:solidFill>
              </a:rPr>
              <a:t>2 </a:t>
            </a:r>
            <a:r>
              <a:rPr lang="en-US" dirty="0">
                <a:solidFill>
                  <a:schemeClr val="dk1"/>
                </a:solidFill>
              </a:rPr>
              <a:t>(g) </a:t>
            </a:r>
            <a:r>
              <a:rPr lang="en-US" dirty="0">
                <a:solidFill>
                  <a:schemeClr val="dk1"/>
                </a:solidFill>
                <a:sym typeface="Wingdings" panose="05000000000000000000" pitchFamily="2" charset="2"/>
              </a:rPr>
              <a:t> MgO (s)</a:t>
            </a:r>
            <a:endParaRPr lang="en-US"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err="1">
                <a:solidFill>
                  <a:schemeClr val="dk1"/>
                </a:solidFill>
              </a:rPr>
              <a:t>i</a:t>
            </a:r>
            <a:r>
              <a:rPr lang="en-US" dirty="0">
                <a:solidFill>
                  <a:schemeClr val="dk1"/>
                </a:solidFill>
              </a:rPr>
              <a:t>) Give the meaning of the state symbols (s) and (g). (2 Marks) .</a:t>
            </a: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ii) Balance the equation. 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886576-A6C4-44FC-903D-A2A48F234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60819"/>
              </p:ext>
            </p:extLst>
          </p:nvPr>
        </p:nvGraphicFramePr>
        <p:xfrm>
          <a:off x="586178" y="1828327"/>
          <a:ext cx="5975988" cy="231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96">
                  <a:extLst>
                    <a:ext uri="{9D8B030D-6E8A-4147-A177-3AD203B41FA5}">
                      <a16:colId xmlns:a16="http://schemas.microsoft.com/office/drawing/2014/main" val="2071038518"/>
                    </a:ext>
                  </a:extLst>
                </a:gridCol>
                <a:gridCol w="1075322">
                  <a:extLst>
                    <a:ext uri="{9D8B030D-6E8A-4147-A177-3AD203B41FA5}">
                      <a16:colId xmlns:a16="http://schemas.microsoft.com/office/drawing/2014/main" val="60231216"/>
                    </a:ext>
                  </a:extLst>
                </a:gridCol>
                <a:gridCol w="2255839">
                  <a:extLst>
                    <a:ext uri="{9D8B030D-6E8A-4147-A177-3AD203B41FA5}">
                      <a16:colId xmlns:a16="http://schemas.microsoft.com/office/drawing/2014/main" val="126145114"/>
                    </a:ext>
                  </a:extLst>
                </a:gridCol>
                <a:gridCol w="1566231">
                  <a:extLst>
                    <a:ext uri="{9D8B030D-6E8A-4147-A177-3AD203B41FA5}">
                      <a16:colId xmlns:a16="http://schemas.microsoft.com/office/drawing/2014/main" val="1876478953"/>
                    </a:ext>
                  </a:extLst>
                </a:gridCol>
              </a:tblGrid>
              <a:tr h="66055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Happy Monkey"/>
                        </a:rPr>
                        <a:t>Substance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Happy Monkey"/>
                        </a:rPr>
                        <a:t>Number of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Happy Monkey"/>
                        </a:rPr>
                        <a:t>Number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Happy Monkey"/>
                        </a:rPr>
                        <a:t>Calculate the RFM of the substance.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022485"/>
                  </a:ext>
                </a:extLst>
              </a:tr>
              <a:tr h="3955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Happy Monkey"/>
                        </a:rPr>
                        <a:t>Cl</a:t>
                      </a:r>
                      <a:r>
                        <a:rPr lang="en-GB" sz="1400" baseline="-25000" dirty="0">
                          <a:latin typeface="Happy Monkey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72302"/>
                  </a:ext>
                </a:extLst>
              </a:tr>
              <a:tr h="395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Happy Monkey"/>
                        </a:rPr>
                        <a:t>CH</a:t>
                      </a:r>
                      <a:r>
                        <a:rPr lang="en-GB" sz="1400" baseline="-25000" dirty="0">
                          <a:latin typeface="Happy Monkey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830946"/>
                  </a:ext>
                </a:extLst>
              </a:tr>
              <a:tr h="395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Happy Monkey"/>
                        </a:rPr>
                        <a:t>Al</a:t>
                      </a:r>
                      <a:r>
                        <a:rPr lang="en-GB" sz="1400" baseline="-25000" dirty="0">
                          <a:latin typeface="Happy Monkey"/>
                        </a:rPr>
                        <a:t>2</a:t>
                      </a:r>
                      <a:r>
                        <a:rPr lang="en-GB" sz="1400" dirty="0">
                          <a:latin typeface="Happy Monkey"/>
                        </a:rPr>
                        <a:t>O</a:t>
                      </a:r>
                      <a:r>
                        <a:rPr lang="en-GB" sz="1400" baseline="-25000" dirty="0">
                          <a:latin typeface="Happy Monkey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445474"/>
                  </a:ext>
                </a:extLst>
              </a:tr>
              <a:tr h="3955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Happy Monkey"/>
                        </a:rPr>
                        <a:t>C</a:t>
                      </a:r>
                      <a:r>
                        <a:rPr lang="en-GB" sz="1400" baseline="-25000" dirty="0">
                          <a:latin typeface="Happy Monkey"/>
                        </a:rPr>
                        <a:t>6</a:t>
                      </a:r>
                      <a:r>
                        <a:rPr lang="en-GB" sz="1400" dirty="0">
                          <a:latin typeface="Happy Monkey"/>
                        </a:rPr>
                        <a:t>H</a:t>
                      </a:r>
                      <a:r>
                        <a:rPr lang="en-GB" sz="1400" baseline="-25000" dirty="0">
                          <a:latin typeface="Happy Monkey"/>
                        </a:rPr>
                        <a:t>12</a:t>
                      </a:r>
                      <a:r>
                        <a:rPr lang="en-GB" sz="1400" dirty="0">
                          <a:latin typeface="Happy Monkey"/>
                        </a:rPr>
                        <a:t>O</a:t>
                      </a:r>
                      <a:r>
                        <a:rPr lang="en-GB" sz="1400" baseline="-25000" dirty="0">
                          <a:latin typeface="Happy Monkey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815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Dekko</vt:lpstr>
      <vt:lpstr>Happy Monkey</vt:lpstr>
      <vt:lpstr>Wingdings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10</cp:revision>
  <cp:lastPrinted>2019-04-29T07:19:41Z</cp:lastPrinted>
  <dcterms:modified xsi:type="dcterms:W3CDTF">2019-06-03T14:23:48Z</dcterms:modified>
</cp:coreProperties>
</file>