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 smtClean="0">
                <a:latin typeface="Dekko"/>
                <a:ea typeface="Dekko"/>
                <a:cs typeface="Dekko"/>
                <a:sym typeface="Dekko"/>
              </a:rPr>
              <a:t>% Yield and Atom Economy</a:t>
            </a:r>
            <a:endParaRPr sz="20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Describe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why high percentage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yield is required in industry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.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smtClean="0">
                <a:latin typeface="Happy Monkey"/>
                <a:ea typeface="Happy Monkey"/>
                <a:cs typeface="Happy Monkey"/>
                <a:sym typeface="Happy Monkey"/>
              </a:rPr>
              <a:t>Calculate 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the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percentage yield/atom economy for the following examples: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</a:rPr>
              <a:t>A different scientist makes zinc iodide by the same </a:t>
            </a:r>
            <a:r>
              <a:rPr lang="en-US" dirty="0" smtClean="0">
                <a:solidFill>
                  <a:schemeClr val="dk1"/>
                </a:solidFill>
              </a:rPr>
              <a:t>method. The </a:t>
            </a:r>
            <a:r>
              <a:rPr lang="en-US" dirty="0">
                <a:solidFill>
                  <a:schemeClr val="dk1"/>
                </a:solidFill>
              </a:rPr>
              <a:t>scientist obtains 12.5 g of zinc </a:t>
            </a:r>
            <a:r>
              <a:rPr lang="en-US" dirty="0" smtClean="0">
                <a:solidFill>
                  <a:schemeClr val="dk1"/>
                </a:solidFill>
              </a:rPr>
              <a:t>iodide. The </a:t>
            </a:r>
            <a:r>
              <a:rPr lang="en-US" dirty="0">
                <a:solidFill>
                  <a:schemeClr val="dk1"/>
                </a:solidFill>
              </a:rPr>
              <a:t>percentage yield in this reaction is 92.0</a:t>
            </a:r>
            <a:r>
              <a:rPr lang="en-US" dirty="0" smtClean="0">
                <a:solidFill>
                  <a:schemeClr val="dk1"/>
                </a:solidFill>
              </a:rPr>
              <a:t>%.What </a:t>
            </a:r>
            <a:r>
              <a:rPr lang="en-US" dirty="0">
                <a:solidFill>
                  <a:schemeClr val="dk1"/>
                </a:solidFill>
              </a:rPr>
              <a:t>is the maximum theoretical mass of zinc iodide produced in this reaction</a:t>
            </a:r>
            <a:r>
              <a:rPr lang="en-US" dirty="0" smtClean="0">
                <a:solidFill>
                  <a:schemeClr val="dk1"/>
                </a:solidFill>
              </a:rPr>
              <a:t>? (3 Marks) </a:t>
            </a:r>
            <a:r>
              <a:rPr lang="en-GB" dirty="0" smtClean="0">
                <a:solidFill>
                  <a:schemeClr val="dk1"/>
                </a:solidFill>
              </a:rPr>
              <a:t> 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6950" y="1640541"/>
            <a:ext cx="275723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 company makes sulfuric acid. The reaction produced 40 tonnes.  They predicted a mass of 80 tonnes. What is the percentage yield?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% Yield = (Actual ÷ Theoretical) x 100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% Yield = (40 ÷ 80) x 100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% Yield = 0.5 x 100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% Yield = </a:t>
            </a:r>
            <a:r>
              <a:rPr lang="en-US" sz="1200" b="1" u="sng" dirty="0">
                <a:solidFill>
                  <a:srgbClr val="FF0000"/>
                </a:solidFill>
              </a:rPr>
              <a:t>50%</a:t>
            </a:r>
          </a:p>
          <a:p>
            <a:r>
              <a:rPr lang="en-US" sz="1200" dirty="0"/>
              <a:t>A company makes calcium oxide. The reaction produced 500kg.  They predicted a mass of 1500kg. What is the percentage yield?</a:t>
            </a:r>
          </a:p>
          <a:p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490363" y="1640541"/>
            <a:ext cx="33810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200" dirty="0"/>
              <a:t>Hydrogen can produced by reacting methane with steam.</a:t>
            </a:r>
          </a:p>
          <a:p>
            <a:pPr marL="0" indent="0" algn="ctr">
              <a:buNone/>
            </a:pPr>
            <a:r>
              <a:rPr lang="pt-BR" sz="1200" dirty="0"/>
              <a:t>CH</a:t>
            </a:r>
            <a:r>
              <a:rPr lang="pt-BR" sz="1200" baseline="-25000" dirty="0"/>
              <a:t>4</a:t>
            </a:r>
            <a:r>
              <a:rPr lang="pt-BR" sz="1200" dirty="0"/>
              <a:t>(g) + H</a:t>
            </a:r>
            <a:r>
              <a:rPr lang="pt-BR" sz="1200" baseline="-25000" dirty="0"/>
              <a:t>2</a:t>
            </a:r>
            <a:r>
              <a:rPr lang="pt-BR" sz="1200" dirty="0"/>
              <a:t>O(g) → 3H</a:t>
            </a:r>
            <a:r>
              <a:rPr lang="pt-BR" sz="1200" baseline="-25000" dirty="0"/>
              <a:t>2</a:t>
            </a:r>
            <a:r>
              <a:rPr lang="pt-BR" sz="1200" dirty="0"/>
              <a:t>(g) + CO(g)</a:t>
            </a:r>
          </a:p>
          <a:p>
            <a:pPr marL="0" indent="0">
              <a:buNone/>
            </a:pPr>
            <a:r>
              <a:rPr lang="pt-BR" sz="1200" dirty="0" smtClean="0">
                <a:solidFill>
                  <a:srgbClr val="FF0000"/>
                </a:solidFill>
              </a:rPr>
              <a:t>RFM 16</a:t>
            </a:r>
            <a:r>
              <a:rPr lang="pt-BR" sz="1200" dirty="0">
                <a:solidFill>
                  <a:srgbClr val="FF0000"/>
                </a:solidFill>
              </a:rPr>
              <a:t> </a:t>
            </a:r>
            <a:r>
              <a:rPr lang="pt-BR" sz="1200" dirty="0" smtClean="0">
                <a:solidFill>
                  <a:srgbClr val="FF0000"/>
                </a:solidFill>
              </a:rPr>
              <a:t> 18  6  28</a:t>
            </a:r>
            <a:r>
              <a:rPr lang="pt-BR" sz="1200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pt-BR" sz="1200" dirty="0">
                <a:solidFill>
                  <a:srgbClr val="FF0000"/>
                </a:solidFill>
              </a:rPr>
              <a:t>RFM of desired product = 6</a:t>
            </a:r>
          </a:p>
          <a:p>
            <a:pPr marL="0" indent="0">
              <a:buNone/>
            </a:pPr>
            <a:r>
              <a:rPr lang="pt-BR" sz="1200" dirty="0">
                <a:solidFill>
                  <a:srgbClr val="FF0000"/>
                </a:solidFill>
              </a:rPr>
              <a:t>Total RFM of reactants = 34</a:t>
            </a:r>
          </a:p>
          <a:p>
            <a:pPr marL="0" indent="0">
              <a:buNone/>
            </a:pPr>
            <a:r>
              <a:rPr lang="pt-BR" sz="1200" dirty="0">
                <a:solidFill>
                  <a:srgbClr val="FF0000"/>
                </a:solidFill>
              </a:rPr>
              <a:t>% AE = (6 ÷ 34) x 100 = 17.6%</a:t>
            </a:r>
            <a:endParaRPr lang="en-US" sz="1200" dirty="0">
              <a:solidFill>
                <a:srgbClr val="FF0000"/>
              </a:solidFill>
            </a:endParaRPr>
          </a:p>
          <a:p>
            <a:endParaRPr lang="en-GB" sz="1200" dirty="0" smtClean="0"/>
          </a:p>
          <a:p>
            <a:pPr marL="0" indent="0">
              <a:buNone/>
            </a:pPr>
            <a:r>
              <a:rPr lang="en-US" sz="1200" dirty="0"/>
              <a:t>Hydrogen can be produced reacting coal with </a:t>
            </a:r>
            <a:r>
              <a:rPr lang="en-US" sz="1200" dirty="0" smtClean="0"/>
              <a:t>steam.</a:t>
            </a:r>
          </a:p>
          <a:p>
            <a:pPr marL="0" indent="0">
              <a:buNone/>
            </a:pPr>
            <a:r>
              <a:rPr lang="pt-BR" sz="1200" dirty="0" smtClean="0"/>
              <a:t>C(s</a:t>
            </a:r>
            <a:r>
              <a:rPr lang="pt-BR" sz="1200" dirty="0"/>
              <a:t>) + 2H</a:t>
            </a:r>
            <a:r>
              <a:rPr lang="pt-BR" sz="1200" baseline="-25000" dirty="0"/>
              <a:t>2</a:t>
            </a:r>
            <a:r>
              <a:rPr lang="pt-BR" sz="1200" dirty="0"/>
              <a:t>O(g)    →    CO</a:t>
            </a:r>
            <a:r>
              <a:rPr lang="pt-BR" sz="1200" baseline="-25000" dirty="0"/>
              <a:t>2</a:t>
            </a:r>
            <a:r>
              <a:rPr lang="pt-BR" sz="1200" dirty="0"/>
              <a:t>(g) + 2H</a:t>
            </a:r>
            <a:r>
              <a:rPr lang="pt-BR" sz="1200" baseline="-25000" dirty="0"/>
              <a:t>2</a:t>
            </a:r>
            <a:r>
              <a:rPr lang="pt-BR" sz="1200" dirty="0"/>
              <a:t>(g)</a:t>
            </a:r>
          </a:p>
          <a:p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157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11</cp:revision>
  <cp:lastPrinted>2019-04-29T07:19:41Z</cp:lastPrinted>
  <dcterms:modified xsi:type="dcterms:W3CDTF">2019-06-25T10:16:57Z</dcterms:modified>
</cp:coreProperties>
</file>