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8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687" r:id="rId2"/>
    <p:sldMasterId id="2147483704" r:id="rId3"/>
    <p:sldMasterId id="2147483716" r:id="rId4"/>
    <p:sldMasterId id="2147483733" r:id="rId5"/>
    <p:sldMasterId id="2147483745" r:id="rId6"/>
    <p:sldMasterId id="2147483762" r:id="rId7"/>
    <p:sldMasterId id="2147483774" r:id="rId8"/>
    <p:sldMasterId id="2147483791" r:id="rId9"/>
  </p:sldMasterIdLst>
  <p:notesMasterIdLst>
    <p:notesMasterId r:id="rId14"/>
  </p:notesMasterIdLst>
  <p:sldIdLst>
    <p:sldId id="258" r:id="rId10"/>
    <p:sldId id="259" r:id="rId11"/>
    <p:sldId id="260" r:id="rId12"/>
    <p:sldId id="261" r:id="rId1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Buffham" initials="CB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78"/>
    <p:restoredTop sz="92876"/>
  </p:normalViewPr>
  <p:slideViewPr>
    <p:cSldViewPr snapToGrid="0" snapToObjects="1">
      <p:cViewPr>
        <p:scale>
          <a:sx n="50" d="100"/>
          <a:sy n="50" d="100"/>
        </p:scale>
        <p:origin x="115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92C9-B55A-1F4F-9AFE-46C3C2199AFF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1B3C7-D27E-3848-B356-B3E625A9DB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8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 smtClean="0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 smtClean="0"/>
              <a:t>Click to edit Master text styles</a:t>
            </a:r>
          </a:p>
          <a:p>
            <a:pPr lvl="1">
              <a:defRPr sz="1800"/>
            </a:pPr>
            <a:r>
              <a:rPr lang="en-US" sz="3150" smtClean="0"/>
              <a:t>Second level</a:t>
            </a:r>
          </a:p>
          <a:p>
            <a:pPr lvl="2">
              <a:defRPr sz="1800"/>
            </a:pPr>
            <a:r>
              <a:rPr lang="en-US" sz="3150" smtClean="0"/>
              <a:t>Third level</a:t>
            </a:r>
          </a:p>
          <a:p>
            <a:pPr lvl="3">
              <a:defRPr sz="1800"/>
            </a:pPr>
            <a:r>
              <a:rPr lang="en-US" sz="3150" smtClean="0"/>
              <a:t>Fourth level</a:t>
            </a:r>
          </a:p>
          <a:p>
            <a:pPr lvl="4">
              <a:defRPr sz="1800"/>
            </a:pPr>
            <a:r>
              <a:rPr lang="en-US" sz="3150" smtClean="0"/>
              <a:t>Fifth level</a:t>
            </a:r>
            <a:endParaRPr sz="3150"/>
          </a:p>
        </p:txBody>
      </p:sp>
    </p:spTree>
    <p:extLst/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94.xml"/><Relationship Id="rId16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02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slideLayout" Target="../slideLayouts/slideLayout10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9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2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18/11/2017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 smtClean="0">
                <a:latin typeface="Arial" charset="0"/>
                <a:ea typeface="Arial" charset="0"/>
                <a:cs typeface="Arial" charset="0"/>
              </a:rPr>
              <a:t>better hope – brighter future</a:t>
            </a:r>
            <a:endParaRPr lang="en-GB" sz="112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6" Type="http://schemas.openxmlformats.org/officeDocument/2006/relationships/hyperlink" Target="http://www.google.co.uk/url?sa=i&amp;rct=j&amp;q=graphite+sturcture&amp;source=images&amp;cd=&amp;cad=rja&amp;uact=8&amp;docid=SEoYbm6i_5bAEM&amp;tbnid=_oy7eMnzXc_QyM:&amp;ved=0CAUQjRw&amp;url=http://lpmmc.grenoble.cnrs.fr/spip.php?article407&amp;ei=SeazU8ybELSc0wXj1IEo&amp;psig=AFQjCNEisg7BoU4Ug9jzxrSdvnhxUSP9EA&amp;ust=1404385215395506" TargetMode="External"/><Relationship Id="rId11" Type="http://schemas.openxmlformats.org/officeDocument/2006/relationships/hyperlink" Target="http://www.google.co.uk/url?sa=i&amp;rct=j&amp;q=annonia&amp;source=images&amp;cd=&amp;cad=rja&amp;uact=8&amp;docid=moiDl4E4ouE7xM&amp;tbnid=IfDIgXl-pr43sM:&amp;ved=0CAUQjRw&amp;url=http://commons.wikimedia.org/wiki/File:Ammonia-2D-dot-cross.png&amp;ei=2-SzU5OHCNOP0wW8goCoCA&amp;psig=AFQjCNHV5zpqGGvx7FiCn7B0GbLUaEg-jQ&amp;ust=1404384856969841" TargetMode="External"/><Relationship Id="rId5" Type="http://schemas.openxmlformats.org/officeDocument/2006/relationships/image" Target="../media/image8.gif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6" Type="http://schemas.openxmlformats.org/officeDocument/2006/relationships/hyperlink" Target="http://www.google.co.uk/url?sa=i&amp;rct=j&amp;q=graphite+sturcture&amp;source=images&amp;cd=&amp;cad=rja&amp;uact=8&amp;docid=SEoYbm6i_5bAEM&amp;tbnid=_oy7eMnzXc_QyM:&amp;ved=0CAUQjRw&amp;url=http://lpmmc.grenoble.cnrs.fr/spip.php?article407&amp;ei=SeazU8ybELSc0wXj1IEo&amp;psig=AFQjCNEisg7BoU4Ug9jzxrSdvnhxUSP9EA&amp;ust=1404385215395506" TargetMode="External"/><Relationship Id="rId11" Type="http://schemas.openxmlformats.org/officeDocument/2006/relationships/hyperlink" Target="http://www.google.co.uk/url?sa=i&amp;rct=j&amp;q=annonia&amp;source=images&amp;cd=&amp;cad=rja&amp;uact=8&amp;docid=moiDl4E4ouE7xM&amp;tbnid=IfDIgXl-pr43sM:&amp;ved=0CAUQjRw&amp;url=http://commons.wikimedia.org/wiki/File:Ammonia-2D-dot-cross.png&amp;ei=2-SzU5OHCNOP0wW8goCoCA&amp;psig=AFQjCNHV5zpqGGvx7FiCn7B0GbLUaEg-jQ&amp;ust=1404384856969841" TargetMode="External"/><Relationship Id="rId5" Type="http://schemas.openxmlformats.org/officeDocument/2006/relationships/image" Target="../media/image8.gif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6" Type="http://schemas.openxmlformats.org/officeDocument/2006/relationships/hyperlink" Target="http://www.google.co.uk/url?sa=i&amp;rct=j&amp;q=graphite+sturcture&amp;source=images&amp;cd=&amp;cad=rja&amp;uact=8&amp;docid=SEoYbm6i_5bAEM&amp;tbnid=_oy7eMnzXc_QyM:&amp;ved=0CAUQjRw&amp;url=http://lpmmc.grenoble.cnrs.fr/spip.php?article407&amp;ei=SeazU8ybELSc0wXj1IEo&amp;psig=AFQjCNEisg7BoU4Ug9jzxrSdvnhxUSP9EA&amp;ust=1404385215395506" TargetMode="External"/><Relationship Id="rId11" Type="http://schemas.openxmlformats.org/officeDocument/2006/relationships/hyperlink" Target="http://www.google.co.uk/url?sa=i&amp;rct=j&amp;q=annonia&amp;source=images&amp;cd=&amp;cad=rja&amp;uact=8&amp;docid=moiDl4E4ouE7xM&amp;tbnid=IfDIgXl-pr43sM:&amp;ved=0CAUQjRw&amp;url=http://commons.wikimedia.org/wiki/File:Ammonia-2D-dot-cross.png&amp;ei=2-SzU5OHCNOP0wW8goCoCA&amp;psig=AFQjCNHV5zpqGGvx7FiCn7B0GbLUaEg-jQ&amp;ust=1404384856969841" TargetMode="External"/><Relationship Id="rId5" Type="http://schemas.openxmlformats.org/officeDocument/2006/relationships/image" Target="../media/image8.gif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9.xml"/><Relationship Id="rId6" Type="http://schemas.openxmlformats.org/officeDocument/2006/relationships/hyperlink" Target="http://www.google.co.uk/url?sa=i&amp;rct=j&amp;q=graphite+sturcture&amp;source=images&amp;cd=&amp;cad=rja&amp;uact=8&amp;docid=SEoYbm6i_5bAEM&amp;tbnid=_oy7eMnzXc_QyM:&amp;ved=0CAUQjRw&amp;url=http://lpmmc.grenoble.cnrs.fr/spip.php?article407&amp;ei=SeazU8ybELSc0wXj1IEo&amp;psig=AFQjCNEisg7BoU4Ug9jzxrSdvnhxUSP9EA&amp;ust=1404385215395506" TargetMode="External"/><Relationship Id="rId11" Type="http://schemas.openxmlformats.org/officeDocument/2006/relationships/hyperlink" Target="http://www.google.co.uk/url?sa=i&amp;rct=j&amp;q=annonia&amp;source=images&amp;cd=&amp;cad=rja&amp;uact=8&amp;docid=moiDl4E4ouE7xM&amp;tbnid=IfDIgXl-pr43sM:&amp;ved=0CAUQjRw&amp;url=http://commons.wikimedia.org/wiki/File:Ammonia-2D-dot-cross.png&amp;ei=2-SzU5OHCNOP0wW8goCoCA&amp;psig=AFQjCNHV5zpqGGvx7FiCn7B0GbLUaEg-jQ&amp;ust=1404384856969841" TargetMode="External"/><Relationship Id="rId5" Type="http://schemas.openxmlformats.org/officeDocument/2006/relationships/image" Target="../media/image8.gif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Related image">
            <a:extLst>
              <a:ext uri="{FF2B5EF4-FFF2-40B4-BE49-F238E27FC236}">
                <a16:creationId xmlns:a16="http://schemas.microsoft.com/office/drawing/2014/main" xmlns="" id="{8AB5EE3D-E486-4EE3-8FF8-667EAB088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616" y="5170346"/>
            <a:ext cx="1331323" cy="67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86870" y="2373590"/>
            <a:ext cx="2540380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BONDING, STRUCTURE AND THE PROPERTIES OF MATTER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628090" y="1821210"/>
            <a:ext cx="123184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Diamond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7067884" y="3430549"/>
            <a:ext cx="1059217" cy="527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Covalent bonding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000776"/>
              </p:ext>
            </p:extLst>
          </p:nvPr>
        </p:nvGraphicFramePr>
        <p:xfrm>
          <a:off x="61045" y="1822035"/>
          <a:ext cx="4104927" cy="2499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734"/>
                <a:gridCol w="1175271"/>
                <a:gridCol w="1219200"/>
                <a:gridCol w="1403722"/>
              </a:tblGrid>
              <a:tr h="751520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Usually gases or liquids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Covalent bonds in the molecule are strong but forces between molecules (intermolecular) are weak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Low melting and boiling points.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Due</a:t>
                      </a:r>
                      <a:r>
                        <a:rPr lang="en-GB" sz="1200" b="1" baseline="0" dirty="0" smtClean="0"/>
                        <a:t> to having w</a:t>
                      </a:r>
                      <a:r>
                        <a:rPr lang="en-GB" sz="1200" b="1" dirty="0" smtClean="0"/>
                        <a:t>eak intermolecular forces that easily broken.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7515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 not conduct electricity.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Due to them molecules not having an overall</a:t>
                      </a:r>
                      <a:r>
                        <a:rPr lang="en-GB" sz="1200" b="1" baseline="0" dirty="0" smtClean="0"/>
                        <a:t> electrical charge.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8989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Larger molecules</a:t>
                      </a:r>
                      <a:r>
                        <a:rPr lang="en-GB" sz="1200" b="1" baseline="0" dirty="0" smtClean="0"/>
                        <a:t> have higher melting and boiling points.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Intermolecular forces increase with the size of the molecules.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85022" y="1933209"/>
            <a:ext cx="870176" cy="3075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Polymers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6901089" y="2164745"/>
            <a:ext cx="1300493" cy="615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Giant covalent structures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07732"/>
              </p:ext>
            </p:extLst>
          </p:nvPr>
        </p:nvGraphicFramePr>
        <p:xfrm>
          <a:off x="8118816" y="1939978"/>
          <a:ext cx="4637345" cy="644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921"/>
                <a:gridCol w="1293541"/>
                <a:gridCol w="2161883"/>
              </a:tblGrid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Diamond, graphite, silicon dioxide</a:t>
                      </a:r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Very high melting points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Lots of energy needed to break strong, covalent</a:t>
                      </a:r>
                      <a:r>
                        <a:rPr lang="en-GB" sz="1200" b="1" baseline="0" dirty="0" smtClean="0"/>
                        <a:t>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3190482" y="2840833"/>
            <a:ext cx="2359736" cy="29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Properties of small molecules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260" y="6336872"/>
            <a:ext cx="617463" cy="59055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50618"/>
              </p:ext>
            </p:extLst>
          </p:nvPr>
        </p:nvGraphicFramePr>
        <p:xfrm>
          <a:off x="8030249" y="2695992"/>
          <a:ext cx="4713811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522"/>
                <a:gridCol w="1207099"/>
                <a:gridCol w="3133190"/>
              </a:tblGrid>
              <a:tr h="500634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Atoms share pairs of electrons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 be small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molecules </a:t>
                      </a:r>
                    </a:p>
                    <a:p>
                      <a:pPr algn="ctr"/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e.g. ammonia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</a:txBody>
                  <a:tcPr marL="68580" marR="68580" marT="34290" marB="34290" anchor="ctr"/>
                </a:tc>
              </a:tr>
              <a:tr h="514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 be giant covalent structures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e.g. polymers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5400000">
            <a:off x="3319340" y="5029294"/>
            <a:ext cx="1419751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Graphene</a:t>
            </a:r>
            <a:r>
              <a:rPr lang="en-GB" sz="1400" b="1" dirty="0" smtClean="0">
                <a:solidFill>
                  <a:schemeClr val="tx1"/>
                </a:solidFill>
              </a:rPr>
              <a:t> and fullerenes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38443" y="7192844"/>
            <a:ext cx="1486092" cy="318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Graphite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6115" y="5466483"/>
            <a:ext cx="2822157" cy="236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Use of nanoparticles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1505" y="3716600"/>
            <a:ext cx="242895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Size of particles and their properties (Chemistry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32" y="898172"/>
            <a:ext cx="505063" cy="4716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384" y="838724"/>
            <a:ext cx="617463" cy="5905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924532" y="1133999"/>
            <a:ext cx="4438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71078"/>
              </p:ext>
            </p:extLst>
          </p:nvPr>
        </p:nvGraphicFramePr>
        <p:xfrm>
          <a:off x="5263376" y="78363"/>
          <a:ext cx="6793483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331"/>
                <a:gridCol w="1683834"/>
                <a:gridCol w="1893597"/>
                <a:gridCol w="2011721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Each carbon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atom is bonded to four others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hard.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Rigid structure.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high melting point.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Does not conduct electricity.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No delocalised electrons.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7" name="Picture 2" descr="http://astarmathsandphysics.com/a-level-physics-notes/materials/a-level-physics-notes-the-structure-of-diamond-html-5c84fca4.gif">
            <a:extLst>
              <a:ext uri="{FF2B5EF4-FFF2-40B4-BE49-F238E27FC236}">
                <a16:creationId xmlns="" xmlns:a16="http://schemas.microsoft.com/office/drawing/2014/main" id="{466FEE87-7DC1-4643-B574-949208E87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0512" y="172026"/>
            <a:ext cx="1491838" cy="1414187"/>
          </a:xfrm>
          <a:prstGeom prst="rect">
            <a:avLst/>
          </a:prstGeom>
          <a:noFill/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193077"/>
              </p:ext>
            </p:extLst>
          </p:nvPr>
        </p:nvGraphicFramePr>
        <p:xfrm>
          <a:off x="5976356" y="7611395"/>
          <a:ext cx="6716459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13"/>
                <a:gridCol w="1802346"/>
                <a:gridCol w="1643100"/>
                <a:gridCol w="1787900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Each carbon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atom is bonded to three others forming layers of hexagonal rings with no covalent bonds between the layers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Slippery.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Layers can slide over each other.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high melting point.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Does conduct electricity.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Delocalised electrons between layers.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9" name="Picture 4" descr="http://lpmmc.grenoble.cnrs.fr/UserFiles/Image/graphite.jpg">
            <a:hlinkClick r:id="rId6"/>
            <a:extLst>
              <a:ext uri="{FF2B5EF4-FFF2-40B4-BE49-F238E27FC236}">
                <a16:creationId xmlns="" xmlns:a16="http://schemas.microsoft.com/office/drawing/2014/main" id="{4400498A-8C98-4362-A536-5A609A3AB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6356" y="7730905"/>
            <a:ext cx="1394038" cy="1394039"/>
          </a:xfrm>
          <a:prstGeom prst="rect">
            <a:avLst/>
          </a:prstGeom>
          <a:noFill/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88835"/>
              </p:ext>
            </p:extLst>
          </p:nvPr>
        </p:nvGraphicFramePr>
        <p:xfrm>
          <a:off x="75418" y="541297"/>
          <a:ext cx="5087597" cy="1220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982"/>
                <a:gridCol w="1037063"/>
                <a:gridCol w="1360449"/>
                <a:gridCol w="1851103"/>
              </a:tblGrid>
              <a:tr h="12207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large molecules</a:t>
                      </a:r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Solids at room temperature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Atoms are linked</a:t>
                      </a:r>
                      <a:r>
                        <a:rPr lang="en-GB" sz="1200" b="1" baseline="0" dirty="0" smtClean="0"/>
                        <a:t> by 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32058"/>
              </p:ext>
            </p:extLst>
          </p:nvPr>
        </p:nvGraphicFramePr>
        <p:xfrm>
          <a:off x="64699" y="4410360"/>
          <a:ext cx="3548216" cy="153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57"/>
                <a:gridCol w="1304693"/>
                <a:gridCol w="947854"/>
                <a:gridCol w="1025912"/>
              </a:tblGrid>
              <a:tr h="270034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Graphene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Single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layer of graphite one atom thick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Excellent conductor.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Contains delocalised electrons.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2700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strong.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Contains 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4" name="Picture 4" descr="Graphene">
            <a:extLst>
              <a:ext uri="{FF2B5EF4-FFF2-40B4-BE49-F238E27FC236}">
                <a16:creationId xmlns="" xmlns:a16="http://schemas.microsoft.com/office/drawing/2014/main" id="{EA6C8950-69BD-460D-932C-D4034B7FD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2" y="4623444"/>
            <a:ext cx="987117" cy="67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47745"/>
              </p:ext>
            </p:extLst>
          </p:nvPr>
        </p:nvGraphicFramePr>
        <p:xfrm>
          <a:off x="75418" y="6096823"/>
          <a:ext cx="4453039" cy="171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439"/>
                <a:gridCol w="1306286"/>
                <a:gridCol w="1553028"/>
                <a:gridCol w="1306286"/>
              </a:tblGrid>
              <a:tr h="136876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Fullerenes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Buckminsterfullerene,</a:t>
                      </a:r>
                      <a:r>
                        <a:rPr lang="en-GB" sz="1200" b="1" baseline="0" dirty="0" smtClean="0"/>
                        <a:t> C</a:t>
                      </a:r>
                      <a:r>
                        <a:rPr lang="en-GB" sz="1200" b="1" baseline="-25000" dirty="0" smtClean="0"/>
                        <a:t>60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First fullerene to be discovered.</a:t>
                      </a:r>
                      <a:endParaRPr lang="en-GB" sz="1200" b="1" baseline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Hexagonal rings of carbon atoms with hollow shapes. Can also have rings of five (pentagonal) or seven (heptagonal) carbon atoms.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86858"/>
              </p:ext>
            </p:extLst>
          </p:nvPr>
        </p:nvGraphicFramePr>
        <p:xfrm>
          <a:off x="81478" y="7940044"/>
          <a:ext cx="5855043" cy="1304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389"/>
                <a:gridCol w="1442523"/>
                <a:gridCol w="993737"/>
                <a:gridCol w="1634859"/>
                <a:gridCol w="1482535"/>
              </a:tblGrid>
              <a:tr h="433814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Carbon nanotubes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Very thin and long cylindrical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fullerenes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conductive.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Used in electronics industry.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4360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High tensile strength.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Reinforcing composite materials.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395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Large surface area to volume ratio.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Catalysts and lubricants.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7" name="Picture 6" descr="Related image">
            <a:extLst>
              <a:ext uri="{FF2B5EF4-FFF2-40B4-BE49-F238E27FC236}">
                <a16:creationId xmlns="" xmlns:a16="http://schemas.microsoft.com/office/drawing/2014/main" id="{1F7C767A-F31A-4E43-95CA-E28A25557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93" y="8027725"/>
            <a:ext cx="1192574" cy="89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715" y="6251759"/>
            <a:ext cx="1192573" cy="1176882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23323"/>
              </p:ext>
            </p:extLst>
          </p:nvPr>
        </p:nvGraphicFramePr>
        <p:xfrm>
          <a:off x="4766114" y="4350750"/>
          <a:ext cx="3195993" cy="957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15"/>
                <a:gridCol w="1465942"/>
                <a:gridCol w="1488736"/>
              </a:tblGrid>
              <a:tr h="9574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Between 1 and 100 nanometres (nm) in size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sz="1200" b="1" dirty="0" smtClean="0"/>
                        <a:t>1 nanometre (1 nm) = 1 x 10</a:t>
                      </a:r>
                      <a:r>
                        <a:rPr lang="en-GB" sz="1200" b="1" baseline="30000" dirty="0" smtClean="0"/>
                        <a:t>-9</a:t>
                      </a:r>
                      <a:r>
                        <a:rPr lang="en-GB" sz="1200" b="1" dirty="0" smtClean="0"/>
                        <a:t> metres </a:t>
                      </a:r>
                    </a:p>
                    <a:p>
                      <a:pPr algn="ctr">
                        <a:buNone/>
                      </a:pPr>
                      <a:r>
                        <a:rPr lang="en-GB" sz="1200" b="1" dirty="0" smtClean="0"/>
                        <a:t>(0.000 000 001m or a billionth of a metre).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74115"/>
              </p:ext>
            </p:extLst>
          </p:nvPr>
        </p:nvGraphicFramePr>
        <p:xfrm>
          <a:off x="4642180" y="5861575"/>
          <a:ext cx="3219135" cy="149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1870"/>
                <a:gridCol w="2127265"/>
              </a:tblGrid>
              <a:tr h="149075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Healthcare,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cosmetics,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cream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catalysts,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deodorants,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electronics.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 may be toxic to people. They may be able to enter the brain from the bloodstream and cause harm. 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8" name="Picture 2" descr="http://upload.wikimedia.org/wikipedia/commons/9/96/Ammonia-2D-dot-cross.png">
            <a:hlinkClick r:id="rId11"/>
            <a:extLst>
              <a:ext uri="{FF2B5EF4-FFF2-40B4-BE49-F238E27FC236}">
                <a16:creationId xmlns:a16="http://schemas.microsoft.com/office/drawing/2014/main" xmlns="" id="{3AA06EE4-C430-4EFD-B05D-6BB9CA83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631749" y="2794156"/>
            <a:ext cx="1099236" cy="877616"/>
          </a:xfrm>
          <a:prstGeom prst="rect">
            <a:avLst/>
          </a:prstGeom>
          <a:noFill/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132EFF3-B120-4957-A79C-CAA962CDB3AD}"/>
              </a:ext>
            </a:extLst>
          </p:cNvPr>
          <p:cNvSpPr txBox="1"/>
          <p:nvPr/>
        </p:nvSpPr>
        <p:spPr>
          <a:xfrm>
            <a:off x="10569255" y="3829462"/>
            <a:ext cx="247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2D with bonds:</a:t>
            </a:r>
          </a:p>
          <a:p>
            <a:r>
              <a:rPr lang="en-GB" sz="1200" b="1" dirty="0" smtClean="0"/>
              <a:t>+ </a:t>
            </a:r>
            <a:r>
              <a:rPr lang="en-GB" sz="1200" b="1" dirty="0"/>
              <a:t>Show which atoms are bonded </a:t>
            </a:r>
            <a:r>
              <a:rPr lang="en-GB" sz="1200" b="1" dirty="0" smtClean="0"/>
              <a:t>together</a:t>
            </a:r>
          </a:p>
          <a:p>
            <a:r>
              <a:rPr lang="en-GB" sz="1200" b="1" dirty="0" smtClean="0"/>
              <a:t>- </a:t>
            </a:r>
            <a:r>
              <a:rPr lang="en-GB" sz="1200" b="1" dirty="0"/>
              <a:t>It shows the H-C-H bond </a:t>
            </a:r>
          </a:p>
          <a:p>
            <a:r>
              <a:rPr lang="en-GB" sz="1200" b="1" dirty="0"/>
              <a:t>  incorrectly at 90°</a:t>
            </a:r>
          </a:p>
          <a:p>
            <a:pPr algn="ctr"/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9D713BE-271D-4540-94D4-DD9FDB56EC60}"/>
              </a:ext>
            </a:extLst>
          </p:cNvPr>
          <p:cNvSpPr txBox="1"/>
          <p:nvPr/>
        </p:nvSpPr>
        <p:spPr>
          <a:xfrm>
            <a:off x="10556977" y="5252782"/>
            <a:ext cx="2135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3D </a:t>
            </a:r>
            <a:r>
              <a:rPr lang="en-GB" sz="1200" b="1" dirty="0"/>
              <a:t>ball and stick model:</a:t>
            </a:r>
          </a:p>
          <a:p>
            <a:r>
              <a:rPr lang="en-GB" sz="1200" b="1" dirty="0" smtClean="0"/>
              <a:t>+ </a:t>
            </a:r>
            <a:r>
              <a:rPr lang="en-GB" sz="1200" b="1" dirty="0"/>
              <a:t>Attempts to show the H-C-H bond angle is 109.5</a:t>
            </a:r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° 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A438411B-EB7F-497F-8641-4A16BD486F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07499" y="4147208"/>
            <a:ext cx="861755" cy="51325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A100E7F-BDB2-4710-9194-36299E9B960D}"/>
              </a:ext>
            </a:extLst>
          </p:cNvPr>
          <p:cNvSpPr txBox="1"/>
          <p:nvPr/>
        </p:nvSpPr>
        <p:spPr>
          <a:xfrm>
            <a:off x="10676089" y="2695992"/>
            <a:ext cx="3229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Dot and cross </a:t>
            </a:r>
            <a:r>
              <a:rPr lang="en-GB" sz="1200" b="1" dirty="0" smtClean="0"/>
              <a:t>:</a:t>
            </a:r>
            <a:endParaRPr lang="en-GB" sz="1200" b="1" dirty="0"/>
          </a:p>
          <a:p>
            <a:r>
              <a:rPr lang="en-GB" sz="1200" b="1" dirty="0" smtClean="0"/>
              <a:t>+ </a:t>
            </a:r>
            <a:r>
              <a:rPr lang="en-GB" sz="1200" b="1" dirty="0"/>
              <a:t>Show which atom the  </a:t>
            </a:r>
          </a:p>
          <a:p>
            <a:r>
              <a:rPr lang="en-GB" sz="1200" b="1" dirty="0"/>
              <a:t>   electrons in the bonds come </a:t>
            </a:r>
          </a:p>
          <a:p>
            <a:r>
              <a:rPr lang="en-GB" sz="1200" b="1" dirty="0"/>
              <a:t>   from</a:t>
            </a:r>
          </a:p>
          <a:p>
            <a:r>
              <a:rPr lang="en-GB" sz="1200" b="1" dirty="0"/>
              <a:t>- All electrons are identical</a:t>
            </a:r>
          </a:p>
        </p:txBody>
      </p:sp>
      <p:cxnSp>
        <p:nvCxnSpPr>
          <p:cNvPr id="7" name="Straight Arrow Connector 6"/>
          <p:cNvCxnSpPr>
            <a:stCxn id="4" idx="0"/>
            <a:endCxn id="148" idx="2"/>
          </p:cNvCxnSpPr>
          <p:nvPr/>
        </p:nvCxnSpPr>
        <p:spPr>
          <a:xfrm flipV="1">
            <a:off x="5857060" y="2279075"/>
            <a:ext cx="386953" cy="94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59935" y="1739227"/>
            <a:ext cx="383863" cy="82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2"/>
          </p:cNvCxnSpPr>
          <p:nvPr/>
        </p:nvCxnSpPr>
        <p:spPr>
          <a:xfrm flipH="1" flipV="1">
            <a:off x="5020110" y="2240781"/>
            <a:ext cx="243266" cy="132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0"/>
          </p:cNvCxnSpPr>
          <p:nvPr/>
        </p:nvCxnSpPr>
        <p:spPr>
          <a:xfrm flipH="1" flipV="1">
            <a:off x="4766115" y="1762021"/>
            <a:ext cx="253995" cy="171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3"/>
          </p:cNvCxnSpPr>
          <p:nvPr/>
        </p:nvCxnSpPr>
        <p:spPr>
          <a:xfrm flipV="1">
            <a:off x="7127250" y="2584630"/>
            <a:ext cx="116548" cy="389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2"/>
            <a:endCxn id="13" idx="1"/>
          </p:cNvCxnSpPr>
          <p:nvPr/>
        </p:nvCxnSpPr>
        <p:spPr>
          <a:xfrm flipV="1">
            <a:off x="7858873" y="2262304"/>
            <a:ext cx="259943" cy="209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9" idx="0"/>
          </p:cNvCxnSpPr>
          <p:nvPr/>
        </p:nvCxnSpPr>
        <p:spPr>
          <a:xfrm>
            <a:off x="7127250" y="3410857"/>
            <a:ext cx="206421" cy="283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861315" y="3701025"/>
            <a:ext cx="168934" cy="4734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8" idx="0"/>
          </p:cNvCxnSpPr>
          <p:nvPr/>
        </p:nvCxnSpPr>
        <p:spPr>
          <a:xfrm>
            <a:off x="10481489" y="7091834"/>
            <a:ext cx="0" cy="101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0387154" y="7511810"/>
            <a:ext cx="0" cy="99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" idx="2"/>
            <a:endCxn id="20" idx="0"/>
          </p:cNvCxnSpPr>
          <p:nvPr/>
        </p:nvCxnSpPr>
        <p:spPr>
          <a:xfrm>
            <a:off x="5857060" y="3573919"/>
            <a:ext cx="158923" cy="142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31" idx="0"/>
          </p:cNvCxnSpPr>
          <p:nvPr/>
        </p:nvCxnSpPr>
        <p:spPr>
          <a:xfrm>
            <a:off x="5960295" y="4174465"/>
            <a:ext cx="403815" cy="176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6172327" y="5328548"/>
            <a:ext cx="0" cy="137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32" idx="0"/>
          </p:cNvCxnSpPr>
          <p:nvPr/>
        </p:nvCxnSpPr>
        <p:spPr>
          <a:xfrm>
            <a:off x="6172327" y="5703340"/>
            <a:ext cx="79420" cy="1582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33" idx="3"/>
          </p:cNvCxnSpPr>
          <p:nvPr/>
        </p:nvCxnSpPr>
        <p:spPr>
          <a:xfrm flipH="1">
            <a:off x="3612915" y="5134949"/>
            <a:ext cx="170589" cy="41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35" idx="0"/>
          </p:cNvCxnSpPr>
          <p:nvPr/>
        </p:nvCxnSpPr>
        <p:spPr>
          <a:xfrm>
            <a:off x="2113508" y="5941980"/>
            <a:ext cx="188429" cy="15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36" idx="0"/>
          </p:cNvCxnSpPr>
          <p:nvPr/>
        </p:nvCxnSpPr>
        <p:spPr>
          <a:xfrm>
            <a:off x="2438400" y="7811323"/>
            <a:ext cx="570599" cy="128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7" idx="0"/>
          </p:cNvCxnSpPr>
          <p:nvPr/>
        </p:nvCxnSpPr>
        <p:spPr>
          <a:xfrm flipH="1">
            <a:off x="4258148" y="3573919"/>
            <a:ext cx="507966" cy="1684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4" idx="1"/>
            <a:endCxn id="14" idx="0"/>
          </p:cNvCxnSpPr>
          <p:nvPr/>
        </p:nvCxnSpPr>
        <p:spPr>
          <a:xfrm flipH="1">
            <a:off x="4516454" y="2973755"/>
            <a:ext cx="70416" cy="13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0" idx="3"/>
          </p:cNvCxnSpPr>
          <p:nvPr/>
        </p:nvCxnSpPr>
        <p:spPr>
          <a:xfrm flipH="1">
            <a:off x="4165972" y="2973755"/>
            <a:ext cx="58274" cy="97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Related image">
            <a:extLst>
              <a:ext uri="{FF2B5EF4-FFF2-40B4-BE49-F238E27FC236}">
                <a16:creationId xmlns:a16="http://schemas.microsoft.com/office/drawing/2014/main" xmlns="" id="{8AB5EE3D-E486-4EE3-8FF8-667EAB088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616" y="5170346"/>
            <a:ext cx="1331323" cy="67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86870" y="2373590"/>
            <a:ext cx="2540380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BONDING, STRUCTURE AND THE PROPERTIES OF MATTER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628090" y="1821210"/>
            <a:ext cx="123184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Diamond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7067884" y="3430549"/>
            <a:ext cx="1059217" cy="527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Covalent bonding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34314"/>
              </p:ext>
            </p:extLst>
          </p:nvPr>
        </p:nvGraphicFramePr>
        <p:xfrm>
          <a:off x="61045" y="1822035"/>
          <a:ext cx="4104927" cy="2499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734"/>
                <a:gridCol w="1175271"/>
                <a:gridCol w="1219200"/>
                <a:gridCol w="1403722"/>
              </a:tblGrid>
              <a:tr h="751520"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Covalent bonds in the molecule are strong but forces between molecules (intermolecular) are weak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Low melting and boiling points.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Due</a:t>
                      </a:r>
                      <a:r>
                        <a:rPr lang="en-GB" sz="1200" b="1" baseline="0" dirty="0" smtClean="0"/>
                        <a:t> to having w</a:t>
                      </a:r>
                      <a:r>
                        <a:rPr lang="en-GB" sz="1200" b="1" dirty="0" smtClean="0"/>
                        <a:t>eak intermolecular forces that easily broken.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7515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 not conduct electricity.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Due to them molecules not having an overall</a:t>
                      </a:r>
                      <a:r>
                        <a:rPr lang="en-GB" sz="1200" b="1" baseline="0" dirty="0" smtClean="0"/>
                        <a:t> electrical charge.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8989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Larger molecules</a:t>
                      </a:r>
                      <a:r>
                        <a:rPr lang="en-GB" sz="1200" b="1" baseline="0" dirty="0" smtClean="0"/>
                        <a:t> have higher melting and boiling points.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Intermolecular forces increase with the size of the molecules.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85022" y="1933209"/>
            <a:ext cx="870176" cy="3075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Polymers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6901089" y="2164745"/>
            <a:ext cx="1300493" cy="615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Giant covalent structures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31695"/>
              </p:ext>
            </p:extLst>
          </p:nvPr>
        </p:nvGraphicFramePr>
        <p:xfrm>
          <a:off x="8118816" y="1939978"/>
          <a:ext cx="4637345" cy="644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921"/>
                <a:gridCol w="1293541"/>
                <a:gridCol w="2161883"/>
              </a:tblGrid>
              <a:tr h="64465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Very high melting points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Lots of energy needed to break strong, covalent</a:t>
                      </a:r>
                      <a:r>
                        <a:rPr lang="en-GB" sz="1200" b="1" baseline="0" dirty="0" smtClean="0"/>
                        <a:t>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3190482" y="2840833"/>
            <a:ext cx="2359736" cy="29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Properties of small molecules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260" y="6336872"/>
            <a:ext cx="617463" cy="59055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83261"/>
              </p:ext>
            </p:extLst>
          </p:nvPr>
        </p:nvGraphicFramePr>
        <p:xfrm>
          <a:off x="8030249" y="2695992"/>
          <a:ext cx="4713811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522"/>
                <a:gridCol w="1207099"/>
                <a:gridCol w="3133190"/>
              </a:tblGrid>
              <a:tr h="500634">
                <a:tc rowSpan="2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 be small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molecules </a:t>
                      </a:r>
                    </a:p>
                    <a:p>
                      <a:pPr algn="ctr"/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e.g. ammonia</a:t>
                      </a:r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</a:txBody>
                  <a:tcPr marL="68580" marR="68580" marT="34290" marB="34290" anchor="ctr"/>
                </a:tc>
              </a:tr>
              <a:tr h="514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Can be giant covalent structures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e.g. polymers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5400000">
            <a:off x="3319340" y="5029294"/>
            <a:ext cx="1419751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Graphene</a:t>
            </a:r>
            <a:r>
              <a:rPr lang="en-GB" sz="1400" b="1" dirty="0" smtClean="0">
                <a:solidFill>
                  <a:schemeClr val="tx1"/>
                </a:solidFill>
              </a:rPr>
              <a:t> and fullerenes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38443" y="7192844"/>
            <a:ext cx="1486092" cy="318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Graphite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6115" y="5466483"/>
            <a:ext cx="2822157" cy="236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Use of nanoparticles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1505" y="3716600"/>
            <a:ext cx="242895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Size of particles and their properties (Chemistry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32" y="898172"/>
            <a:ext cx="505063" cy="4716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384" y="838724"/>
            <a:ext cx="617463" cy="5905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924532" y="1133999"/>
            <a:ext cx="4438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48487"/>
              </p:ext>
            </p:extLst>
          </p:nvPr>
        </p:nvGraphicFramePr>
        <p:xfrm>
          <a:off x="5263376" y="78363"/>
          <a:ext cx="6793483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331"/>
                <a:gridCol w="1683834"/>
                <a:gridCol w="1893597"/>
                <a:gridCol w="2011721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hard.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Rigid structure.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high melting point.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Does not conduct electricity.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No delocalised electrons.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7" name="Picture 2" descr="http://astarmathsandphysics.com/a-level-physics-notes/materials/a-level-physics-notes-the-structure-of-diamond-html-5c84fca4.gif">
            <a:extLst>
              <a:ext uri="{FF2B5EF4-FFF2-40B4-BE49-F238E27FC236}">
                <a16:creationId xmlns="" xmlns:a16="http://schemas.microsoft.com/office/drawing/2014/main" id="{466FEE87-7DC1-4643-B574-949208E87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0512" y="172026"/>
            <a:ext cx="1491838" cy="1414187"/>
          </a:xfrm>
          <a:prstGeom prst="rect">
            <a:avLst/>
          </a:prstGeom>
          <a:noFill/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16335"/>
              </p:ext>
            </p:extLst>
          </p:nvPr>
        </p:nvGraphicFramePr>
        <p:xfrm>
          <a:off x="5976356" y="7611395"/>
          <a:ext cx="6716459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13"/>
                <a:gridCol w="1802346"/>
                <a:gridCol w="1643100"/>
                <a:gridCol w="1787900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Each carbon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atom is bonded to three others forming layers of hexagonal rings with no covalent bonds between the layers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Layers can slide over each other.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Delocalised electrons between layers.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9" name="Picture 4" descr="http://lpmmc.grenoble.cnrs.fr/UserFiles/Image/graphite.jpg">
            <a:hlinkClick r:id="rId6"/>
            <a:extLst>
              <a:ext uri="{FF2B5EF4-FFF2-40B4-BE49-F238E27FC236}">
                <a16:creationId xmlns="" xmlns:a16="http://schemas.microsoft.com/office/drawing/2014/main" id="{4400498A-8C98-4362-A536-5A609A3AB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6356" y="7730905"/>
            <a:ext cx="1394038" cy="1394039"/>
          </a:xfrm>
          <a:prstGeom prst="rect">
            <a:avLst/>
          </a:prstGeom>
          <a:noFill/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75342"/>
              </p:ext>
            </p:extLst>
          </p:nvPr>
        </p:nvGraphicFramePr>
        <p:xfrm>
          <a:off x="75418" y="541297"/>
          <a:ext cx="5087597" cy="1220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982"/>
                <a:gridCol w="1037063"/>
                <a:gridCol w="1360449"/>
                <a:gridCol w="1851103"/>
              </a:tblGrid>
              <a:tr h="122072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Solids at room temperature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Atoms are linked</a:t>
                      </a:r>
                      <a:r>
                        <a:rPr lang="en-GB" sz="1200" b="1" baseline="0" dirty="0" smtClean="0"/>
                        <a:t> by 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96352"/>
              </p:ext>
            </p:extLst>
          </p:nvPr>
        </p:nvGraphicFramePr>
        <p:xfrm>
          <a:off x="64699" y="4410360"/>
          <a:ext cx="3548216" cy="153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57"/>
                <a:gridCol w="1304693"/>
                <a:gridCol w="947854"/>
                <a:gridCol w="1025912"/>
              </a:tblGrid>
              <a:tr h="270034">
                <a:tc rowSpan="2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Single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layer of graphite one atom thick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Excellent conductor.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Contains delocalised electrons.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2700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strong.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Contains 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4" name="Picture 4" descr="Graphene">
            <a:extLst>
              <a:ext uri="{FF2B5EF4-FFF2-40B4-BE49-F238E27FC236}">
                <a16:creationId xmlns="" xmlns:a16="http://schemas.microsoft.com/office/drawing/2014/main" id="{EA6C8950-69BD-460D-932C-D4034B7FD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2" y="4623444"/>
            <a:ext cx="987117" cy="67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3847"/>
              </p:ext>
            </p:extLst>
          </p:nvPr>
        </p:nvGraphicFramePr>
        <p:xfrm>
          <a:off x="75418" y="6096823"/>
          <a:ext cx="4453039" cy="171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439"/>
                <a:gridCol w="1306286"/>
                <a:gridCol w="1553028"/>
                <a:gridCol w="1306286"/>
              </a:tblGrid>
              <a:tr h="1368767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Buckminsterfullerene,</a:t>
                      </a:r>
                      <a:r>
                        <a:rPr lang="en-GB" sz="1200" b="1" baseline="0" dirty="0" smtClean="0"/>
                        <a:t> C</a:t>
                      </a:r>
                      <a:r>
                        <a:rPr lang="en-GB" sz="1200" b="1" baseline="-25000" dirty="0" smtClean="0"/>
                        <a:t>60</a:t>
                      </a:r>
                    </a:p>
                    <a:p>
                      <a:pPr algn="ctr"/>
                      <a:r>
                        <a:rPr lang="en-GB" sz="1200" b="1" baseline="0" dirty="0" smtClean="0"/>
                        <a:t>First fullerene to be discovered.</a:t>
                      </a:r>
                      <a:endParaRPr lang="en-GB" sz="1200" b="1" baseline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Hexagonal rings of carbon atoms with hollow shapes. Can also have rings of five (pentagonal) or seven (heptagonal) carbon atoms.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94168"/>
              </p:ext>
            </p:extLst>
          </p:nvPr>
        </p:nvGraphicFramePr>
        <p:xfrm>
          <a:off x="81478" y="7940044"/>
          <a:ext cx="5855043" cy="1304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389"/>
                <a:gridCol w="1442523"/>
                <a:gridCol w="993737"/>
                <a:gridCol w="1634859"/>
                <a:gridCol w="1482535"/>
              </a:tblGrid>
              <a:tr h="433814"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Very thin and long cylindrical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fullerenes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conductive.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Used in electronics industry.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4360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High tensile strength.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Reinforcing composite materials.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395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Large surface area to volume ratio.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Catalysts and lubricants.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7" name="Picture 6" descr="Related image">
            <a:extLst>
              <a:ext uri="{FF2B5EF4-FFF2-40B4-BE49-F238E27FC236}">
                <a16:creationId xmlns="" xmlns:a16="http://schemas.microsoft.com/office/drawing/2014/main" id="{1F7C767A-F31A-4E43-95CA-E28A25557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93" y="8027725"/>
            <a:ext cx="1192574" cy="89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715" y="6251759"/>
            <a:ext cx="1192573" cy="1176882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4766114" y="4350750"/>
          <a:ext cx="3195993" cy="957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15"/>
                <a:gridCol w="1465942"/>
                <a:gridCol w="1488736"/>
              </a:tblGrid>
              <a:tr h="9574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Between 1 and 100 nanometres (nm) in size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sz="1200" b="1" dirty="0" smtClean="0"/>
                        <a:t>1 nanometre (1 nm) = 1 x 10</a:t>
                      </a:r>
                      <a:r>
                        <a:rPr lang="en-GB" sz="1200" b="1" baseline="30000" dirty="0" smtClean="0"/>
                        <a:t>-9</a:t>
                      </a:r>
                      <a:r>
                        <a:rPr lang="en-GB" sz="1200" b="1" dirty="0" smtClean="0"/>
                        <a:t> metres </a:t>
                      </a:r>
                    </a:p>
                    <a:p>
                      <a:pPr algn="ctr">
                        <a:buNone/>
                      </a:pPr>
                      <a:r>
                        <a:rPr lang="en-GB" sz="1200" b="1" dirty="0" smtClean="0"/>
                        <a:t>(0.000 000 001m or a billionth of a metre).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4642180" y="5861575"/>
          <a:ext cx="3219135" cy="149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1870"/>
                <a:gridCol w="2127265"/>
              </a:tblGrid>
              <a:tr h="149075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Healthcare,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cosmetics,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sun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cream</a:t>
                      </a:r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catalysts,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deodorants,</a:t>
                      </a:r>
                    </a:p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electronics.</a:t>
                      </a:r>
                      <a:r>
                        <a:rPr lang="en-GB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 may be toxic to people. They may be able to enter the brain from the bloodstream and cause harm. 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8" name="Picture 2" descr="http://upload.wikimedia.org/wikipedia/commons/9/96/Ammonia-2D-dot-cross.png">
            <a:hlinkClick r:id="rId11"/>
            <a:extLst>
              <a:ext uri="{FF2B5EF4-FFF2-40B4-BE49-F238E27FC236}">
                <a16:creationId xmlns:a16="http://schemas.microsoft.com/office/drawing/2014/main" xmlns="" id="{3AA06EE4-C430-4EFD-B05D-6BB9CA83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631749" y="2794156"/>
            <a:ext cx="1099236" cy="877616"/>
          </a:xfrm>
          <a:prstGeom prst="rect">
            <a:avLst/>
          </a:prstGeom>
          <a:noFill/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132EFF3-B120-4957-A79C-CAA962CDB3AD}"/>
              </a:ext>
            </a:extLst>
          </p:cNvPr>
          <p:cNvSpPr txBox="1"/>
          <p:nvPr/>
        </p:nvSpPr>
        <p:spPr>
          <a:xfrm>
            <a:off x="10569255" y="3829462"/>
            <a:ext cx="247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2D with bonds:</a:t>
            </a:r>
          </a:p>
          <a:p>
            <a:r>
              <a:rPr lang="en-GB" sz="1200" b="1" dirty="0" smtClean="0"/>
              <a:t>+ </a:t>
            </a:r>
            <a:r>
              <a:rPr lang="en-GB" sz="1200" b="1" dirty="0"/>
              <a:t>Show which atoms are bonded </a:t>
            </a:r>
            <a:r>
              <a:rPr lang="en-GB" sz="1200" b="1" dirty="0" smtClean="0"/>
              <a:t>together</a:t>
            </a:r>
          </a:p>
          <a:p>
            <a:r>
              <a:rPr lang="en-GB" sz="1200" b="1" dirty="0" smtClean="0"/>
              <a:t>- </a:t>
            </a:r>
            <a:r>
              <a:rPr lang="en-GB" sz="1200" b="1" dirty="0"/>
              <a:t>It shows the H-C-H bond </a:t>
            </a:r>
          </a:p>
          <a:p>
            <a:r>
              <a:rPr lang="en-GB" sz="1200" b="1" dirty="0"/>
              <a:t>  incorrectly at 90°</a:t>
            </a:r>
          </a:p>
          <a:p>
            <a:pPr algn="ctr"/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9D713BE-271D-4540-94D4-DD9FDB56EC60}"/>
              </a:ext>
            </a:extLst>
          </p:cNvPr>
          <p:cNvSpPr txBox="1"/>
          <p:nvPr/>
        </p:nvSpPr>
        <p:spPr>
          <a:xfrm>
            <a:off x="10556977" y="5252782"/>
            <a:ext cx="2135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3D </a:t>
            </a:r>
            <a:r>
              <a:rPr lang="en-GB" sz="1200" b="1" dirty="0"/>
              <a:t>ball and stick model:</a:t>
            </a:r>
          </a:p>
          <a:p>
            <a:r>
              <a:rPr lang="en-GB" sz="1200" b="1" dirty="0" smtClean="0"/>
              <a:t>+ </a:t>
            </a:r>
            <a:r>
              <a:rPr lang="en-GB" sz="1200" b="1" dirty="0"/>
              <a:t>Attempts to show the H-C-H bond angle is 109.5</a:t>
            </a:r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° 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A438411B-EB7F-497F-8641-4A16BD486F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07499" y="4147208"/>
            <a:ext cx="861755" cy="51325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A100E7F-BDB2-4710-9194-36299E9B960D}"/>
              </a:ext>
            </a:extLst>
          </p:cNvPr>
          <p:cNvSpPr txBox="1"/>
          <p:nvPr/>
        </p:nvSpPr>
        <p:spPr>
          <a:xfrm>
            <a:off x="10676089" y="2695992"/>
            <a:ext cx="3229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Dot and cross </a:t>
            </a:r>
            <a:r>
              <a:rPr lang="en-GB" sz="1200" b="1" dirty="0" smtClean="0"/>
              <a:t>:</a:t>
            </a:r>
            <a:endParaRPr lang="en-GB" sz="1200" b="1" dirty="0"/>
          </a:p>
          <a:p>
            <a:r>
              <a:rPr lang="en-GB" sz="1200" b="1" dirty="0" smtClean="0"/>
              <a:t>+ </a:t>
            </a:r>
            <a:r>
              <a:rPr lang="en-GB" sz="1200" b="1" dirty="0"/>
              <a:t>Show which atom the  </a:t>
            </a:r>
          </a:p>
          <a:p>
            <a:r>
              <a:rPr lang="en-GB" sz="1200" b="1" dirty="0"/>
              <a:t>   electrons in the bonds come </a:t>
            </a:r>
          </a:p>
          <a:p>
            <a:r>
              <a:rPr lang="en-GB" sz="1200" b="1" dirty="0"/>
              <a:t>   from</a:t>
            </a:r>
          </a:p>
          <a:p>
            <a:r>
              <a:rPr lang="en-GB" sz="1200" b="1" dirty="0"/>
              <a:t>- All electrons are identical</a:t>
            </a:r>
          </a:p>
        </p:txBody>
      </p:sp>
      <p:cxnSp>
        <p:nvCxnSpPr>
          <p:cNvPr id="7" name="Straight Arrow Connector 6"/>
          <p:cNvCxnSpPr>
            <a:stCxn id="4" idx="0"/>
            <a:endCxn id="148" idx="2"/>
          </p:cNvCxnSpPr>
          <p:nvPr/>
        </p:nvCxnSpPr>
        <p:spPr>
          <a:xfrm flipV="1">
            <a:off x="5857060" y="2279075"/>
            <a:ext cx="386953" cy="94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59935" y="1739227"/>
            <a:ext cx="383863" cy="82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2"/>
          </p:cNvCxnSpPr>
          <p:nvPr/>
        </p:nvCxnSpPr>
        <p:spPr>
          <a:xfrm flipH="1" flipV="1">
            <a:off x="5020110" y="2240781"/>
            <a:ext cx="243266" cy="132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0"/>
          </p:cNvCxnSpPr>
          <p:nvPr/>
        </p:nvCxnSpPr>
        <p:spPr>
          <a:xfrm flipH="1" flipV="1">
            <a:off x="4766115" y="1762021"/>
            <a:ext cx="253995" cy="171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3"/>
          </p:cNvCxnSpPr>
          <p:nvPr/>
        </p:nvCxnSpPr>
        <p:spPr>
          <a:xfrm flipV="1">
            <a:off x="7127250" y="2584630"/>
            <a:ext cx="116548" cy="389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2"/>
            <a:endCxn id="13" idx="1"/>
          </p:cNvCxnSpPr>
          <p:nvPr/>
        </p:nvCxnSpPr>
        <p:spPr>
          <a:xfrm flipV="1">
            <a:off x="7858873" y="2262304"/>
            <a:ext cx="259943" cy="209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9" idx="0"/>
          </p:cNvCxnSpPr>
          <p:nvPr/>
        </p:nvCxnSpPr>
        <p:spPr>
          <a:xfrm>
            <a:off x="7127250" y="3410857"/>
            <a:ext cx="206421" cy="283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861315" y="3701025"/>
            <a:ext cx="168934" cy="4734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8" idx="0"/>
          </p:cNvCxnSpPr>
          <p:nvPr/>
        </p:nvCxnSpPr>
        <p:spPr>
          <a:xfrm>
            <a:off x="10481489" y="7091834"/>
            <a:ext cx="0" cy="101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0387154" y="7511810"/>
            <a:ext cx="0" cy="99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" idx="2"/>
            <a:endCxn id="20" idx="0"/>
          </p:cNvCxnSpPr>
          <p:nvPr/>
        </p:nvCxnSpPr>
        <p:spPr>
          <a:xfrm>
            <a:off x="5857060" y="3573919"/>
            <a:ext cx="158923" cy="142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31" idx="0"/>
          </p:cNvCxnSpPr>
          <p:nvPr/>
        </p:nvCxnSpPr>
        <p:spPr>
          <a:xfrm>
            <a:off x="5960295" y="4174465"/>
            <a:ext cx="403815" cy="176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6172327" y="5328548"/>
            <a:ext cx="0" cy="137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32" idx="0"/>
          </p:cNvCxnSpPr>
          <p:nvPr/>
        </p:nvCxnSpPr>
        <p:spPr>
          <a:xfrm>
            <a:off x="6172327" y="5703340"/>
            <a:ext cx="79420" cy="1582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33" idx="3"/>
          </p:cNvCxnSpPr>
          <p:nvPr/>
        </p:nvCxnSpPr>
        <p:spPr>
          <a:xfrm flipH="1">
            <a:off x="3612915" y="5134949"/>
            <a:ext cx="170589" cy="41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35" idx="0"/>
          </p:cNvCxnSpPr>
          <p:nvPr/>
        </p:nvCxnSpPr>
        <p:spPr>
          <a:xfrm>
            <a:off x="2113508" y="5941980"/>
            <a:ext cx="188429" cy="15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36" idx="0"/>
          </p:cNvCxnSpPr>
          <p:nvPr/>
        </p:nvCxnSpPr>
        <p:spPr>
          <a:xfrm>
            <a:off x="2438400" y="7811323"/>
            <a:ext cx="570599" cy="128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7" idx="0"/>
          </p:cNvCxnSpPr>
          <p:nvPr/>
        </p:nvCxnSpPr>
        <p:spPr>
          <a:xfrm flipH="1">
            <a:off x="4258148" y="3573919"/>
            <a:ext cx="507966" cy="1684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4" idx="1"/>
            <a:endCxn id="14" idx="0"/>
          </p:cNvCxnSpPr>
          <p:nvPr/>
        </p:nvCxnSpPr>
        <p:spPr>
          <a:xfrm flipH="1">
            <a:off x="4516454" y="2973755"/>
            <a:ext cx="70416" cy="13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0" idx="3"/>
          </p:cNvCxnSpPr>
          <p:nvPr/>
        </p:nvCxnSpPr>
        <p:spPr>
          <a:xfrm flipH="1">
            <a:off x="4165972" y="2973755"/>
            <a:ext cx="58274" cy="97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8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Related image">
            <a:extLst>
              <a:ext uri="{FF2B5EF4-FFF2-40B4-BE49-F238E27FC236}">
                <a16:creationId xmlns:a16="http://schemas.microsoft.com/office/drawing/2014/main" xmlns="" id="{8AB5EE3D-E486-4EE3-8FF8-667EAB088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616" y="5170346"/>
            <a:ext cx="1331323" cy="67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86870" y="2373590"/>
            <a:ext cx="2540380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BONDING, STRUCTURE AND THE PROPERTIES OF MATTER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628090" y="1821210"/>
            <a:ext cx="123184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Diamond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7067884" y="3430549"/>
            <a:ext cx="1059217" cy="527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Covalent bonding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64632"/>
              </p:ext>
            </p:extLst>
          </p:nvPr>
        </p:nvGraphicFramePr>
        <p:xfrm>
          <a:off x="61045" y="1822035"/>
          <a:ext cx="4104927" cy="2499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734"/>
                <a:gridCol w="1175271"/>
                <a:gridCol w="1219200"/>
                <a:gridCol w="1403722"/>
              </a:tblGrid>
              <a:tr h="751520"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Low melting and boiling points.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Due</a:t>
                      </a:r>
                      <a:r>
                        <a:rPr lang="en-GB" sz="1200" b="1" baseline="0" dirty="0" smtClean="0"/>
                        <a:t> to having w</a:t>
                      </a:r>
                      <a:r>
                        <a:rPr lang="en-GB" sz="1200" b="1" dirty="0" smtClean="0"/>
                        <a:t>eak intermolecular forces that easily broken.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7515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 not conduct electricity.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Due to them molecules not having an overall</a:t>
                      </a:r>
                      <a:r>
                        <a:rPr lang="en-GB" sz="1200" b="1" baseline="0" dirty="0" smtClean="0"/>
                        <a:t> electrical charge.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8989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Larger molecules</a:t>
                      </a:r>
                      <a:r>
                        <a:rPr lang="en-GB" sz="1200" b="1" baseline="0" dirty="0" smtClean="0"/>
                        <a:t> have higher melting and boiling points.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Intermolecular forces increase with the size of the molecules.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85022" y="1933209"/>
            <a:ext cx="870176" cy="3075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Polymers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6901089" y="2164745"/>
            <a:ext cx="1300493" cy="615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Giant covalent structures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13851"/>
              </p:ext>
            </p:extLst>
          </p:nvPr>
        </p:nvGraphicFramePr>
        <p:xfrm>
          <a:off x="8118816" y="1939978"/>
          <a:ext cx="4637345" cy="644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921"/>
                <a:gridCol w="1293541"/>
                <a:gridCol w="2161883"/>
              </a:tblGrid>
              <a:tr h="64465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Lots of energy needed to break strong, covalent</a:t>
                      </a:r>
                      <a:r>
                        <a:rPr lang="en-GB" sz="1200" b="1" baseline="0" dirty="0" smtClean="0"/>
                        <a:t>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3190482" y="2840833"/>
            <a:ext cx="2359736" cy="29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Properties of small molecules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260" y="6336872"/>
            <a:ext cx="617463" cy="59055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82457"/>
              </p:ext>
            </p:extLst>
          </p:nvPr>
        </p:nvGraphicFramePr>
        <p:xfrm>
          <a:off x="8030249" y="2695992"/>
          <a:ext cx="4713811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522"/>
                <a:gridCol w="1207099"/>
                <a:gridCol w="3133190"/>
              </a:tblGrid>
              <a:tr h="500634">
                <a:tc rowSpan="2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</a:txBody>
                  <a:tcPr marL="68580" marR="68580" marT="34290" marB="34290" anchor="ctr"/>
                </a:tc>
              </a:tr>
              <a:tr h="514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5400000">
            <a:off x="3319340" y="5029294"/>
            <a:ext cx="1419751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Graphene</a:t>
            </a:r>
            <a:r>
              <a:rPr lang="en-GB" sz="1400" b="1" dirty="0" smtClean="0">
                <a:solidFill>
                  <a:schemeClr val="tx1"/>
                </a:solidFill>
              </a:rPr>
              <a:t> and fullerenes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38443" y="7192844"/>
            <a:ext cx="1486092" cy="318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Graphite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6115" y="5466483"/>
            <a:ext cx="2822157" cy="236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Use of nanoparticles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1505" y="3716600"/>
            <a:ext cx="242895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Size of particles and their properties (Chemistry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32" y="898172"/>
            <a:ext cx="505063" cy="4716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384" y="838724"/>
            <a:ext cx="617463" cy="5905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924532" y="1133999"/>
            <a:ext cx="4438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263376" y="78363"/>
          <a:ext cx="6793483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331"/>
                <a:gridCol w="1683834"/>
                <a:gridCol w="1893597"/>
                <a:gridCol w="2011721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hard.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Rigid structure.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high melting point.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Does not conduct electricity.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No delocalised electrons.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7" name="Picture 2" descr="http://astarmathsandphysics.com/a-level-physics-notes/materials/a-level-physics-notes-the-structure-of-diamond-html-5c84fca4.gif">
            <a:extLst>
              <a:ext uri="{FF2B5EF4-FFF2-40B4-BE49-F238E27FC236}">
                <a16:creationId xmlns="" xmlns:a16="http://schemas.microsoft.com/office/drawing/2014/main" id="{466FEE87-7DC1-4643-B574-949208E87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0512" y="172026"/>
            <a:ext cx="1491838" cy="1414187"/>
          </a:xfrm>
          <a:prstGeom prst="rect">
            <a:avLst/>
          </a:prstGeom>
          <a:noFill/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715888"/>
              </p:ext>
            </p:extLst>
          </p:nvPr>
        </p:nvGraphicFramePr>
        <p:xfrm>
          <a:off x="5976356" y="7611395"/>
          <a:ext cx="6716459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13"/>
                <a:gridCol w="1802346"/>
                <a:gridCol w="1643100"/>
                <a:gridCol w="1787900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Layers can slide over each other.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Delocalised electrons between layers.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9" name="Picture 4" descr="http://lpmmc.grenoble.cnrs.fr/UserFiles/Image/graphite.jpg">
            <a:hlinkClick r:id="rId6"/>
            <a:extLst>
              <a:ext uri="{FF2B5EF4-FFF2-40B4-BE49-F238E27FC236}">
                <a16:creationId xmlns="" xmlns:a16="http://schemas.microsoft.com/office/drawing/2014/main" id="{4400498A-8C98-4362-A536-5A609A3AB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6356" y="7730905"/>
            <a:ext cx="1394038" cy="1394039"/>
          </a:xfrm>
          <a:prstGeom prst="rect">
            <a:avLst/>
          </a:prstGeom>
          <a:noFill/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27283"/>
              </p:ext>
            </p:extLst>
          </p:nvPr>
        </p:nvGraphicFramePr>
        <p:xfrm>
          <a:off x="61045" y="518503"/>
          <a:ext cx="5087597" cy="1220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982"/>
                <a:gridCol w="1037063"/>
                <a:gridCol w="1360449"/>
                <a:gridCol w="1851103"/>
              </a:tblGrid>
              <a:tr h="122072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Solids at room temperature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75576"/>
              </p:ext>
            </p:extLst>
          </p:nvPr>
        </p:nvGraphicFramePr>
        <p:xfrm>
          <a:off x="64699" y="4410360"/>
          <a:ext cx="3548216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57"/>
                <a:gridCol w="1304693"/>
                <a:gridCol w="947854"/>
                <a:gridCol w="1025912"/>
              </a:tblGrid>
              <a:tr h="270034">
                <a:tc rowSpan="2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Excellent conductor.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Contains delocalised electrons.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2700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strong.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Contains strong covalent bonds.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4" name="Picture 4" descr="Graphene">
            <a:extLst>
              <a:ext uri="{FF2B5EF4-FFF2-40B4-BE49-F238E27FC236}">
                <a16:creationId xmlns="" xmlns:a16="http://schemas.microsoft.com/office/drawing/2014/main" id="{EA6C8950-69BD-460D-932C-D4034B7FD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2" y="4623444"/>
            <a:ext cx="987117" cy="67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94169"/>
              </p:ext>
            </p:extLst>
          </p:nvPr>
        </p:nvGraphicFramePr>
        <p:xfrm>
          <a:off x="75418" y="6096823"/>
          <a:ext cx="4453039" cy="171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439"/>
                <a:gridCol w="1306286"/>
                <a:gridCol w="1553028"/>
                <a:gridCol w="1306286"/>
              </a:tblGrid>
              <a:tr h="1368767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baseline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Hexagonal rings of carbon atoms with hollow shapes. Can also have rings of five (pentagonal) or seven (heptagonal) carbon atoms.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01806"/>
              </p:ext>
            </p:extLst>
          </p:nvPr>
        </p:nvGraphicFramePr>
        <p:xfrm>
          <a:off x="81478" y="7940044"/>
          <a:ext cx="5855043" cy="1304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389"/>
                <a:gridCol w="1442523"/>
                <a:gridCol w="993737"/>
                <a:gridCol w="1634859"/>
                <a:gridCol w="1482535"/>
              </a:tblGrid>
              <a:tr h="433814"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Very conductive.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Used in electronics industry.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4360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High tensile strength.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Reinforcing composite materials.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395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Large surface area to volume ratio.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Catalysts and lubricants.</a:t>
                      </a:r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7" name="Picture 6" descr="Related image">
            <a:extLst>
              <a:ext uri="{FF2B5EF4-FFF2-40B4-BE49-F238E27FC236}">
                <a16:creationId xmlns="" xmlns:a16="http://schemas.microsoft.com/office/drawing/2014/main" id="{1F7C767A-F31A-4E43-95CA-E28A25557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93" y="8027725"/>
            <a:ext cx="1192574" cy="89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715" y="6251759"/>
            <a:ext cx="1192573" cy="1176882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01618"/>
              </p:ext>
            </p:extLst>
          </p:nvPr>
        </p:nvGraphicFramePr>
        <p:xfrm>
          <a:off x="4766114" y="4350750"/>
          <a:ext cx="3195993" cy="957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15"/>
                <a:gridCol w="1465942"/>
                <a:gridCol w="1488736"/>
              </a:tblGrid>
              <a:tr h="9574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sz="1200" b="1" dirty="0" smtClean="0"/>
                        <a:t>1 nanometre (1 nm) = 1 x 10</a:t>
                      </a:r>
                      <a:r>
                        <a:rPr lang="en-GB" sz="1200" b="1" baseline="30000" dirty="0" smtClean="0"/>
                        <a:t>-9</a:t>
                      </a:r>
                      <a:r>
                        <a:rPr lang="en-GB" sz="1200" b="1" dirty="0" smtClean="0"/>
                        <a:t> metres </a:t>
                      </a:r>
                    </a:p>
                    <a:p>
                      <a:pPr algn="ctr">
                        <a:buNone/>
                      </a:pPr>
                      <a:r>
                        <a:rPr lang="en-GB" sz="1200" b="1" dirty="0" smtClean="0"/>
                        <a:t>(0.000 000 001m or a billionth of a metre).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77334"/>
              </p:ext>
            </p:extLst>
          </p:nvPr>
        </p:nvGraphicFramePr>
        <p:xfrm>
          <a:off x="4642180" y="5861575"/>
          <a:ext cx="3219135" cy="149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1870"/>
                <a:gridCol w="2127265"/>
              </a:tblGrid>
              <a:tr h="149075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 may be toxic to people. They may be able to enter the brain from the bloodstream and cause harm. 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8" name="Picture 2" descr="http://upload.wikimedia.org/wikipedia/commons/9/96/Ammonia-2D-dot-cross.png">
            <a:hlinkClick r:id="rId11"/>
            <a:extLst>
              <a:ext uri="{FF2B5EF4-FFF2-40B4-BE49-F238E27FC236}">
                <a16:creationId xmlns:a16="http://schemas.microsoft.com/office/drawing/2014/main" xmlns="" id="{3AA06EE4-C430-4EFD-B05D-6BB9CA83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631749" y="2794156"/>
            <a:ext cx="1099236" cy="877616"/>
          </a:xfrm>
          <a:prstGeom prst="rect">
            <a:avLst/>
          </a:prstGeom>
          <a:noFill/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132EFF3-B120-4957-A79C-CAA962CDB3AD}"/>
              </a:ext>
            </a:extLst>
          </p:cNvPr>
          <p:cNvSpPr txBox="1"/>
          <p:nvPr/>
        </p:nvSpPr>
        <p:spPr>
          <a:xfrm>
            <a:off x="10569255" y="3829462"/>
            <a:ext cx="247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2D with bonds:</a:t>
            </a:r>
          </a:p>
          <a:p>
            <a:r>
              <a:rPr lang="en-GB" sz="1200" b="1" dirty="0" smtClean="0"/>
              <a:t>+ </a:t>
            </a:r>
            <a:r>
              <a:rPr lang="en-GB" sz="1200" b="1" dirty="0"/>
              <a:t>Show which atoms are bonded </a:t>
            </a:r>
            <a:r>
              <a:rPr lang="en-GB" sz="1200" b="1" dirty="0" smtClean="0"/>
              <a:t>together</a:t>
            </a:r>
          </a:p>
          <a:p>
            <a:r>
              <a:rPr lang="en-GB" sz="1200" b="1" dirty="0" smtClean="0"/>
              <a:t>- </a:t>
            </a:r>
            <a:r>
              <a:rPr lang="en-GB" sz="1200" b="1" dirty="0"/>
              <a:t>It shows the H-C-H bond </a:t>
            </a:r>
          </a:p>
          <a:p>
            <a:r>
              <a:rPr lang="en-GB" sz="1200" b="1" dirty="0"/>
              <a:t>  incorrectly at 90°</a:t>
            </a:r>
          </a:p>
          <a:p>
            <a:pPr algn="ctr"/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9D713BE-271D-4540-94D4-DD9FDB56EC60}"/>
              </a:ext>
            </a:extLst>
          </p:cNvPr>
          <p:cNvSpPr txBox="1"/>
          <p:nvPr/>
        </p:nvSpPr>
        <p:spPr>
          <a:xfrm>
            <a:off x="10556977" y="5252782"/>
            <a:ext cx="2135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3D </a:t>
            </a:r>
            <a:r>
              <a:rPr lang="en-GB" sz="1200" b="1" dirty="0"/>
              <a:t>ball and stick model:</a:t>
            </a:r>
          </a:p>
          <a:p>
            <a:r>
              <a:rPr lang="en-GB" sz="1200" b="1" dirty="0" smtClean="0"/>
              <a:t>+ </a:t>
            </a:r>
            <a:r>
              <a:rPr lang="en-GB" sz="1200" b="1" dirty="0"/>
              <a:t>Attempts to show the H-C-H bond angle is 109.5</a:t>
            </a:r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° 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A438411B-EB7F-497F-8641-4A16BD486F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07499" y="4147208"/>
            <a:ext cx="861755" cy="51325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A100E7F-BDB2-4710-9194-36299E9B960D}"/>
              </a:ext>
            </a:extLst>
          </p:cNvPr>
          <p:cNvSpPr txBox="1"/>
          <p:nvPr/>
        </p:nvSpPr>
        <p:spPr>
          <a:xfrm>
            <a:off x="10676089" y="2695992"/>
            <a:ext cx="3229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Dot and cross </a:t>
            </a:r>
            <a:r>
              <a:rPr lang="en-GB" sz="1200" b="1" dirty="0" smtClean="0"/>
              <a:t>:</a:t>
            </a:r>
            <a:endParaRPr lang="en-GB" sz="1200" b="1" dirty="0"/>
          </a:p>
          <a:p>
            <a:r>
              <a:rPr lang="en-GB" sz="1200" b="1" dirty="0" smtClean="0"/>
              <a:t>+ </a:t>
            </a:r>
            <a:r>
              <a:rPr lang="en-GB" sz="1200" b="1" dirty="0"/>
              <a:t>Show which atom the  </a:t>
            </a:r>
          </a:p>
          <a:p>
            <a:r>
              <a:rPr lang="en-GB" sz="1200" b="1" dirty="0"/>
              <a:t>   electrons in the bonds come </a:t>
            </a:r>
          </a:p>
          <a:p>
            <a:r>
              <a:rPr lang="en-GB" sz="1200" b="1" dirty="0"/>
              <a:t>   from</a:t>
            </a:r>
          </a:p>
          <a:p>
            <a:r>
              <a:rPr lang="en-GB" sz="1200" b="1" dirty="0"/>
              <a:t>- All electrons are identical</a:t>
            </a:r>
          </a:p>
        </p:txBody>
      </p:sp>
      <p:cxnSp>
        <p:nvCxnSpPr>
          <p:cNvPr id="7" name="Straight Arrow Connector 6"/>
          <p:cNvCxnSpPr>
            <a:stCxn id="4" idx="0"/>
            <a:endCxn id="148" idx="2"/>
          </p:cNvCxnSpPr>
          <p:nvPr/>
        </p:nvCxnSpPr>
        <p:spPr>
          <a:xfrm flipV="1">
            <a:off x="5857060" y="2279075"/>
            <a:ext cx="386953" cy="94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59935" y="1739227"/>
            <a:ext cx="383863" cy="82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2"/>
          </p:cNvCxnSpPr>
          <p:nvPr/>
        </p:nvCxnSpPr>
        <p:spPr>
          <a:xfrm flipH="1" flipV="1">
            <a:off x="5020110" y="2240781"/>
            <a:ext cx="243266" cy="132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0"/>
          </p:cNvCxnSpPr>
          <p:nvPr/>
        </p:nvCxnSpPr>
        <p:spPr>
          <a:xfrm flipH="1" flipV="1">
            <a:off x="4766115" y="1762021"/>
            <a:ext cx="253995" cy="171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3"/>
          </p:cNvCxnSpPr>
          <p:nvPr/>
        </p:nvCxnSpPr>
        <p:spPr>
          <a:xfrm flipV="1">
            <a:off x="7127250" y="2584630"/>
            <a:ext cx="116548" cy="389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2"/>
            <a:endCxn id="13" idx="1"/>
          </p:cNvCxnSpPr>
          <p:nvPr/>
        </p:nvCxnSpPr>
        <p:spPr>
          <a:xfrm flipV="1">
            <a:off x="7858873" y="2262304"/>
            <a:ext cx="259943" cy="209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9" idx="0"/>
          </p:cNvCxnSpPr>
          <p:nvPr/>
        </p:nvCxnSpPr>
        <p:spPr>
          <a:xfrm>
            <a:off x="7127250" y="3410857"/>
            <a:ext cx="206421" cy="283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861315" y="3701025"/>
            <a:ext cx="168934" cy="4734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8" idx="0"/>
          </p:cNvCxnSpPr>
          <p:nvPr/>
        </p:nvCxnSpPr>
        <p:spPr>
          <a:xfrm>
            <a:off x="10481489" y="7091834"/>
            <a:ext cx="0" cy="101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0387154" y="7511810"/>
            <a:ext cx="0" cy="99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" idx="2"/>
            <a:endCxn id="20" idx="0"/>
          </p:cNvCxnSpPr>
          <p:nvPr/>
        </p:nvCxnSpPr>
        <p:spPr>
          <a:xfrm>
            <a:off x="5857060" y="3573919"/>
            <a:ext cx="158923" cy="142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31" idx="0"/>
          </p:cNvCxnSpPr>
          <p:nvPr/>
        </p:nvCxnSpPr>
        <p:spPr>
          <a:xfrm>
            <a:off x="5960295" y="4174465"/>
            <a:ext cx="403815" cy="176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6172327" y="5328548"/>
            <a:ext cx="0" cy="137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32" idx="0"/>
          </p:cNvCxnSpPr>
          <p:nvPr/>
        </p:nvCxnSpPr>
        <p:spPr>
          <a:xfrm>
            <a:off x="6172327" y="5703340"/>
            <a:ext cx="79420" cy="1582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33" idx="3"/>
          </p:cNvCxnSpPr>
          <p:nvPr/>
        </p:nvCxnSpPr>
        <p:spPr>
          <a:xfrm flipH="1" flipV="1">
            <a:off x="3612915" y="5119020"/>
            <a:ext cx="170590" cy="159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35" idx="0"/>
          </p:cNvCxnSpPr>
          <p:nvPr/>
        </p:nvCxnSpPr>
        <p:spPr>
          <a:xfrm>
            <a:off x="2113508" y="5941980"/>
            <a:ext cx="188429" cy="15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36" idx="0"/>
          </p:cNvCxnSpPr>
          <p:nvPr/>
        </p:nvCxnSpPr>
        <p:spPr>
          <a:xfrm>
            <a:off x="2438400" y="7811323"/>
            <a:ext cx="570599" cy="128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7" idx="0"/>
          </p:cNvCxnSpPr>
          <p:nvPr/>
        </p:nvCxnSpPr>
        <p:spPr>
          <a:xfrm flipH="1">
            <a:off x="4258148" y="3573919"/>
            <a:ext cx="507966" cy="1684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4" idx="1"/>
            <a:endCxn id="14" idx="0"/>
          </p:cNvCxnSpPr>
          <p:nvPr/>
        </p:nvCxnSpPr>
        <p:spPr>
          <a:xfrm flipH="1">
            <a:off x="4516454" y="2973755"/>
            <a:ext cx="70416" cy="13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0" idx="3"/>
          </p:cNvCxnSpPr>
          <p:nvPr/>
        </p:nvCxnSpPr>
        <p:spPr>
          <a:xfrm flipH="1">
            <a:off x="4165972" y="2973755"/>
            <a:ext cx="58274" cy="97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0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Related image">
            <a:extLst>
              <a:ext uri="{FF2B5EF4-FFF2-40B4-BE49-F238E27FC236}">
                <a16:creationId xmlns:a16="http://schemas.microsoft.com/office/drawing/2014/main" xmlns="" id="{8AB5EE3D-E486-4EE3-8FF8-667EAB088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616" y="5170346"/>
            <a:ext cx="1331323" cy="67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86870" y="2373590"/>
            <a:ext cx="2540380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AQA</a:t>
            </a:r>
          </a:p>
          <a:p>
            <a:pPr algn="ctr"/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BONDING, STRUCTURE AND THE PROPERTIES OF MATTER 2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628090" y="1821210"/>
            <a:ext cx="123184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Diamond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7067884" y="3430549"/>
            <a:ext cx="1059217" cy="527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Covalent bonding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3638"/>
              </p:ext>
            </p:extLst>
          </p:nvPr>
        </p:nvGraphicFramePr>
        <p:xfrm>
          <a:off x="61045" y="1822035"/>
          <a:ext cx="4104927" cy="2401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734"/>
                <a:gridCol w="1175271"/>
                <a:gridCol w="1219200"/>
                <a:gridCol w="1403722"/>
              </a:tblGrid>
              <a:tr h="751520"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7515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8989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85022" y="1933209"/>
            <a:ext cx="870176" cy="3075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Polymers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6901089" y="2164745"/>
            <a:ext cx="1300493" cy="615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Giant covalent structures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10626"/>
              </p:ext>
            </p:extLst>
          </p:nvPr>
        </p:nvGraphicFramePr>
        <p:xfrm>
          <a:off x="8118816" y="1939978"/>
          <a:ext cx="4637345" cy="644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921"/>
                <a:gridCol w="1293541"/>
                <a:gridCol w="2161883"/>
              </a:tblGrid>
              <a:tr h="64465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3190482" y="2840833"/>
            <a:ext cx="2359736" cy="29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Properties of small molecules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260" y="6336872"/>
            <a:ext cx="617463" cy="59055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8030249" y="2695992"/>
          <a:ext cx="4713811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522"/>
                <a:gridCol w="1207099"/>
                <a:gridCol w="3133190"/>
              </a:tblGrid>
              <a:tr h="500634">
                <a:tc rowSpan="2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</a:txBody>
                  <a:tcPr marL="68580" marR="68580" marT="34290" marB="34290" anchor="ctr"/>
                </a:tc>
              </a:tr>
              <a:tr h="514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 smtClean="0"/>
                    </a:p>
                    <a:p>
                      <a:pPr algn="ctr"/>
                      <a:endParaRPr lang="en-GB" sz="9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5400000">
            <a:off x="3319340" y="5029294"/>
            <a:ext cx="1419751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tx1"/>
                </a:solidFill>
              </a:rPr>
              <a:t>Graphene</a:t>
            </a:r>
            <a:r>
              <a:rPr lang="en-GB" sz="1400" b="1" dirty="0" smtClean="0">
                <a:solidFill>
                  <a:schemeClr val="tx1"/>
                </a:solidFill>
              </a:rPr>
              <a:t> and fullerenes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38443" y="7192844"/>
            <a:ext cx="1486092" cy="318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Graphite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6115" y="5466483"/>
            <a:ext cx="2822157" cy="236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Use of nanoparticles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1505" y="3716600"/>
            <a:ext cx="2428955" cy="457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Size of particles and their properties (Chemistry only)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32" y="898172"/>
            <a:ext cx="505063" cy="4716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384" y="838724"/>
            <a:ext cx="617463" cy="5905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924532" y="1133999"/>
            <a:ext cx="4438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13008"/>
              </p:ext>
            </p:extLst>
          </p:nvPr>
        </p:nvGraphicFramePr>
        <p:xfrm>
          <a:off x="5263376" y="78363"/>
          <a:ext cx="6793483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331"/>
                <a:gridCol w="1683834"/>
                <a:gridCol w="1893597"/>
                <a:gridCol w="2011721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7" name="Picture 2" descr="http://astarmathsandphysics.com/a-level-physics-notes/materials/a-level-physics-notes-the-structure-of-diamond-html-5c84fca4.gif">
            <a:extLst>
              <a:ext uri="{FF2B5EF4-FFF2-40B4-BE49-F238E27FC236}">
                <a16:creationId xmlns="" xmlns:a16="http://schemas.microsoft.com/office/drawing/2014/main" id="{466FEE87-7DC1-4643-B574-949208E87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0512" y="172026"/>
            <a:ext cx="1491838" cy="1414187"/>
          </a:xfrm>
          <a:prstGeom prst="rect">
            <a:avLst/>
          </a:prstGeom>
          <a:noFill/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26484"/>
              </p:ext>
            </p:extLst>
          </p:nvPr>
        </p:nvGraphicFramePr>
        <p:xfrm>
          <a:off x="5976356" y="7611395"/>
          <a:ext cx="6716459" cy="166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13"/>
                <a:gridCol w="1802346"/>
                <a:gridCol w="1643100"/>
                <a:gridCol w="1787900"/>
              </a:tblGrid>
              <a:tr h="553621"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5536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29" name="Picture 4" descr="http://lpmmc.grenoble.cnrs.fr/UserFiles/Image/graphite.jpg">
            <a:hlinkClick r:id="rId6"/>
            <a:extLst>
              <a:ext uri="{FF2B5EF4-FFF2-40B4-BE49-F238E27FC236}">
                <a16:creationId xmlns="" xmlns:a16="http://schemas.microsoft.com/office/drawing/2014/main" id="{4400498A-8C98-4362-A536-5A609A3AB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6356" y="7730905"/>
            <a:ext cx="1394038" cy="1394039"/>
          </a:xfrm>
          <a:prstGeom prst="rect">
            <a:avLst/>
          </a:prstGeom>
          <a:noFill/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07187"/>
              </p:ext>
            </p:extLst>
          </p:nvPr>
        </p:nvGraphicFramePr>
        <p:xfrm>
          <a:off x="61045" y="518503"/>
          <a:ext cx="5087597" cy="1220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982"/>
                <a:gridCol w="1037063"/>
                <a:gridCol w="1360449"/>
                <a:gridCol w="1851103"/>
              </a:tblGrid>
              <a:tr h="122072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97497"/>
              </p:ext>
            </p:extLst>
          </p:nvPr>
        </p:nvGraphicFramePr>
        <p:xfrm>
          <a:off x="64699" y="4410360"/>
          <a:ext cx="3548216" cy="153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57"/>
                <a:gridCol w="1304693"/>
                <a:gridCol w="947854"/>
                <a:gridCol w="1025912"/>
              </a:tblGrid>
              <a:tr h="864624">
                <a:tc rowSpan="2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  <a:tr h="6669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4" name="Picture 4" descr="Graphene">
            <a:extLst>
              <a:ext uri="{FF2B5EF4-FFF2-40B4-BE49-F238E27FC236}">
                <a16:creationId xmlns="" xmlns:a16="http://schemas.microsoft.com/office/drawing/2014/main" id="{EA6C8950-69BD-460D-932C-D4034B7FD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2" y="4623444"/>
            <a:ext cx="987117" cy="67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88350"/>
              </p:ext>
            </p:extLst>
          </p:nvPr>
        </p:nvGraphicFramePr>
        <p:xfrm>
          <a:off x="75418" y="6096823"/>
          <a:ext cx="4453039" cy="171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439"/>
                <a:gridCol w="1306286"/>
                <a:gridCol w="1553028"/>
                <a:gridCol w="1306286"/>
              </a:tblGrid>
              <a:tr h="1368767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baseline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96324"/>
              </p:ext>
            </p:extLst>
          </p:nvPr>
        </p:nvGraphicFramePr>
        <p:xfrm>
          <a:off x="81478" y="7940044"/>
          <a:ext cx="5855043" cy="1265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389"/>
                <a:gridCol w="1442523"/>
                <a:gridCol w="993737"/>
                <a:gridCol w="1634859"/>
                <a:gridCol w="1482535"/>
              </a:tblGrid>
              <a:tr h="433814"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4360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</a:tr>
              <a:tr h="395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7" name="Picture 6" descr="Related image">
            <a:extLst>
              <a:ext uri="{FF2B5EF4-FFF2-40B4-BE49-F238E27FC236}">
                <a16:creationId xmlns="" xmlns:a16="http://schemas.microsoft.com/office/drawing/2014/main" id="{1F7C767A-F31A-4E43-95CA-E28A25557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93" y="8027725"/>
            <a:ext cx="1192574" cy="89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715" y="6251759"/>
            <a:ext cx="1192573" cy="1176882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31842"/>
              </p:ext>
            </p:extLst>
          </p:nvPr>
        </p:nvGraphicFramePr>
        <p:xfrm>
          <a:off x="4766114" y="4350750"/>
          <a:ext cx="3195993" cy="957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15"/>
                <a:gridCol w="1465942"/>
                <a:gridCol w="1488736"/>
              </a:tblGrid>
              <a:tr h="9574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Nanoparticles</a:t>
                      </a:r>
                      <a:endParaRPr lang="en-GB" sz="1200" b="1" dirty="0"/>
                    </a:p>
                  </a:txBody>
                  <a:tcPr marL="68580" marR="68580" marT="34290" marB="3429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292504"/>
              </p:ext>
            </p:extLst>
          </p:nvPr>
        </p:nvGraphicFramePr>
        <p:xfrm>
          <a:off x="4642180" y="5861575"/>
          <a:ext cx="3219135" cy="149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1870"/>
                <a:gridCol w="2127265"/>
              </a:tblGrid>
              <a:tr h="149075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. </a:t>
                      </a:r>
                      <a:endParaRPr lang="en-GB" sz="12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38" name="Picture 2" descr="http://upload.wikimedia.org/wikipedia/commons/9/96/Ammonia-2D-dot-cross.png">
            <a:hlinkClick r:id="rId11"/>
            <a:extLst>
              <a:ext uri="{FF2B5EF4-FFF2-40B4-BE49-F238E27FC236}">
                <a16:creationId xmlns:a16="http://schemas.microsoft.com/office/drawing/2014/main" xmlns="" id="{3AA06EE4-C430-4EFD-B05D-6BB9CA83C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631749" y="2794156"/>
            <a:ext cx="1099236" cy="877616"/>
          </a:xfrm>
          <a:prstGeom prst="rect">
            <a:avLst/>
          </a:prstGeom>
          <a:noFill/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A438411B-EB7F-497F-8641-4A16BD486F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07499" y="4147208"/>
            <a:ext cx="861755" cy="513251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4" idx="0"/>
            <a:endCxn id="148" idx="2"/>
          </p:cNvCxnSpPr>
          <p:nvPr/>
        </p:nvCxnSpPr>
        <p:spPr>
          <a:xfrm flipV="1">
            <a:off x="5857060" y="2279075"/>
            <a:ext cx="386953" cy="94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59935" y="1739227"/>
            <a:ext cx="383863" cy="82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2"/>
          </p:cNvCxnSpPr>
          <p:nvPr/>
        </p:nvCxnSpPr>
        <p:spPr>
          <a:xfrm flipH="1" flipV="1">
            <a:off x="5020110" y="2240781"/>
            <a:ext cx="243266" cy="132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0"/>
          </p:cNvCxnSpPr>
          <p:nvPr/>
        </p:nvCxnSpPr>
        <p:spPr>
          <a:xfrm flipH="1" flipV="1">
            <a:off x="4766115" y="1762021"/>
            <a:ext cx="253995" cy="171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3"/>
          </p:cNvCxnSpPr>
          <p:nvPr/>
        </p:nvCxnSpPr>
        <p:spPr>
          <a:xfrm flipV="1">
            <a:off x="7127250" y="2584630"/>
            <a:ext cx="116548" cy="389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2"/>
            <a:endCxn id="13" idx="1"/>
          </p:cNvCxnSpPr>
          <p:nvPr/>
        </p:nvCxnSpPr>
        <p:spPr>
          <a:xfrm flipV="1">
            <a:off x="7858873" y="2262304"/>
            <a:ext cx="259943" cy="209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9" idx="0"/>
          </p:cNvCxnSpPr>
          <p:nvPr/>
        </p:nvCxnSpPr>
        <p:spPr>
          <a:xfrm>
            <a:off x="7127250" y="3410857"/>
            <a:ext cx="206421" cy="283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861315" y="3701025"/>
            <a:ext cx="168934" cy="4734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8" idx="0"/>
          </p:cNvCxnSpPr>
          <p:nvPr/>
        </p:nvCxnSpPr>
        <p:spPr>
          <a:xfrm>
            <a:off x="10481489" y="7091834"/>
            <a:ext cx="0" cy="101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0387154" y="7511810"/>
            <a:ext cx="0" cy="99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" idx="2"/>
            <a:endCxn id="20" idx="0"/>
          </p:cNvCxnSpPr>
          <p:nvPr/>
        </p:nvCxnSpPr>
        <p:spPr>
          <a:xfrm>
            <a:off x="5857060" y="3573919"/>
            <a:ext cx="158923" cy="142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31" idx="0"/>
          </p:cNvCxnSpPr>
          <p:nvPr/>
        </p:nvCxnSpPr>
        <p:spPr>
          <a:xfrm>
            <a:off x="5960295" y="4174465"/>
            <a:ext cx="403815" cy="176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6172327" y="5328548"/>
            <a:ext cx="0" cy="137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32" idx="0"/>
          </p:cNvCxnSpPr>
          <p:nvPr/>
        </p:nvCxnSpPr>
        <p:spPr>
          <a:xfrm>
            <a:off x="6172327" y="5703340"/>
            <a:ext cx="79420" cy="1582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33" idx="3"/>
          </p:cNvCxnSpPr>
          <p:nvPr/>
        </p:nvCxnSpPr>
        <p:spPr>
          <a:xfrm flipH="1">
            <a:off x="3612915" y="5134952"/>
            <a:ext cx="170590" cy="41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35" idx="0"/>
          </p:cNvCxnSpPr>
          <p:nvPr/>
        </p:nvCxnSpPr>
        <p:spPr>
          <a:xfrm>
            <a:off x="2113508" y="5941980"/>
            <a:ext cx="188429" cy="15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36" idx="0"/>
          </p:cNvCxnSpPr>
          <p:nvPr/>
        </p:nvCxnSpPr>
        <p:spPr>
          <a:xfrm>
            <a:off x="2438400" y="7811323"/>
            <a:ext cx="570599" cy="128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7" idx="0"/>
          </p:cNvCxnSpPr>
          <p:nvPr/>
        </p:nvCxnSpPr>
        <p:spPr>
          <a:xfrm flipH="1">
            <a:off x="4258148" y="3573919"/>
            <a:ext cx="507966" cy="1684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4" idx="1"/>
            <a:endCxn id="14" idx="0"/>
          </p:cNvCxnSpPr>
          <p:nvPr/>
        </p:nvCxnSpPr>
        <p:spPr>
          <a:xfrm flipH="1">
            <a:off x="4516454" y="2973755"/>
            <a:ext cx="70416" cy="13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0" idx="3"/>
          </p:cNvCxnSpPr>
          <p:nvPr/>
        </p:nvCxnSpPr>
        <p:spPr>
          <a:xfrm flipH="1">
            <a:off x="4165972" y="2973755"/>
            <a:ext cx="58274" cy="49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8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80E9CB9-E76E-9746-BBD9-9A5642A3D5E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3E356EEA-E8C8-7543-8BDC-2F59607924F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1A4D6916-CBD0-1B43-B42B-8275D887926E}"/>
    </a:ext>
  </a:extLst>
</a:theme>
</file>

<file path=ppt/theme/theme4.xml><?xml version="1.0" encoding="utf-8"?>
<a:theme xmlns:a="http://schemas.openxmlformats.org/drawingml/2006/main" name="1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925D060-3B1D-5548-9114-7EDCE4E98F41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C732CF4-5BDE-8046-B4DE-2D8BD2EF8667}"/>
    </a:ext>
  </a:extLst>
</a:theme>
</file>

<file path=ppt/theme/theme6.xml><?xml version="1.0" encoding="utf-8"?>
<a:theme xmlns:a="http://schemas.openxmlformats.org/drawingml/2006/main" name="2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93805219-F6D9-3A4C-BBFB-B4DE692E9609}"/>
    </a:ext>
  </a:extLst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B3D2206-8F79-494A-B3D4-5C13485329D1}"/>
    </a:ext>
  </a:extLst>
</a:theme>
</file>

<file path=ppt/theme/theme8.xml><?xml version="1.0" encoding="utf-8"?>
<a:theme xmlns:a="http://schemas.openxmlformats.org/drawingml/2006/main" name="3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293CA237-E40C-E049-B52B-8A449DAD856B}"/>
    </a:ext>
  </a:extLst>
</a:theme>
</file>

<file path=ppt/theme/theme9.xml><?xml version="1.0" encoding="utf-8"?>
<a:theme xmlns:a="http://schemas.openxmlformats.org/drawingml/2006/main" name="4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7B297D88-6958-E345-939D-06B02D8123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 mat TEMPLATE (1)</Template>
  <TotalTime>665</TotalTime>
  <Words>1251</Words>
  <Application>Microsoft Office PowerPoint</Application>
  <PresentationFormat>A3 Paper (297x420 mm)</PresentationFormat>
  <Paragraphs>371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</vt:lpstr>
      <vt:lpstr>Calibri</vt:lpstr>
      <vt:lpstr>Calibri Light</vt:lpstr>
      <vt:lpstr>Gill Sans</vt:lpstr>
      <vt:lpstr>News Gothic MT</vt:lpstr>
      <vt:lpstr>Verdana</vt:lpstr>
      <vt:lpstr>Custom Design</vt:lpstr>
      <vt:lpstr>PIXL Sci</vt:lpstr>
      <vt:lpstr>1_Custom Design</vt:lpstr>
      <vt:lpstr>1_PIXL Sci</vt:lpstr>
      <vt:lpstr>2_Custom Design</vt:lpstr>
      <vt:lpstr>2_PIXL Sci</vt:lpstr>
      <vt:lpstr>3_Custom Design</vt:lpstr>
      <vt:lpstr>3_PIXL Sci</vt:lpstr>
      <vt:lpstr>4_Custom Design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Letheren, Andre</dc:creator>
  <cp:lastModifiedBy>Clare Buffham</cp:lastModifiedBy>
  <cp:revision>32</cp:revision>
  <cp:lastPrinted>2017-05-23T07:01:30Z</cp:lastPrinted>
  <dcterms:created xsi:type="dcterms:W3CDTF">2017-08-30T13:14:57Z</dcterms:created>
  <dcterms:modified xsi:type="dcterms:W3CDTF">2017-11-18T13:10:28Z</dcterms:modified>
</cp:coreProperties>
</file>