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8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687" r:id="rId2"/>
    <p:sldMasterId id="2147483704" r:id="rId3"/>
    <p:sldMasterId id="2147483716" r:id="rId4"/>
    <p:sldMasterId id="2147483733" r:id="rId5"/>
    <p:sldMasterId id="2147483745" r:id="rId6"/>
    <p:sldMasterId id="2147483762" r:id="rId7"/>
    <p:sldMasterId id="2147483774" r:id="rId8"/>
    <p:sldMasterId id="2147483791" r:id="rId9"/>
  </p:sldMasterIdLst>
  <p:notesMasterIdLst>
    <p:notesMasterId r:id="rId14"/>
  </p:notesMasterIdLst>
  <p:sldIdLst>
    <p:sldId id="258" r:id="rId10"/>
    <p:sldId id="259" r:id="rId11"/>
    <p:sldId id="260" r:id="rId12"/>
    <p:sldId id="261" r:id="rId13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Buffham" initials="CB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1" autoAdjust="0"/>
    <p:restoredTop sz="92876"/>
  </p:normalViewPr>
  <p:slideViewPr>
    <p:cSldViewPr snapToGrid="0" snapToObjects="1">
      <p:cViewPr>
        <p:scale>
          <a:sx n="70" d="100"/>
          <a:sy n="70" d="100"/>
        </p:scale>
        <p:origin x="852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492C9-B55A-1F4F-9AFE-46C3C2199AFF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1B3C7-D27E-3848-B356-B3E625A9DB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8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94.xml"/><Relationship Id="rId16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02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slideLayout" Target="../slideLayouts/slideLayout10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 smtClean="0">
                <a:latin typeface="Arial" charset="0"/>
                <a:ea typeface="Arial" charset="0"/>
                <a:cs typeface="Arial" charset="0"/>
              </a:rPr>
              <a:t>better hope – brighter future</a:t>
            </a:r>
            <a:endParaRPr lang="en-GB" sz="112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9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9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24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5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3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2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0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 smtClean="0">
                <a:latin typeface="Arial" charset="0"/>
                <a:ea typeface="Arial" charset="0"/>
                <a:cs typeface="Arial" charset="0"/>
              </a:rPr>
              <a:t>better hope – brighter future</a:t>
            </a:r>
            <a:endParaRPr lang="en-GB" sz="112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7641" y="3188298"/>
            <a:ext cx="2929268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GCSE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QUANTITATIVE CHEMISTRY 1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 rot="5400000">
            <a:off x="4432383" y="4534520"/>
            <a:ext cx="1923120" cy="794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Conservation of mass and balanced symbol equations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86418"/>
              </p:ext>
            </p:extLst>
          </p:nvPr>
        </p:nvGraphicFramePr>
        <p:xfrm>
          <a:off x="82326" y="3192309"/>
          <a:ext cx="4718273" cy="82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121"/>
                <a:gridCol w="1606867"/>
                <a:gridCol w="2046285"/>
              </a:tblGrid>
              <a:tr h="82618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Conservation of mass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No atoms are lost or made during a chemical reaction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Mass of the products</a:t>
                      </a:r>
                      <a:r>
                        <a:rPr lang="en-GB" sz="1200" b="1" baseline="0" dirty="0" smtClean="0"/>
                        <a:t> equals the mass of the reactants.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5400000">
            <a:off x="6102606" y="1834810"/>
            <a:ext cx="1549664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Relative formula mass (M</a:t>
            </a:r>
            <a:r>
              <a:rPr lang="en-GB" sz="1400" b="1" baseline="-25000" dirty="0" smtClean="0">
                <a:solidFill>
                  <a:schemeClr val="tx1"/>
                </a:solidFill>
              </a:rPr>
              <a:t>r</a:t>
            </a:r>
            <a:r>
              <a:rPr lang="en-GB" sz="1400" b="1" dirty="0">
                <a:solidFill>
                  <a:schemeClr val="tx1"/>
                </a:solidFill>
              </a:rPr>
              <a:t>)</a:t>
            </a:r>
            <a:endParaRPr lang="en-GB" sz="1400" b="1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3340" y="2714418"/>
            <a:ext cx="4047958" cy="3245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Mass changes when a reactant or product is a gas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5343836" y="4719042"/>
            <a:ext cx="1744766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Moles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6141465" y="4397899"/>
            <a:ext cx="1653346" cy="7979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Amounts of substances in equations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6942581" y="4469379"/>
            <a:ext cx="1711569" cy="699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Using moles to balance equations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6466279" y="1806328"/>
            <a:ext cx="1942413" cy="471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Limiting reactants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674114"/>
              </p:ext>
            </p:extLst>
          </p:nvPr>
        </p:nvGraphicFramePr>
        <p:xfrm>
          <a:off x="82326" y="4155975"/>
          <a:ext cx="471827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898"/>
                <a:gridCol w="1237523"/>
                <a:gridCol w="3044852"/>
              </a:tblGrid>
              <a:tr h="9333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Balanced symbol equations</a:t>
                      </a:r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Represent chemical reactions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and have the same number of atoms of each element on both sides of the equation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 + Cl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 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HCl</a:t>
                      </a:r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Subscript numbers</a:t>
                      </a:r>
                      <a:r>
                        <a:rPr lang="en-GB" sz="1200" b="1" baseline="0" dirty="0" smtClean="0"/>
                        <a:t> show the number of atoms of the element to its left.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Normal script numbers show the number of molecules.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48707" y="4546155"/>
            <a:ext cx="2538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</a:t>
            </a:r>
            <a:r>
              <a:rPr lang="en-GB" sz="1200" b="1" dirty="0" smtClean="0"/>
              <a:t>ubscript                          Normal script</a:t>
            </a:r>
            <a:endParaRPr lang="en-GB" sz="1200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39497"/>
              </p:ext>
            </p:extLst>
          </p:nvPr>
        </p:nvGraphicFramePr>
        <p:xfrm>
          <a:off x="930051" y="104458"/>
          <a:ext cx="6011358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653"/>
                <a:gridCol w="1732549"/>
                <a:gridCol w="1893578"/>
                <a:gridCol w="1893578"/>
              </a:tblGrid>
              <a:tr h="9333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</a:t>
                      </a:r>
                      <a:r>
                        <a:rPr lang="en-GB" sz="1200" b="1" baseline="-25000" dirty="0" smtClean="0"/>
                        <a:t>r</a:t>
                      </a:r>
                      <a:endParaRPr lang="en-GB" sz="1200" b="1" baseline="-25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sum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the relative atomic masses of the atoms in the numbers shown in the formula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The sum of the M</a:t>
                      </a:r>
                      <a:r>
                        <a:rPr lang="en-GB" sz="1200" b="1" baseline="-25000" dirty="0" smtClean="0"/>
                        <a:t>r </a:t>
                      </a:r>
                      <a:r>
                        <a:rPr lang="en-GB" sz="1200" b="1" baseline="0" dirty="0" smtClean="0"/>
                        <a:t>of the reactants in the quantities shown equals the sum of the M</a:t>
                      </a:r>
                      <a:r>
                        <a:rPr lang="en-GB" sz="1200" b="1" baseline="-25000" dirty="0" smtClean="0"/>
                        <a:t>r</a:t>
                      </a:r>
                      <a:r>
                        <a:rPr lang="en-GB" sz="1200" b="1" baseline="0" dirty="0" smtClean="0"/>
                        <a:t> of the products in the quantities shown.</a:t>
                      </a:r>
                      <a:endParaRPr lang="en-GB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2Mg + O</a:t>
                      </a:r>
                      <a:r>
                        <a:rPr lang="en-GB" sz="1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2MgO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48g + 32g = 80g  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          80g = 80g</a:t>
                      </a:r>
                      <a:endParaRPr lang="en-GB" sz="1200" b="1" baseline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79371"/>
              </p:ext>
            </p:extLst>
          </p:nvPr>
        </p:nvGraphicFramePr>
        <p:xfrm>
          <a:off x="82326" y="1305625"/>
          <a:ext cx="642897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259"/>
                <a:gridCol w="1505939"/>
                <a:gridCol w="3538774"/>
              </a:tblGrid>
              <a:tr h="46669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Mass appears</a:t>
                      </a:r>
                      <a:r>
                        <a:rPr lang="en-GB" sz="1200" b="1" baseline="0" dirty="0" smtClean="0"/>
                        <a:t> to increase during a reaction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One of the reactants is a gas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Magnesium +</a:t>
                      </a:r>
                      <a:r>
                        <a:rPr lang="en-GB" sz="1200" b="1" baseline="0" dirty="0" smtClean="0"/>
                        <a:t> oxygen 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 magnesium oxide</a:t>
                      </a:r>
                      <a:endParaRPr lang="en-GB" sz="1200" b="1" dirty="0"/>
                    </a:p>
                  </a:txBody>
                  <a:tcPr anchor="ctr"/>
                </a:tc>
              </a:tr>
              <a:tr h="4666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Mass appears</a:t>
                      </a:r>
                      <a:r>
                        <a:rPr lang="en-GB" sz="1200" b="1" baseline="0" dirty="0" smtClean="0"/>
                        <a:t> to decrease during a reaction</a:t>
                      </a:r>
                      <a:endParaRPr lang="en-GB" sz="1200" b="1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One of the products is a gas and has escaped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Calcium carbonate 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 carbon dioxide +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 calcium oxide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366057" y="4417699"/>
            <a:ext cx="469740" cy="16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505200" y="4417699"/>
            <a:ext cx="93334" cy="16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95146"/>
              </p:ext>
            </p:extLst>
          </p:nvPr>
        </p:nvGraphicFramePr>
        <p:xfrm>
          <a:off x="82324" y="6004221"/>
          <a:ext cx="7088017" cy="681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2742"/>
                <a:gridCol w="2908468"/>
                <a:gridCol w="2446807"/>
              </a:tblGrid>
              <a:tr h="68141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Chemical amounts are measured in moles (</a:t>
                      </a:r>
                      <a:r>
                        <a:rPr lang="en-GB" sz="1200" b="1" dirty="0" err="1" smtClean="0"/>
                        <a:t>mol</a:t>
                      </a:r>
                      <a:r>
                        <a:rPr lang="en-GB" sz="1200" b="1" dirty="0" smtClean="0"/>
                        <a:t>)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of one mole of a substance in grams = relative formula mass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One mole of 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O = 18g (1 + 1</a:t>
                      </a:r>
                      <a:r>
                        <a:rPr lang="en-GB" sz="1200" b="1" baseline="0" dirty="0" smtClean="0"/>
                        <a:t> + 16)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One mole of Mg = 24g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28263"/>
              </p:ext>
            </p:extLst>
          </p:nvPr>
        </p:nvGraphicFramePr>
        <p:xfrm>
          <a:off x="95938" y="6869497"/>
          <a:ext cx="7074403" cy="1005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311"/>
                <a:gridCol w="2603479"/>
                <a:gridCol w="3974613"/>
              </a:tblGrid>
              <a:tr h="100599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Avogadro</a:t>
                      </a:r>
                      <a:r>
                        <a:rPr lang="en-GB" sz="1200" b="1" baseline="0" dirty="0" smtClean="0"/>
                        <a:t> constant</a:t>
                      </a:r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One mole of any substance will contain the same number of particles, atoms, molecules or ions.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per mole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One mole of 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baseline="0" dirty="0" smtClean="0"/>
                        <a:t>O will contain </a:t>
                      </a:r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molecules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One mole of </a:t>
                      </a:r>
                      <a:r>
                        <a:rPr lang="en-GB" sz="1200" b="1" baseline="0" dirty="0" err="1" smtClean="0"/>
                        <a:t>NaCl</a:t>
                      </a:r>
                      <a:r>
                        <a:rPr lang="en-GB" sz="1200" b="1" baseline="0" dirty="0" smtClean="0"/>
                        <a:t> will contain </a:t>
                      </a:r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Na</a:t>
                      </a:r>
                      <a:r>
                        <a:rPr lang="en-GB" sz="1200" b="1" baseline="30000" dirty="0" smtClean="0"/>
                        <a:t>+</a:t>
                      </a:r>
                      <a:r>
                        <a:rPr lang="en-GB" sz="1200" b="1" baseline="0" dirty="0" smtClean="0"/>
                        <a:t> ions 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03418"/>
              </p:ext>
            </p:extLst>
          </p:nvPr>
        </p:nvGraphicFramePr>
        <p:xfrm>
          <a:off x="82324" y="8078117"/>
          <a:ext cx="6978877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2576"/>
                <a:gridCol w="3876301"/>
              </a:tblGrid>
              <a:tr h="682362">
                <a:tc>
                  <a:txBody>
                    <a:bodyPr/>
                    <a:lstStyle/>
                    <a:p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Number of moles = </a:t>
                      </a:r>
                      <a:r>
                        <a:rPr lang="en-GB" sz="1200" b="1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(g)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or  </a:t>
                      </a:r>
                      <a:r>
                        <a:rPr lang="en-GB" sz="1200" b="1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(g)</a:t>
                      </a:r>
                    </a:p>
                    <a:p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                       </a:t>
                      </a:r>
                      <a:r>
                        <a:rPr lang="en-GB" sz="1200" b="1" i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n-GB" sz="1200" b="1" i="1" baseline="-25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M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 smtClean="0"/>
                        <a:t>How many moles of </a:t>
                      </a:r>
                      <a:r>
                        <a:rPr lang="en-GB" sz="1200" b="1" i="0" dirty="0" err="1" smtClean="0"/>
                        <a:t>sulfuric</a:t>
                      </a:r>
                      <a:r>
                        <a:rPr lang="en-GB" sz="1200" b="1" i="0" dirty="0" smtClean="0"/>
                        <a:t> acid molecules are there in 4.7g of </a:t>
                      </a:r>
                      <a:r>
                        <a:rPr lang="en-GB" sz="1200" b="1" i="0" dirty="0" err="1" smtClean="0"/>
                        <a:t>sulfuric</a:t>
                      </a:r>
                      <a:r>
                        <a:rPr lang="en-GB" sz="1200" b="1" i="0" dirty="0" smtClean="0"/>
                        <a:t> acid (H</a:t>
                      </a:r>
                      <a:r>
                        <a:rPr lang="en-GB" sz="1200" b="1" i="0" baseline="-25000" dirty="0" smtClean="0"/>
                        <a:t>2</a:t>
                      </a:r>
                      <a:r>
                        <a:rPr lang="en-GB" sz="1200" b="1" i="0" dirty="0" smtClean="0"/>
                        <a:t>SO</a:t>
                      </a:r>
                      <a:r>
                        <a:rPr lang="en-GB" sz="1200" b="1" i="0" baseline="-25000" dirty="0" smtClean="0"/>
                        <a:t>4</a:t>
                      </a:r>
                      <a:r>
                        <a:rPr lang="en-GB" sz="1200" b="1" i="0" dirty="0" smtClean="0"/>
                        <a:t>)?  </a:t>
                      </a:r>
                    </a:p>
                    <a:p>
                      <a:pPr algn="ctr"/>
                      <a:r>
                        <a:rPr lang="en-GB" sz="1200" b="1" i="0" dirty="0" smtClean="0"/>
                        <a:t>Give your answer to 1 significant figure.</a:t>
                      </a:r>
                    </a:p>
                    <a:p>
                      <a:endParaRPr lang="en-GB" sz="1200" b="1" i="0" dirty="0" smtClean="0"/>
                    </a:p>
                    <a:p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                      </a:t>
                      </a:r>
                      <a:r>
                        <a:rPr lang="en-GB" sz="1200" b="1" i="0" u="sng" dirty="0" smtClean="0">
                          <a:solidFill>
                            <a:schemeClr val="tx1"/>
                          </a:solidFill>
                        </a:rPr>
                        <a:t> 4.7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= 0.05 </a:t>
                      </a:r>
                      <a:r>
                        <a:rPr lang="en-GB" sz="1200" b="1" i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endParaRPr lang="en-GB" sz="12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                       98                                    (M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of  H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2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27231"/>
              </p:ext>
            </p:extLst>
          </p:nvPr>
        </p:nvGraphicFramePr>
        <p:xfrm>
          <a:off x="7061201" y="134220"/>
          <a:ext cx="5026542" cy="756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1386"/>
                <a:gridCol w="1770927"/>
                <a:gridCol w="1624229"/>
              </a:tblGrid>
              <a:tr h="75688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The reactant that</a:t>
                      </a:r>
                      <a:r>
                        <a:rPr lang="en-GB" sz="1200" b="1" baseline="0" dirty="0" smtClean="0"/>
                        <a:t> is completely used up 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Limits the amount of product that is made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Less moles of product are made.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8148219" y="2697845"/>
            <a:ext cx="1475611" cy="474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Concentration of solutions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36962"/>
              </p:ext>
            </p:extLst>
          </p:nvPr>
        </p:nvGraphicFramePr>
        <p:xfrm>
          <a:off x="8229600" y="4516095"/>
          <a:ext cx="4441367" cy="1150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9943"/>
                <a:gridCol w="2261424"/>
              </a:tblGrid>
              <a:tr h="115017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The</a:t>
                      </a:r>
                      <a:r>
                        <a:rPr lang="en-GB" sz="1200" b="1" baseline="0" dirty="0" smtClean="0"/>
                        <a:t> b</a:t>
                      </a:r>
                      <a:r>
                        <a:rPr lang="en-GB" sz="1200" b="1" dirty="0" smtClean="0"/>
                        <a:t>alancing numbers in a symbol equation can be calculated from the masses of reactants and products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Convert the masses in grams to amounts in moles and convert the number of moles to simple whole number ratios.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19109"/>
              </p:ext>
            </p:extLst>
          </p:nvPr>
        </p:nvGraphicFramePr>
        <p:xfrm>
          <a:off x="7265126" y="5820358"/>
          <a:ext cx="5435173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906"/>
                <a:gridCol w="2175934"/>
                <a:gridCol w="2709333"/>
              </a:tblGrid>
              <a:tr h="309545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Chemical equations show the number of moles reacting and the number of moles made</a:t>
                      </a:r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Mg + 2HCl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 MgCl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+ H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2</a:t>
                      </a:r>
                    </a:p>
                    <a:p>
                      <a:pPr algn="ctr"/>
                      <a:endParaRPr lang="en-GB" sz="1200" b="1" i="1" baseline="-25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One mole of magnesium reacts with two moles of hydrochloric acid to make one mole of magnesium chloride and one mole of hydrogen</a:t>
                      </a:r>
                      <a:endParaRPr lang="en-GB" sz="1200" b="1" i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If you have a 60g of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 Mg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, what mass of </a:t>
                      </a:r>
                      <a:r>
                        <a:rPr lang="en-GB" sz="1200" b="1" dirty="0" err="1" smtClean="0">
                          <a:sym typeface="Wingdings" panose="05000000000000000000" pitchFamily="2" charset="2"/>
                        </a:rPr>
                        <a:t>HCl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 do you need to convert it to MgCl</a:t>
                      </a:r>
                      <a:r>
                        <a:rPr lang="en-GB" sz="1200" b="1" baseline="-25000" dirty="0" smtClean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?</a:t>
                      </a:r>
                    </a:p>
                    <a:p>
                      <a:endParaRPr lang="en-GB" sz="1200" b="1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1200" b="1" dirty="0" err="1" smtClean="0"/>
                        <a:t>A</a:t>
                      </a:r>
                      <a:r>
                        <a:rPr lang="en-GB" sz="1200" b="1" baseline="-25000" dirty="0" err="1" smtClean="0"/>
                        <a:t>r</a:t>
                      </a:r>
                      <a:r>
                        <a:rPr lang="en-GB" sz="1200" b="1" dirty="0" smtClean="0"/>
                        <a:t> : Mg =24 so mass of 1 mole of Mg = 24g</a:t>
                      </a:r>
                    </a:p>
                    <a:p>
                      <a:r>
                        <a:rPr lang="en-GB" sz="1200" b="1" dirty="0" smtClean="0"/>
                        <a:t>M</a:t>
                      </a:r>
                      <a:r>
                        <a:rPr lang="en-GB" sz="1200" b="1" baseline="-25000" dirty="0" smtClean="0"/>
                        <a:t>r</a:t>
                      </a:r>
                      <a:r>
                        <a:rPr lang="en-GB" sz="1200" b="1" dirty="0" smtClean="0"/>
                        <a:t> :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baseline="-25000" dirty="0" smtClean="0"/>
                        <a:t> </a:t>
                      </a:r>
                      <a:r>
                        <a:rPr lang="en-GB" sz="1200" b="1" dirty="0" smtClean="0"/>
                        <a:t>(1 + 35.5) so mass of 1 mole of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dirty="0" smtClean="0"/>
                        <a:t> = 36.5g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So 60g of Mg is 60/24 = 2.5 moles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Balanced symbol equation tells us that for every one mole of Mg, you need two moles of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dirty="0" smtClean="0"/>
                        <a:t> to react with it.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So you need 2.5x2 = 5 moles of </a:t>
                      </a:r>
                      <a:r>
                        <a:rPr lang="en-GB" sz="1200" b="1" dirty="0" err="1" smtClean="0"/>
                        <a:t>HCl</a:t>
                      </a:r>
                      <a:endParaRPr lang="en-GB" sz="1200" b="1" dirty="0" smtClean="0"/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You will need 5 x 36.5g of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dirty="0" smtClean="0"/>
                        <a:t>= 182.5g </a:t>
                      </a:r>
                    </a:p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68508"/>
              </p:ext>
            </p:extLst>
          </p:nvPr>
        </p:nvGraphicFramePr>
        <p:xfrm>
          <a:off x="8243951" y="3411859"/>
          <a:ext cx="443911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887"/>
                <a:gridCol w="1406698"/>
                <a:gridCol w="1796531"/>
              </a:tblGrid>
              <a:tr h="75688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Measured in mass per given volume of solution (g/dm</a:t>
                      </a:r>
                      <a:r>
                        <a:rPr lang="en-GB" sz="1200" b="1" baseline="30000" dirty="0" smtClean="0"/>
                        <a:t>3</a:t>
                      </a:r>
                      <a:r>
                        <a:rPr lang="en-GB" sz="1200" b="1" dirty="0" smtClean="0"/>
                        <a:t>)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Conc. = </a:t>
                      </a:r>
                      <a:r>
                        <a:rPr lang="en-GB" sz="1200" b="1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(g)</a:t>
                      </a:r>
                      <a:r>
                        <a:rPr lang="en-GB" sz="1200" b="1" i="1" u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en-GB" sz="1200" b="1" i="1" u="none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GB" sz="1200" b="1" i="1" u="sng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1" i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volume (dm</a:t>
                      </a:r>
                      <a:r>
                        <a:rPr lang="en-GB" sz="1200" b="1" i="1" u="none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en-GB" sz="1200" b="1" i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GB" sz="1200" b="1" i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HT only</a:t>
                      </a:r>
                    </a:p>
                    <a:p>
                      <a:pPr algn="ctr"/>
                      <a:r>
                        <a:rPr lang="en-GB" sz="1200" b="1" dirty="0" smtClean="0"/>
                        <a:t>Greater mass = higher concentration.</a:t>
                      </a:r>
                    </a:p>
                    <a:p>
                      <a:pPr algn="ctr"/>
                      <a:r>
                        <a:rPr lang="en-GB" sz="1200" b="1" dirty="0" smtClean="0"/>
                        <a:t>Greater volume = lower concentration.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 rot="5400000">
            <a:off x="6900851" y="1871658"/>
            <a:ext cx="2035019" cy="2995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Chemical measurements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190776"/>
              </p:ext>
            </p:extLst>
          </p:nvPr>
        </p:nvGraphicFramePr>
        <p:xfrm>
          <a:off x="8148219" y="1039886"/>
          <a:ext cx="455207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337"/>
                <a:gridCol w="1593905"/>
                <a:gridCol w="1690837"/>
              </a:tblGrid>
              <a:tr h="108920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Whenever a measurement is taken, there is always some uncertainty about the result obtained 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Can determine whether the mean value falls within the range of uncertainty of the result</a:t>
                      </a:r>
                      <a:endParaRPr lang="en-GB" sz="1200" b="1" i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dirty="0" smtClean="0"/>
                        <a:t>Calculate</a:t>
                      </a:r>
                      <a:r>
                        <a:rPr lang="en-GB" sz="1200" b="1" baseline="0" dirty="0" smtClean="0"/>
                        <a:t> the mean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baseline="0" dirty="0" smtClean="0"/>
                        <a:t>Calculate the range of the results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baseline="0" dirty="0" smtClean="0"/>
                        <a:t>Estimate of uncertainty in mean would be half the range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313258"/>
                  </p:ext>
                </p:extLst>
              </p:nvPr>
            </p:nvGraphicFramePr>
            <p:xfrm>
              <a:off x="9708762" y="2509882"/>
              <a:ext cx="2996702" cy="822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96702"/>
                  </a:tblGrid>
                  <a:tr h="692195">
                    <a:tc>
                      <a:txBody>
                        <a:bodyPr/>
                        <a:lstStyle/>
                        <a:p>
                          <a:pPr marL="0" indent="0" algn="ctr">
                            <a:buFont typeface="+mj-lt"/>
                            <a:buNone/>
                          </a:pPr>
                          <a:r>
                            <a:rPr lang="en-GB" sz="1200" b="1" dirty="0" smtClean="0"/>
                            <a:t>Example: 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dirty="0" smtClean="0"/>
                            <a:t>Mean value is 46.5s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dirty="0" smtClean="0"/>
                            <a:t>Range</a:t>
                          </a:r>
                          <a:r>
                            <a:rPr lang="en-GB" sz="1200" b="1" baseline="0" dirty="0" smtClean="0"/>
                            <a:t> of results is 44s to 49s = 5s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baseline="0" dirty="0" smtClean="0"/>
                            <a:t>Time taken was 46.5s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GB" sz="1200" b="1" dirty="0" smtClean="0"/>
                            <a:t>2.5s</a:t>
                          </a:r>
                          <a:endParaRPr lang="en-GB" sz="12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313258"/>
                  </p:ext>
                </p:extLst>
              </p:nvPr>
            </p:nvGraphicFramePr>
            <p:xfrm>
              <a:off x="9708762" y="2509882"/>
              <a:ext cx="2996702" cy="822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96702"/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3" t="-735" r="-406" b="-58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5537200" y="3038928"/>
            <a:ext cx="0" cy="1533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505200" y="2585785"/>
            <a:ext cx="330200" cy="1286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3"/>
          </p:cNvCxnSpPr>
          <p:nvPr/>
        </p:nvCxnSpPr>
        <p:spPr>
          <a:xfrm flipH="1" flipV="1">
            <a:off x="6877438" y="2838575"/>
            <a:ext cx="63971" cy="353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1"/>
          </p:cNvCxnSpPr>
          <p:nvPr/>
        </p:nvCxnSpPr>
        <p:spPr>
          <a:xfrm flipH="1" flipV="1">
            <a:off x="6569145" y="1110298"/>
            <a:ext cx="308293" cy="1786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5" idx="3"/>
          </p:cNvCxnSpPr>
          <p:nvPr/>
        </p:nvCxnSpPr>
        <p:spPr>
          <a:xfrm flipH="1" flipV="1">
            <a:off x="7437485" y="3013182"/>
            <a:ext cx="11027" cy="1587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437485" y="941490"/>
            <a:ext cx="0" cy="1140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3" idx="3"/>
          </p:cNvCxnSpPr>
          <p:nvPr/>
        </p:nvCxnSpPr>
        <p:spPr>
          <a:xfrm flipV="1">
            <a:off x="7712569" y="3038928"/>
            <a:ext cx="205791" cy="149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4" idx="1"/>
          </p:cNvCxnSpPr>
          <p:nvPr/>
        </p:nvCxnSpPr>
        <p:spPr>
          <a:xfrm flipV="1">
            <a:off x="8068121" y="1725686"/>
            <a:ext cx="80098" cy="295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591800" y="2411486"/>
            <a:ext cx="406400" cy="98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3"/>
          </p:cNvCxnSpPr>
          <p:nvPr/>
        </p:nvCxnSpPr>
        <p:spPr>
          <a:xfrm flipV="1">
            <a:off x="7986909" y="3171973"/>
            <a:ext cx="327358" cy="339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3" idx="2"/>
          </p:cNvCxnSpPr>
          <p:nvPr/>
        </p:nvCxnSpPr>
        <p:spPr>
          <a:xfrm>
            <a:off x="8886025" y="3171973"/>
            <a:ext cx="8835" cy="239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48" idx="1"/>
          </p:cNvCxnSpPr>
          <p:nvPr/>
        </p:nvCxnSpPr>
        <p:spPr>
          <a:xfrm flipH="1">
            <a:off x="5393943" y="3834629"/>
            <a:ext cx="143257" cy="135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72" idx="3"/>
          </p:cNvCxnSpPr>
          <p:nvPr/>
        </p:nvCxnSpPr>
        <p:spPr>
          <a:xfrm flipH="1" flipV="1">
            <a:off x="4800599" y="3605401"/>
            <a:ext cx="196087" cy="812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48" idx="2"/>
            <a:endCxn id="22" idx="3"/>
          </p:cNvCxnSpPr>
          <p:nvPr/>
        </p:nvCxnSpPr>
        <p:spPr>
          <a:xfrm flipH="1">
            <a:off x="4800599" y="4931777"/>
            <a:ext cx="196088" cy="928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2" idx="1"/>
          </p:cNvCxnSpPr>
          <p:nvPr/>
        </p:nvCxnSpPr>
        <p:spPr>
          <a:xfrm>
            <a:off x="6216219" y="3834629"/>
            <a:ext cx="0" cy="240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" idx="3"/>
          </p:cNvCxnSpPr>
          <p:nvPr/>
        </p:nvCxnSpPr>
        <p:spPr>
          <a:xfrm flipH="1">
            <a:off x="5987286" y="5820358"/>
            <a:ext cx="228933" cy="183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3935730" y="6685634"/>
            <a:ext cx="0" cy="183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835400" y="7875490"/>
            <a:ext cx="0" cy="202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" idx="1"/>
          </p:cNvCxnSpPr>
          <p:nvPr/>
        </p:nvCxnSpPr>
        <p:spPr>
          <a:xfrm>
            <a:off x="6941409" y="3834629"/>
            <a:ext cx="26729" cy="135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" idx="3"/>
          </p:cNvCxnSpPr>
          <p:nvPr/>
        </p:nvCxnSpPr>
        <p:spPr>
          <a:xfrm>
            <a:off x="6968138" y="5623565"/>
            <a:ext cx="398993" cy="196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4" idx="3"/>
          </p:cNvCxnSpPr>
          <p:nvPr/>
        </p:nvCxnSpPr>
        <p:spPr>
          <a:xfrm>
            <a:off x="7720056" y="3824974"/>
            <a:ext cx="78310" cy="138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26" idx="1"/>
          </p:cNvCxnSpPr>
          <p:nvPr/>
        </p:nvCxnSpPr>
        <p:spPr>
          <a:xfrm>
            <a:off x="8147250" y="4823154"/>
            <a:ext cx="82350" cy="2680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37200" y="301925"/>
            <a:ext cx="0" cy="207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922513" y="301925"/>
            <a:ext cx="0" cy="207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326885" y="9135374"/>
            <a:ext cx="1138686" cy="8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7641" y="3188298"/>
            <a:ext cx="2929268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GCSE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QUANTITATIVE CHEMISTRY 1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 rot="5400000">
            <a:off x="4432383" y="4534520"/>
            <a:ext cx="1923120" cy="794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Conservation of mass and balanced symbol equations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248220"/>
              </p:ext>
            </p:extLst>
          </p:nvPr>
        </p:nvGraphicFramePr>
        <p:xfrm>
          <a:off x="82326" y="3192309"/>
          <a:ext cx="4718273" cy="82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121"/>
                <a:gridCol w="1606867"/>
                <a:gridCol w="2046285"/>
              </a:tblGrid>
              <a:tr h="8261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No atoms are lost or made during a chemical reaction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Mass of the products</a:t>
                      </a:r>
                      <a:r>
                        <a:rPr lang="en-GB" sz="1200" b="1" baseline="0" dirty="0" smtClean="0"/>
                        <a:t> equals the mass of the reactants.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5400000">
            <a:off x="6102606" y="1834810"/>
            <a:ext cx="1549664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Relative formula mass (M</a:t>
            </a:r>
            <a:r>
              <a:rPr lang="en-GB" sz="1400" b="1" baseline="-25000" dirty="0" smtClean="0">
                <a:solidFill>
                  <a:schemeClr val="tx1"/>
                </a:solidFill>
              </a:rPr>
              <a:t>r</a:t>
            </a:r>
            <a:r>
              <a:rPr lang="en-GB" sz="1400" b="1" dirty="0">
                <a:solidFill>
                  <a:schemeClr val="tx1"/>
                </a:solidFill>
              </a:rPr>
              <a:t>)</a:t>
            </a:r>
            <a:endParaRPr lang="en-GB" sz="1400" b="1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3340" y="2714418"/>
            <a:ext cx="4047958" cy="3245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Mass changes when a reactant or product is a gas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5343836" y="4719042"/>
            <a:ext cx="1744766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Moles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6141465" y="4397899"/>
            <a:ext cx="1653346" cy="7979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Amounts of substances in equations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6942581" y="4469379"/>
            <a:ext cx="1711569" cy="699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Using moles to balance equations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6466279" y="1806328"/>
            <a:ext cx="1942413" cy="471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Limiting reactants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041999"/>
              </p:ext>
            </p:extLst>
          </p:nvPr>
        </p:nvGraphicFramePr>
        <p:xfrm>
          <a:off x="82326" y="4155975"/>
          <a:ext cx="471827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898"/>
                <a:gridCol w="1237523"/>
                <a:gridCol w="3044852"/>
              </a:tblGrid>
              <a:tr h="93338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Represent chemical reactions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and have the same number of atoms of each element on both sides of the equation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 + Cl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 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HCl</a:t>
                      </a:r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Subscript numbers</a:t>
                      </a:r>
                      <a:r>
                        <a:rPr lang="en-GB" sz="1200" b="1" baseline="0" dirty="0" smtClean="0"/>
                        <a:t> show the number of atoms of the element to its left.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Normal script numbers show the number of molecules.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48707" y="4546155"/>
            <a:ext cx="2538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</a:t>
            </a:r>
            <a:r>
              <a:rPr lang="en-GB" sz="1200" b="1" dirty="0" smtClean="0"/>
              <a:t>ubscript                          Normal script</a:t>
            </a:r>
            <a:endParaRPr lang="en-GB" sz="1200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351170"/>
              </p:ext>
            </p:extLst>
          </p:nvPr>
        </p:nvGraphicFramePr>
        <p:xfrm>
          <a:off x="930051" y="104458"/>
          <a:ext cx="6011358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653"/>
                <a:gridCol w="1732549"/>
                <a:gridCol w="1893578"/>
                <a:gridCol w="1893578"/>
              </a:tblGrid>
              <a:tr h="933380">
                <a:tc>
                  <a:txBody>
                    <a:bodyPr/>
                    <a:lstStyle/>
                    <a:p>
                      <a:pPr algn="ctr"/>
                      <a:endParaRPr lang="en-GB" sz="1200" b="1" baseline="-25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sum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the relative atomic masses of the atoms in the numbers shown in the formula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The sum of the M</a:t>
                      </a:r>
                      <a:r>
                        <a:rPr lang="en-GB" sz="1200" b="1" baseline="-25000" dirty="0" smtClean="0"/>
                        <a:t>r </a:t>
                      </a:r>
                      <a:r>
                        <a:rPr lang="en-GB" sz="1200" b="1" baseline="0" dirty="0" smtClean="0"/>
                        <a:t>of the reactants in the quantities shown equals the sum of the M</a:t>
                      </a:r>
                      <a:r>
                        <a:rPr lang="en-GB" sz="1200" b="1" baseline="-25000" dirty="0" smtClean="0"/>
                        <a:t>r</a:t>
                      </a:r>
                      <a:r>
                        <a:rPr lang="en-GB" sz="1200" b="1" baseline="0" dirty="0" smtClean="0"/>
                        <a:t> of the products in the quantities shown.</a:t>
                      </a:r>
                      <a:endParaRPr lang="en-GB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2Mg + O</a:t>
                      </a:r>
                      <a:r>
                        <a:rPr lang="en-GB" sz="1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2MgO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48g + 32g = 80g  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          80g = 80g</a:t>
                      </a:r>
                      <a:endParaRPr lang="en-GB" sz="1200" b="1" baseline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1295"/>
              </p:ext>
            </p:extLst>
          </p:nvPr>
        </p:nvGraphicFramePr>
        <p:xfrm>
          <a:off x="82326" y="1305625"/>
          <a:ext cx="642897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259"/>
                <a:gridCol w="1505939"/>
                <a:gridCol w="3538774"/>
              </a:tblGrid>
              <a:tr h="466690"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One of the reactants is a gas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Magnesium +</a:t>
                      </a:r>
                      <a:r>
                        <a:rPr lang="en-GB" sz="1200" b="1" baseline="0" dirty="0" smtClean="0"/>
                        <a:t> oxygen 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 magnesium oxide</a:t>
                      </a:r>
                      <a:endParaRPr lang="en-GB" sz="1200" b="1" dirty="0"/>
                    </a:p>
                  </a:txBody>
                  <a:tcPr anchor="ctr"/>
                </a:tc>
              </a:tr>
              <a:tr h="4666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One of the products is a gas and has escaped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Calcium carbonate 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 carbon dioxide +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 calcium oxide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366057" y="4417699"/>
            <a:ext cx="469740" cy="16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505200" y="4417699"/>
            <a:ext cx="93334" cy="16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08828"/>
              </p:ext>
            </p:extLst>
          </p:nvPr>
        </p:nvGraphicFramePr>
        <p:xfrm>
          <a:off x="82324" y="6004221"/>
          <a:ext cx="7088017" cy="681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2742"/>
                <a:gridCol w="2908468"/>
                <a:gridCol w="2446807"/>
              </a:tblGrid>
              <a:tr h="68141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of one mole of a substance in grams = relative formula mass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One mole of 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O = 18g (1 + 1</a:t>
                      </a:r>
                      <a:r>
                        <a:rPr lang="en-GB" sz="1200" b="1" baseline="0" dirty="0" smtClean="0"/>
                        <a:t> + 16)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One mole of Mg = 24g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12245"/>
              </p:ext>
            </p:extLst>
          </p:nvPr>
        </p:nvGraphicFramePr>
        <p:xfrm>
          <a:off x="95938" y="6869497"/>
          <a:ext cx="7074403" cy="1005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311"/>
                <a:gridCol w="2603479"/>
                <a:gridCol w="3974613"/>
              </a:tblGrid>
              <a:tr h="100599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One mole of any substance will contain the same number of particles, atoms, molecules or ions.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per mole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One mole of 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baseline="0" dirty="0" smtClean="0"/>
                        <a:t>O will contain </a:t>
                      </a:r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molecules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One mole of </a:t>
                      </a:r>
                      <a:r>
                        <a:rPr lang="en-GB" sz="1200" b="1" baseline="0" dirty="0" err="1" smtClean="0"/>
                        <a:t>NaCl</a:t>
                      </a:r>
                      <a:r>
                        <a:rPr lang="en-GB" sz="1200" b="1" baseline="0" dirty="0" smtClean="0"/>
                        <a:t> will contain </a:t>
                      </a:r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Na</a:t>
                      </a:r>
                      <a:r>
                        <a:rPr lang="en-GB" sz="1200" b="1" baseline="30000" dirty="0" smtClean="0"/>
                        <a:t>+</a:t>
                      </a:r>
                      <a:r>
                        <a:rPr lang="en-GB" sz="1200" b="1" baseline="0" dirty="0" smtClean="0"/>
                        <a:t> ions 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82324" y="8078117"/>
          <a:ext cx="6978877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2576"/>
                <a:gridCol w="3876301"/>
              </a:tblGrid>
              <a:tr h="682362">
                <a:tc>
                  <a:txBody>
                    <a:bodyPr/>
                    <a:lstStyle/>
                    <a:p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Number of moles = </a:t>
                      </a:r>
                      <a:r>
                        <a:rPr lang="en-GB" sz="1200" b="1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(g)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or  </a:t>
                      </a:r>
                      <a:r>
                        <a:rPr lang="en-GB" sz="1200" b="1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(g)</a:t>
                      </a:r>
                    </a:p>
                    <a:p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                       </a:t>
                      </a:r>
                      <a:r>
                        <a:rPr lang="en-GB" sz="1200" b="1" i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n-GB" sz="1200" b="1" i="1" baseline="-25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M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 smtClean="0"/>
                        <a:t>How many moles of </a:t>
                      </a:r>
                      <a:r>
                        <a:rPr lang="en-GB" sz="1200" b="1" i="0" dirty="0" err="1" smtClean="0"/>
                        <a:t>sulfuric</a:t>
                      </a:r>
                      <a:r>
                        <a:rPr lang="en-GB" sz="1200" b="1" i="0" dirty="0" smtClean="0"/>
                        <a:t> acid molecules are there in 4.7g of </a:t>
                      </a:r>
                      <a:r>
                        <a:rPr lang="en-GB" sz="1200" b="1" i="0" dirty="0" err="1" smtClean="0"/>
                        <a:t>sulfuric</a:t>
                      </a:r>
                      <a:r>
                        <a:rPr lang="en-GB" sz="1200" b="1" i="0" dirty="0" smtClean="0"/>
                        <a:t> acid (H</a:t>
                      </a:r>
                      <a:r>
                        <a:rPr lang="en-GB" sz="1200" b="1" i="0" baseline="-25000" dirty="0" smtClean="0"/>
                        <a:t>2</a:t>
                      </a:r>
                      <a:r>
                        <a:rPr lang="en-GB" sz="1200" b="1" i="0" dirty="0" smtClean="0"/>
                        <a:t>SO</a:t>
                      </a:r>
                      <a:r>
                        <a:rPr lang="en-GB" sz="1200" b="1" i="0" baseline="-25000" dirty="0" smtClean="0"/>
                        <a:t>4</a:t>
                      </a:r>
                      <a:r>
                        <a:rPr lang="en-GB" sz="1200" b="1" i="0" dirty="0" smtClean="0"/>
                        <a:t>)?  </a:t>
                      </a:r>
                    </a:p>
                    <a:p>
                      <a:pPr algn="ctr"/>
                      <a:r>
                        <a:rPr lang="en-GB" sz="1200" b="1" i="0" dirty="0" smtClean="0"/>
                        <a:t>Give your answer to 1 significant figure.</a:t>
                      </a:r>
                    </a:p>
                    <a:p>
                      <a:endParaRPr lang="en-GB" sz="1200" b="1" i="0" dirty="0" smtClean="0"/>
                    </a:p>
                    <a:p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                      </a:t>
                      </a:r>
                      <a:r>
                        <a:rPr lang="en-GB" sz="1200" b="1" i="0" u="sng" dirty="0" smtClean="0">
                          <a:solidFill>
                            <a:schemeClr val="tx1"/>
                          </a:solidFill>
                        </a:rPr>
                        <a:t> 4.7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= 0.05 </a:t>
                      </a:r>
                      <a:r>
                        <a:rPr lang="en-GB" sz="1200" b="1" i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endParaRPr lang="en-GB" sz="12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                       98                                    (M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of  H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2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47155"/>
              </p:ext>
            </p:extLst>
          </p:nvPr>
        </p:nvGraphicFramePr>
        <p:xfrm>
          <a:off x="7061201" y="134220"/>
          <a:ext cx="5026542" cy="756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1386"/>
                <a:gridCol w="1770927"/>
                <a:gridCol w="1624229"/>
              </a:tblGrid>
              <a:tr h="7568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Limits the amount of product that is made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Less moles of product are made.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8148219" y="2697845"/>
            <a:ext cx="1475611" cy="474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Concentration of solutions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75567"/>
              </p:ext>
            </p:extLst>
          </p:nvPr>
        </p:nvGraphicFramePr>
        <p:xfrm>
          <a:off x="8229600" y="4516095"/>
          <a:ext cx="4441367" cy="1150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9943"/>
                <a:gridCol w="2261424"/>
              </a:tblGrid>
              <a:tr h="115017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Convert the masses in grams to amounts in moles and convert the number of moles to simple whole number ratios.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45065"/>
              </p:ext>
            </p:extLst>
          </p:nvPr>
        </p:nvGraphicFramePr>
        <p:xfrm>
          <a:off x="7265126" y="5820358"/>
          <a:ext cx="5435173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906"/>
                <a:gridCol w="2175934"/>
                <a:gridCol w="2709333"/>
              </a:tblGrid>
              <a:tr h="309545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Mg + 2HCl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 MgCl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+ H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2</a:t>
                      </a:r>
                    </a:p>
                    <a:p>
                      <a:pPr algn="ctr"/>
                      <a:endParaRPr lang="en-GB" sz="1200" b="1" i="1" baseline="-25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One mole of magnesium reacts with two moles of hydrochloric acid to make one mole of magnesium chloride and one mole of hydrogen</a:t>
                      </a:r>
                      <a:endParaRPr lang="en-GB" sz="1200" b="1" i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If you have a 60g of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 Mg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, what mass of </a:t>
                      </a:r>
                      <a:r>
                        <a:rPr lang="en-GB" sz="1200" b="1" dirty="0" err="1" smtClean="0">
                          <a:sym typeface="Wingdings" panose="05000000000000000000" pitchFamily="2" charset="2"/>
                        </a:rPr>
                        <a:t>HCl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 do you need to convert it to MgCl</a:t>
                      </a:r>
                      <a:r>
                        <a:rPr lang="en-GB" sz="1200" b="1" baseline="-25000" dirty="0" smtClean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?</a:t>
                      </a:r>
                    </a:p>
                    <a:p>
                      <a:endParaRPr lang="en-GB" sz="1200" b="1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1200" b="1" dirty="0" err="1" smtClean="0"/>
                        <a:t>A</a:t>
                      </a:r>
                      <a:r>
                        <a:rPr lang="en-GB" sz="1200" b="1" baseline="-25000" dirty="0" err="1" smtClean="0"/>
                        <a:t>r</a:t>
                      </a:r>
                      <a:r>
                        <a:rPr lang="en-GB" sz="1200" b="1" dirty="0" smtClean="0"/>
                        <a:t> : Mg =24 so mass of 1 mole of Mg = 24g</a:t>
                      </a:r>
                    </a:p>
                    <a:p>
                      <a:r>
                        <a:rPr lang="en-GB" sz="1200" b="1" dirty="0" smtClean="0"/>
                        <a:t>M</a:t>
                      </a:r>
                      <a:r>
                        <a:rPr lang="en-GB" sz="1200" b="1" baseline="-25000" dirty="0" smtClean="0"/>
                        <a:t>r</a:t>
                      </a:r>
                      <a:r>
                        <a:rPr lang="en-GB" sz="1200" b="1" dirty="0" smtClean="0"/>
                        <a:t> :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baseline="-25000" dirty="0" smtClean="0"/>
                        <a:t> </a:t>
                      </a:r>
                      <a:r>
                        <a:rPr lang="en-GB" sz="1200" b="1" dirty="0" smtClean="0"/>
                        <a:t>(1 + 35.5) so mass of 1 mole of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dirty="0" smtClean="0"/>
                        <a:t> = 36.5g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So 60g of Mg is 60/24 = 2.5 moles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Balanced symbol equation tells us that for every one mole of Mg, you need two moles of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dirty="0" smtClean="0"/>
                        <a:t> to react with it.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So you need 2.5x2 = 5 moles of </a:t>
                      </a:r>
                      <a:r>
                        <a:rPr lang="en-GB" sz="1200" b="1" dirty="0" err="1" smtClean="0"/>
                        <a:t>HCl</a:t>
                      </a:r>
                      <a:endParaRPr lang="en-GB" sz="1200" b="1" dirty="0" smtClean="0"/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You will need 5 x 36.5g of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dirty="0" smtClean="0"/>
                        <a:t>= 182.5g </a:t>
                      </a:r>
                    </a:p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321512"/>
              </p:ext>
            </p:extLst>
          </p:nvPr>
        </p:nvGraphicFramePr>
        <p:xfrm>
          <a:off x="8243951" y="3411859"/>
          <a:ext cx="443911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887"/>
                <a:gridCol w="1406698"/>
                <a:gridCol w="1796531"/>
              </a:tblGrid>
              <a:tr h="7568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Conc. = </a:t>
                      </a:r>
                      <a:r>
                        <a:rPr lang="en-GB" sz="1200" b="1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(g)</a:t>
                      </a:r>
                      <a:r>
                        <a:rPr lang="en-GB" sz="1200" b="1" i="1" u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en-GB" sz="1200" b="1" i="1" u="none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GB" sz="1200" b="1" i="1" u="sng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1" i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volume (dm</a:t>
                      </a:r>
                      <a:r>
                        <a:rPr lang="en-GB" sz="1200" b="1" i="1" u="none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en-GB" sz="1200" b="1" i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GB" sz="1200" b="1" i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HT only</a:t>
                      </a:r>
                    </a:p>
                    <a:p>
                      <a:pPr algn="ctr"/>
                      <a:r>
                        <a:rPr lang="en-GB" sz="1200" b="1" dirty="0" smtClean="0"/>
                        <a:t>Greater mass = higher concentration.</a:t>
                      </a:r>
                    </a:p>
                    <a:p>
                      <a:pPr algn="ctr"/>
                      <a:r>
                        <a:rPr lang="en-GB" sz="1200" b="1" dirty="0" smtClean="0"/>
                        <a:t>Greater volume = lower concentration.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 rot="5400000">
            <a:off x="6900851" y="1871658"/>
            <a:ext cx="2035019" cy="2995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Chemical measurements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005209"/>
              </p:ext>
            </p:extLst>
          </p:nvPr>
        </p:nvGraphicFramePr>
        <p:xfrm>
          <a:off x="8148219" y="1039886"/>
          <a:ext cx="455207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337"/>
                <a:gridCol w="1593905"/>
                <a:gridCol w="1690837"/>
              </a:tblGrid>
              <a:tr h="1089206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Can determine whether the mean value falls within the range of uncertainty of the result</a:t>
                      </a:r>
                      <a:endParaRPr lang="en-GB" sz="1200" b="1" i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dirty="0" smtClean="0"/>
                        <a:t>Calculate</a:t>
                      </a:r>
                      <a:r>
                        <a:rPr lang="en-GB" sz="1200" b="1" baseline="0" dirty="0" smtClean="0"/>
                        <a:t> the mean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baseline="0" dirty="0" smtClean="0"/>
                        <a:t>Calculate the range of the results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baseline="0" dirty="0" smtClean="0"/>
                        <a:t>Estimate of uncertainty in mean would be half the range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708762" y="2509882"/>
              <a:ext cx="2996702" cy="822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96702"/>
                  </a:tblGrid>
                  <a:tr h="692195">
                    <a:tc>
                      <a:txBody>
                        <a:bodyPr/>
                        <a:lstStyle/>
                        <a:p>
                          <a:pPr marL="0" indent="0" algn="ctr">
                            <a:buFont typeface="+mj-lt"/>
                            <a:buNone/>
                          </a:pPr>
                          <a:r>
                            <a:rPr lang="en-GB" sz="1200" b="1" dirty="0" smtClean="0"/>
                            <a:t>Example: 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dirty="0" smtClean="0"/>
                            <a:t>Mean value is 46.5s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dirty="0" smtClean="0"/>
                            <a:t>Range</a:t>
                          </a:r>
                          <a:r>
                            <a:rPr lang="en-GB" sz="1200" b="1" baseline="0" dirty="0" smtClean="0"/>
                            <a:t> of results is 44s to 49s = 5s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baseline="0" dirty="0" smtClean="0"/>
                            <a:t>Time taken was 46.5s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GB" sz="1200" b="1" dirty="0" smtClean="0"/>
                            <a:t>2.5s</a:t>
                          </a:r>
                          <a:endParaRPr lang="en-GB" sz="12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708762" y="2509882"/>
              <a:ext cx="2996702" cy="822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96702"/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3" t="-735" r="-406" b="-58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5537200" y="3038928"/>
            <a:ext cx="0" cy="1533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505200" y="2585785"/>
            <a:ext cx="330200" cy="1286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3"/>
          </p:cNvCxnSpPr>
          <p:nvPr/>
        </p:nvCxnSpPr>
        <p:spPr>
          <a:xfrm flipH="1" flipV="1">
            <a:off x="6877438" y="2838575"/>
            <a:ext cx="63971" cy="353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1"/>
          </p:cNvCxnSpPr>
          <p:nvPr/>
        </p:nvCxnSpPr>
        <p:spPr>
          <a:xfrm flipH="1" flipV="1">
            <a:off x="6569145" y="1110298"/>
            <a:ext cx="308293" cy="1786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5" idx="3"/>
          </p:cNvCxnSpPr>
          <p:nvPr/>
        </p:nvCxnSpPr>
        <p:spPr>
          <a:xfrm flipH="1" flipV="1">
            <a:off x="7437485" y="3013182"/>
            <a:ext cx="11027" cy="1587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437485" y="941490"/>
            <a:ext cx="0" cy="1140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3" idx="3"/>
          </p:cNvCxnSpPr>
          <p:nvPr/>
        </p:nvCxnSpPr>
        <p:spPr>
          <a:xfrm flipV="1">
            <a:off x="7712569" y="3038928"/>
            <a:ext cx="205791" cy="149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4" idx="1"/>
          </p:cNvCxnSpPr>
          <p:nvPr/>
        </p:nvCxnSpPr>
        <p:spPr>
          <a:xfrm flipV="1">
            <a:off x="8068121" y="1725686"/>
            <a:ext cx="80098" cy="295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591800" y="2411486"/>
            <a:ext cx="406400" cy="98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3"/>
          </p:cNvCxnSpPr>
          <p:nvPr/>
        </p:nvCxnSpPr>
        <p:spPr>
          <a:xfrm flipV="1">
            <a:off x="7986909" y="3171973"/>
            <a:ext cx="327358" cy="339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3" idx="2"/>
          </p:cNvCxnSpPr>
          <p:nvPr/>
        </p:nvCxnSpPr>
        <p:spPr>
          <a:xfrm>
            <a:off x="8886025" y="3171973"/>
            <a:ext cx="8835" cy="239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48" idx="1"/>
          </p:cNvCxnSpPr>
          <p:nvPr/>
        </p:nvCxnSpPr>
        <p:spPr>
          <a:xfrm flipH="1">
            <a:off x="5393943" y="3834629"/>
            <a:ext cx="143257" cy="135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72" idx="3"/>
          </p:cNvCxnSpPr>
          <p:nvPr/>
        </p:nvCxnSpPr>
        <p:spPr>
          <a:xfrm flipH="1" flipV="1">
            <a:off x="4800599" y="3605401"/>
            <a:ext cx="196087" cy="812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48" idx="2"/>
            <a:endCxn id="22" idx="3"/>
          </p:cNvCxnSpPr>
          <p:nvPr/>
        </p:nvCxnSpPr>
        <p:spPr>
          <a:xfrm flipH="1">
            <a:off x="4800599" y="4931777"/>
            <a:ext cx="196088" cy="928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2" idx="1"/>
          </p:cNvCxnSpPr>
          <p:nvPr/>
        </p:nvCxnSpPr>
        <p:spPr>
          <a:xfrm>
            <a:off x="6216219" y="3834629"/>
            <a:ext cx="0" cy="240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" idx="3"/>
          </p:cNvCxnSpPr>
          <p:nvPr/>
        </p:nvCxnSpPr>
        <p:spPr>
          <a:xfrm flipH="1">
            <a:off x="5987286" y="5820358"/>
            <a:ext cx="228933" cy="183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3935730" y="6685634"/>
            <a:ext cx="0" cy="183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835400" y="7875490"/>
            <a:ext cx="0" cy="202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" idx="1"/>
          </p:cNvCxnSpPr>
          <p:nvPr/>
        </p:nvCxnSpPr>
        <p:spPr>
          <a:xfrm>
            <a:off x="6941409" y="3834629"/>
            <a:ext cx="26729" cy="135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" idx="3"/>
          </p:cNvCxnSpPr>
          <p:nvPr/>
        </p:nvCxnSpPr>
        <p:spPr>
          <a:xfrm>
            <a:off x="6968138" y="5623565"/>
            <a:ext cx="398993" cy="196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4" idx="3"/>
          </p:cNvCxnSpPr>
          <p:nvPr/>
        </p:nvCxnSpPr>
        <p:spPr>
          <a:xfrm>
            <a:off x="7720056" y="3824974"/>
            <a:ext cx="78310" cy="138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26" idx="1"/>
          </p:cNvCxnSpPr>
          <p:nvPr/>
        </p:nvCxnSpPr>
        <p:spPr>
          <a:xfrm>
            <a:off x="8147250" y="4823154"/>
            <a:ext cx="82350" cy="2680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37200" y="301925"/>
            <a:ext cx="0" cy="207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922513" y="301925"/>
            <a:ext cx="0" cy="207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326885" y="9135374"/>
            <a:ext cx="1138686" cy="8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6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7641" y="3188298"/>
            <a:ext cx="2929268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GCSE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QUANTITATIVE CHEMISTRY 1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 rot="5400000">
            <a:off x="4432383" y="4534520"/>
            <a:ext cx="1923120" cy="794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Conservation of mass and balanced symbol equations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02534"/>
              </p:ext>
            </p:extLst>
          </p:nvPr>
        </p:nvGraphicFramePr>
        <p:xfrm>
          <a:off x="82326" y="3192309"/>
          <a:ext cx="4718273" cy="82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121"/>
                <a:gridCol w="1606867"/>
                <a:gridCol w="2046285"/>
              </a:tblGrid>
              <a:tr h="8261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Mass of the products</a:t>
                      </a:r>
                      <a:r>
                        <a:rPr lang="en-GB" sz="1200" b="1" baseline="0" dirty="0" smtClean="0"/>
                        <a:t> equals the mass of the reactants.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5400000">
            <a:off x="6102606" y="1834810"/>
            <a:ext cx="1549664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Relative formula mass (M</a:t>
            </a:r>
            <a:r>
              <a:rPr lang="en-GB" sz="1400" b="1" baseline="-25000" dirty="0" smtClean="0">
                <a:solidFill>
                  <a:schemeClr val="tx1"/>
                </a:solidFill>
              </a:rPr>
              <a:t>r</a:t>
            </a:r>
            <a:r>
              <a:rPr lang="en-GB" sz="1400" b="1" dirty="0">
                <a:solidFill>
                  <a:schemeClr val="tx1"/>
                </a:solidFill>
              </a:rPr>
              <a:t>)</a:t>
            </a:r>
            <a:endParaRPr lang="en-GB" sz="1400" b="1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3340" y="2714418"/>
            <a:ext cx="4047958" cy="3245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Mass changes when a reactant or product is a gas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5343836" y="4719042"/>
            <a:ext cx="1744766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Moles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6141465" y="4397899"/>
            <a:ext cx="1653346" cy="7979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Amounts of substances in equations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6942581" y="4469379"/>
            <a:ext cx="1711569" cy="699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Using moles to balance equations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6466279" y="1806328"/>
            <a:ext cx="1942413" cy="471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Limiting reactants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58604"/>
              </p:ext>
            </p:extLst>
          </p:nvPr>
        </p:nvGraphicFramePr>
        <p:xfrm>
          <a:off x="82326" y="4155975"/>
          <a:ext cx="471827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898"/>
                <a:gridCol w="1237523"/>
                <a:gridCol w="3044852"/>
              </a:tblGrid>
              <a:tr h="93338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 + Cl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 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HCl</a:t>
                      </a:r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Subscript numbers</a:t>
                      </a:r>
                      <a:r>
                        <a:rPr lang="en-GB" sz="1200" b="1" baseline="0" dirty="0" smtClean="0"/>
                        <a:t> show the number of atoms of the element to its left.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Normal script numbers show the number of molecules.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48707" y="4546155"/>
            <a:ext cx="2538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</a:t>
            </a:r>
            <a:r>
              <a:rPr lang="en-GB" sz="1200" b="1" dirty="0" smtClean="0"/>
              <a:t>ubscript                          Normal script</a:t>
            </a:r>
            <a:endParaRPr lang="en-GB" sz="1200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38901"/>
              </p:ext>
            </p:extLst>
          </p:nvPr>
        </p:nvGraphicFramePr>
        <p:xfrm>
          <a:off x="930051" y="104458"/>
          <a:ext cx="6011358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653"/>
                <a:gridCol w="1732549"/>
                <a:gridCol w="1893578"/>
                <a:gridCol w="1893578"/>
              </a:tblGrid>
              <a:tr h="933380">
                <a:tc>
                  <a:txBody>
                    <a:bodyPr/>
                    <a:lstStyle/>
                    <a:p>
                      <a:pPr algn="ctr"/>
                      <a:endParaRPr lang="en-GB" sz="1200" b="1" baseline="-25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The sum of the M</a:t>
                      </a:r>
                      <a:r>
                        <a:rPr lang="en-GB" sz="1200" b="1" baseline="-25000" dirty="0" smtClean="0"/>
                        <a:t>r </a:t>
                      </a:r>
                      <a:r>
                        <a:rPr lang="en-GB" sz="1200" b="1" baseline="0" dirty="0" smtClean="0"/>
                        <a:t>of the reactants in the quantities shown equals the sum of the M</a:t>
                      </a:r>
                      <a:r>
                        <a:rPr lang="en-GB" sz="1200" b="1" baseline="-25000" dirty="0" smtClean="0"/>
                        <a:t>r</a:t>
                      </a:r>
                      <a:r>
                        <a:rPr lang="en-GB" sz="1200" b="1" baseline="0" dirty="0" smtClean="0"/>
                        <a:t> of the products in the quantities shown.</a:t>
                      </a:r>
                      <a:endParaRPr lang="en-GB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2Mg + O</a:t>
                      </a:r>
                      <a:r>
                        <a:rPr lang="en-GB" sz="1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2MgO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48g + 32g = 80g  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          80g = 80g</a:t>
                      </a:r>
                      <a:endParaRPr lang="en-GB" sz="1200" b="1" baseline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90452"/>
              </p:ext>
            </p:extLst>
          </p:nvPr>
        </p:nvGraphicFramePr>
        <p:xfrm>
          <a:off x="82326" y="1305625"/>
          <a:ext cx="642897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259"/>
                <a:gridCol w="1505939"/>
                <a:gridCol w="3538774"/>
              </a:tblGrid>
              <a:tr h="466690"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Magnesium +</a:t>
                      </a:r>
                      <a:r>
                        <a:rPr lang="en-GB" sz="1200" b="1" baseline="0" dirty="0" smtClean="0"/>
                        <a:t> oxygen 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 magnesium oxide</a:t>
                      </a:r>
                      <a:endParaRPr lang="en-GB" sz="1200" b="1" dirty="0"/>
                    </a:p>
                  </a:txBody>
                  <a:tcPr anchor="ctr"/>
                </a:tc>
              </a:tr>
              <a:tr h="4666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Calcium carbonate 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 carbon dioxide +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 calcium oxide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366057" y="4417699"/>
            <a:ext cx="469740" cy="16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505200" y="4417699"/>
            <a:ext cx="93334" cy="16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781411"/>
              </p:ext>
            </p:extLst>
          </p:nvPr>
        </p:nvGraphicFramePr>
        <p:xfrm>
          <a:off x="82324" y="6004221"/>
          <a:ext cx="7088017" cy="681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2742"/>
                <a:gridCol w="2908468"/>
                <a:gridCol w="2446807"/>
              </a:tblGrid>
              <a:tr h="68141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One mole of 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O = 18g (1 + 1</a:t>
                      </a:r>
                      <a:r>
                        <a:rPr lang="en-GB" sz="1200" b="1" baseline="0" dirty="0" smtClean="0"/>
                        <a:t> + 16)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One mole of Mg = 24g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40643"/>
              </p:ext>
            </p:extLst>
          </p:nvPr>
        </p:nvGraphicFramePr>
        <p:xfrm>
          <a:off x="95938" y="6869497"/>
          <a:ext cx="7074403" cy="1005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311"/>
                <a:gridCol w="2603479"/>
                <a:gridCol w="3974613"/>
              </a:tblGrid>
              <a:tr h="100599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per mole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One mole of 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baseline="0" dirty="0" smtClean="0"/>
                        <a:t>O will contain </a:t>
                      </a:r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molecules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One mole of </a:t>
                      </a:r>
                      <a:r>
                        <a:rPr lang="en-GB" sz="1200" b="1" baseline="0" dirty="0" err="1" smtClean="0"/>
                        <a:t>NaCl</a:t>
                      </a:r>
                      <a:r>
                        <a:rPr lang="en-GB" sz="1200" b="1" baseline="0" dirty="0" smtClean="0"/>
                        <a:t> will contain </a:t>
                      </a:r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Na</a:t>
                      </a:r>
                      <a:r>
                        <a:rPr lang="en-GB" sz="1200" b="1" baseline="30000" dirty="0" smtClean="0"/>
                        <a:t>+</a:t>
                      </a:r>
                      <a:r>
                        <a:rPr lang="en-GB" sz="1200" b="1" baseline="0" dirty="0" smtClean="0"/>
                        <a:t> ions 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55227"/>
              </p:ext>
            </p:extLst>
          </p:nvPr>
        </p:nvGraphicFramePr>
        <p:xfrm>
          <a:off x="82324" y="8078117"/>
          <a:ext cx="6978877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2576"/>
                <a:gridCol w="3876301"/>
              </a:tblGrid>
              <a:tr h="68236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 smtClean="0"/>
                        <a:t>How many moles of </a:t>
                      </a:r>
                      <a:r>
                        <a:rPr lang="en-GB" sz="1200" b="1" i="0" dirty="0" err="1" smtClean="0"/>
                        <a:t>sulfuric</a:t>
                      </a:r>
                      <a:r>
                        <a:rPr lang="en-GB" sz="1200" b="1" i="0" dirty="0" smtClean="0"/>
                        <a:t> acid molecules are there in 4.7g of </a:t>
                      </a:r>
                      <a:r>
                        <a:rPr lang="en-GB" sz="1200" b="1" i="0" dirty="0" err="1" smtClean="0"/>
                        <a:t>sulfuric</a:t>
                      </a:r>
                      <a:r>
                        <a:rPr lang="en-GB" sz="1200" b="1" i="0" dirty="0" smtClean="0"/>
                        <a:t> acid (H</a:t>
                      </a:r>
                      <a:r>
                        <a:rPr lang="en-GB" sz="1200" b="1" i="0" baseline="-25000" dirty="0" smtClean="0"/>
                        <a:t>2</a:t>
                      </a:r>
                      <a:r>
                        <a:rPr lang="en-GB" sz="1200" b="1" i="0" dirty="0" smtClean="0"/>
                        <a:t>SO</a:t>
                      </a:r>
                      <a:r>
                        <a:rPr lang="en-GB" sz="1200" b="1" i="0" baseline="-25000" dirty="0" smtClean="0"/>
                        <a:t>4</a:t>
                      </a:r>
                      <a:r>
                        <a:rPr lang="en-GB" sz="1200" b="1" i="0" dirty="0" smtClean="0"/>
                        <a:t>)?  </a:t>
                      </a:r>
                    </a:p>
                    <a:p>
                      <a:pPr algn="ctr"/>
                      <a:r>
                        <a:rPr lang="en-GB" sz="1200" b="1" i="0" dirty="0" smtClean="0"/>
                        <a:t>Give your answer to 1 significant figure.</a:t>
                      </a:r>
                    </a:p>
                    <a:p>
                      <a:endParaRPr lang="en-GB" sz="1200" b="1" i="0" dirty="0" smtClean="0"/>
                    </a:p>
                    <a:p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                      </a:t>
                      </a:r>
                      <a:r>
                        <a:rPr lang="en-GB" sz="1200" b="1" i="0" u="sng" dirty="0" smtClean="0">
                          <a:solidFill>
                            <a:schemeClr val="tx1"/>
                          </a:solidFill>
                        </a:rPr>
                        <a:t> 4.7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= 0.05 </a:t>
                      </a:r>
                      <a:r>
                        <a:rPr lang="en-GB" sz="1200" b="1" i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endParaRPr lang="en-GB" sz="12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                        98                                    (M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of  H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1" i="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GB" sz="1200" b="1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GB" sz="1200" b="1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2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48812"/>
              </p:ext>
            </p:extLst>
          </p:nvPr>
        </p:nvGraphicFramePr>
        <p:xfrm>
          <a:off x="7061201" y="134220"/>
          <a:ext cx="5026542" cy="756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1386"/>
                <a:gridCol w="1770927"/>
                <a:gridCol w="1624229"/>
              </a:tblGrid>
              <a:tr h="7568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Less moles of product are made.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8148219" y="2697845"/>
            <a:ext cx="1475611" cy="474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Concentration of solutions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229600" y="4516095"/>
          <a:ext cx="4441367" cy="1150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9943"/>
                <a:gridCol w="2261424"/>
              </a:tblGrid>
              <a:tr h="115017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Convert the masses in grams to amounts in moles and convert the number of moles to simple whole number ratios.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53675"/>
              </p:ext>
            </p:extLst>
          </p:nvPr>
        </p:nvGraphicFramePr>
        <p:xfrm>
          <a:off x="7265126" y="5820358"/>
          <a:ext cx="5435173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906"/>
                <a:gridCol w="2175934"/>
                <a:gridCol w="2709333"/>
              </a:tblGrid>
              <a:tr h="309545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Mg + 2HCl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 MgCl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+ H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2</a:t>
                      </a:r>
                    </a:p>
                    <a:p>
                      <a:pPr algn="ctr"/>
                      <a:endParaRPr lang="en-GB" sz="1200" b="1" i="1" baseline="-25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One mole of magnesium reacts with two moles of hydrochloric acid to make one mole of magnesium chloride and one mole of hydrogen</a:t>
                      </a:r>
                      <a:endParaRPr lang="en-GB" sz="1200" b="1" i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If you have a 60g of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 Mg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, what mass of </a:t>
                      </a:r>
                      <a:r>
                        <a:rPr lang="en-GB" sz="1200" b="1" dirty="0" err="1" smtClean="0">
                          <a:sym typeface="Wingdings" panose="05000000000000000000" pitchFamily="2" charset="2"/>
                        </a:rPr>
                        <a:t>HCl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 do you need to convert it to MgCl</a:t>
                      </a:r>
                      <a:r>
                        <a:rPr lang="en-GB" sz="1200" b="1" baseline="-25000" dirty="0" smtClean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?</a:t>
                      </a:r>
                    </a:p>
                    <a:p>
                      <a:endParaRPr lang="en-GB" sz="1200" b="1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1200" b="1" dirty="0" err="1" smtClean="0"/>
                        <a:t>A</a:t>
                      </a:r>
                      <a:r>
                        <a:rPr lang="en-GB" sz="1200" b="1" baseline="-25000" dirty="0" err="1" smtClean="0"/>
                        <a:t>r</a:t>
                      </a:r>
                      <a:r>
                        <a:rPr lang="en-GB" sz="1200" b="1" dirty="0" smtClean="0"/>
                        <a:t> : Mg =24 so mass of 1 mole of Mg = 24g</a:t>
                      </a:r>
                    </a:p>
                    <a:p>
                      <a:r>
                        <a:rPr lang="en-GB" sz="1200" b="1" dirty="0" smtClean="0"/>
                        <a:t>M</a:t>
                      </a:r>
                      <a:r>
                        <a:rPr lang="en-GB" sz="1200" b="1" baseline="-25000" dirty="0" smtClean="0"/>
                        <a:t>r</a:t>
                      </a:r>
                      <a:r>
                        <a:rPr lang="en-GB" sz="1200" b="1" dirty="0" smtClean="0"/>
                        <a:t> :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baseline="-25000" dirty="0" smtClean="0"/>
                        <a:t> </a:t>
                      </a:r>
                      <a:r>
                        <a:rPr lang="en-GB" sz="1200" b="1" dirty="0" smtClean="0"/>
                        <a:t>(1 + 35.5) so mass of 1 mole of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dirty="0" smtClean="0"/>
                        <a:t> = 36.5g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So 60g of Mg is 60/24 = </a:t>
                      </a:r>
                      <a:r>
                        <a:rPr lang="en-GB" sz="1200" b="1" baseline="0" dirty="0" smtClean="0"/>
                        <a:t>            </a:t>
                      </a:r>
                      <a:r>
                        <a:rPr lang="en-GB" sz="1200" b="1" dirty="0" smtClean="0"/>
                        <a:t> </a:t>
                      </a:r>
                      <a:r>
                        <a:rPr lang="en-GB" sz="1200" b="1" dirty="0" smtClean="0"/>
                        <a:t>moles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Balanced symbol equation tells us that for every one mole of Mg, you need two moles of </a:t>
                      </a:r>
                      <a:r>
                        <a:rPr lang="en-GB" sz="1200" b="1" dirty="0" err="1" smtClean="0"/>
                        <a:t>HCl</a:t>
                      </a:r>
                      <a:r>
                        <a:rPr lang="en-GB" sz="1200" b="1" dirty="0" smtClean="0"/>
                        <a:t> to react with it.</a:t>
                      </a:r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So you need </a:t>
                      </a:r>
                      <a:r>
                        <a:rPr lang="en-GB" sz="1200" b="1" baseline="0" dirty="0" smtClean="0"/>
                        <a:t>                </a:t>
                      </a:r>
                      <a:r>
                        <a:rPr lang="en-GB" sz="1200" b="1" dirty="0" smtClean="0"/>
                        <a:t>= </a:t>
                      </a:r>
                      <a:r>
                        <a:rPr lang="en-GB" sz="1200" b="1" dirty="0" smtClean="0"/>
                        <a:t>5 moles of </a:t>
                      </a:r>
                      <a:r>
                        <a:rPr lang="en-GB" sz="1200" b="1" dirty="0" err="1" smtClean="0"/>
                        <a:t>HCl</a:t>
                      </a:r>
                      <a:endParaRPr lang="en-GB" sz="1200" b="1" dirty="0" smtClean="0"/>
                    </a:p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You will need </a:t>
                      </a:r>
                      <a:r>
                        <a:rPr lang="en-GB" sz="1200" b="1" baseline="0" dirty="0" smtClean="0"/>
                        <a:t>                        </a:t>
                      </a:r>
                      <a:r>
                        <a:rPr lang="en-GB" sz="1200" b="1" dirty="0" smtClean="0"/>
                        <a:t>= </a:t>
                      </a:r>
                      <a:r>
                        <a:rPr lang="en-GB" sz="1200" b="1" dirty="0" smtClean="0"/>
                        <a:t>182.5g </a:t>
                      </a:r>
                    </a:p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00700"/>
              </p:ext>
            </p:extLst>
          </p:nvPr>
        </p:nvGraphicFramePr>
        <p:xfrm>
          <a:off x="8243951" y="3411859"/>
          <a:ext cx="443911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887"/>
                <a:gridCol w="1406698"/>
                <a:gridCol w="1796531"/>
              </a:tblGrid>
              <a:tr h="7568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Conc. = </a:t>
                      </a:r>
                      <a:r>
                        <a:rPr lang="en-GB" sz="1200" b="1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 (g)</a:t>
                      </a:r>
                      <a:r>
                        <a:rPr lang="en-GB" sz="1200" b="1" i="1" u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en-GB" sz="1200" b="1" i="1" u="none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GB" sz="1200" b="1" i="1" u="sng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200" b="1" i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volume (dm</a:t>
                      </a:r>
                      <a:r>
                        <a:rPr lang="en-GB" sz="1200" b="1" i="1" u="none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en-GB" sz="1200" b="1" i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GB" sz="1200" b="1" i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 rot="5400000">
            <a:off x="6900851" y="1871658"/>
            <a:ext cx="2035019" cy="2995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Chemical measurements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003636"/>
              </p:ext>
            </p:extLst>
          </p:nvPr>
        </p:nvGraphicFramePr>
        <p:xfrm>
          <a:off x="8148219" y="1039886"/>
          <a:ext cx="455207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337"/>
                <a:gridCol w="1593905"/>
                <a:gridCol w="1690837"/>
              </a:tblGrid>
              <a:tr h="1089206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dirty="0" smtClean="0"/>
                        <a:t>Calculate</a:t>
                      </a:r>
                      <a:r>
                        <a:rPr lang="en-GB" sz="1200" b="1" baseline="0" dirty="0" smtClean="0"/>
                        <a:t> the mean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baseline="0" dirty="0" smtClean="0"/>
                        <a:t>Calculate the range of the results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200" b="1" baseline="0" dirty="0" smtClean="0"/>
                        <a:t>Estimate of uncertainty in mean would be half the range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6893116"/>
                  </p:ext>
                </p:extLst>
              </p:nvPr>
            </p:nvGraphicFramePr>
            <p:xfrm>
              <a:off x="9708762" y="2509882"/>
              <a:ext cx="2996702" cy="822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96702"/>
                  </a:tblGrid>
                  <a:tr h="692195">
                    <a:tc>
                      <a:txBody>
                        <a:bodyPr/>
                        <a:lstStyle/>
                        <a:p>
                          <a:pPr marL="0" indent="0" algn="ctr">
                            <a:buFont typeface="+mj-lt"/>
                            <a:buNone/>
                          </a:pPr>
                          <a:r>
                            <a:rPr lang="en-GB" sz="1200" b="1" dirty="0" smtClean="0"/>
                            <a:t>Example: 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baseline="0" dirty="0" smtClean="0"/>
                            <a:t>       </a:t>
                          </a:r>
                          <a:r>
                            <a:rPr lang="en-GB" sz="1200" b="1" dirty="0" smtClean="0"/>
                            <a:t> </a:t>
                          </a:r>
                          <a:r>
                            <a:rPr lang="en-GB" sz="1200" b="1" dirty="0" smtClean="0"/>
                            <a:t>value is 46.5s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baseline="0" dirty="0" smtClean="0"/>
                            <a:t>              of </a:t>
                          </a:r>
                          <a:r>
                            <a:rPr lang="en-GB" sz="1200" b="1" baseline="0" dirty="0" smtClean="0"/>
                            <a:t>results is 44s to 49s = 5s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baseline="0" dirty="0" smtClean="0"/>
                            <a:t>                  </a:t>
                          </a:r>
                          <a:r>
                            <a:rPr lang="en-GB" sz="1200" b="1" baseline="0" dirty="0" smtClean="0"/>
                            <a:t>was 46.5s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GB" sz="1200" b="1" dirty="0" smtClean="0"/>
                            <a:t>2.5s</a:t>
                          </a:r>
                          <a:endParaRPr lang="en-GB" sz="12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6893116"/>
                  </p:ext>
                </p:extLst>
              </p:nvPr>
            </p:nvGraphicFramePr>
            <p:xfrm>
              <a:off x="9708762" y="2509882"/>
              <a:ext cx="2996702" cy="822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96702"/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3" t="-735" r="-406" b="-58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5537200" y="3038928"/>
            <a:ext cx="0" cy="1533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505200" y="2585785"/>
            <a:ext cx="330200" cy="1286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3"/>
          </p:cNvCxnSpPr>
          <p:nvPr/>
        </p:nvCxnSpPr>
        <p:spPr>
          <a:xfrm flipH="1" flipV="1">
            <a:off x="6877438" y="2838575"/>
            <a:ext cx="63971" cy="353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1"/>
          </p:cNvCxnSpPr>
          <p:nvPr/>
        </p:nvCxnSpPr>
        <p:spPr>
          <a:xfrm flipH="1" flipV="1">
            <a:off x="6569145" y="1110298"/>
            <a:ext cx="308293" cy="1786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5" idx="3"/>
          </p:cNvCxnSpPr>
          <p:nvPr/>
        </p:nvCxnSpPr>
        <p:spPr>
          <a:xfrm flipH="1" flipV="1">
            <a:off x="7437485" y="3013182"/>
            <a:ext cx="11027" cy="1587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437485" y="941490"/>
            <a:ext cx="0" cy="1140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3" idx="3"/>
          </p:cNvCxnSpPr>
          <p:nvPr/>
        </p:nvCxnSpPr>
        <p:spPr>
          <a:xfrm flipV="1">
            <a:off x="7712569" y="3038928"/>
            <a:ext cx="205791" cy="149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4" idx="1"/>
          </p:cNvCxnSpPr>
          <p:nvPr/>
        </p:nvCxnSpPr>
        <p:spPr>
          <a:xfrm flipV="1">
            <a:off x="8068121" y="1725686"/>
            <a:ext cx="80098" cy="295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591800" y="2411486"/>
            <a:ext cx="406400" cy="98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3"/>
          </p:cNvCxnSpPr>
          <p:nvPr/>
        </p:nvCxnSpPr>
        <p:spPr>
          <a:xfrm flipV="1">
            <a:off x="7986909" y="3171973"/>
            <a:ext cx="327358" cy="339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3" idx="2"/>
          </p:cNvCxnSpPr>
          <p:nvPr/>
        </p:nvCxnSpPr>
        <p:spPr>
          <a:xfrm>
            <a:off x="8886025" y="3171973"/>
            <a:ext cx="8835" cy="239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48" idx="1"/>
          </p:cNvCxnSpPr>
          <p:nvPr/>
        </p:nvCxnSpPr>
        <p:spPr>
          <a:xfrm flipH="1">
            <a:off x="5393943" y="3834629"/>
            <a:ext cx="143257" cy="135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72" idx="3"/>
          </p:cNvCxnSpPr>
          <p:nvPr/>
        </p:nvCxnSpPr>
        <p:spPr>
          <a:xfrm flipH="1" flipV="1">
            <a:off x="4800599" y="3605401"/>
            <a:ext cx="196087" cy="812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48" idx="2"/>
            <a:endCxn id="22" idx="3"/>
          </p:cNvCxnSpPr>
          <p:nvPr/>
        </p:nvCxnSpPr>
        <p:spPr>
          <a:xfrm flipH="1">
            <a:off x="4800599" y="4931777"/>
            <a:ext cx="196088" cy="928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2" idx="1"/>
          </p:cNvCxnSpPr>
          <p:nvPr/>
        </p:nvCxnSpPr>
        <p:spPr>
          <a:xfrm>
            <a:off x="6216219" y="3834629"/>
            <a:ext cx="0" cy="240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" idx="3"/>
          </p:cNvCxnSpPr>
          <p:nvPr/>
        </p:nvCxnSpPr>
        <p:spPr>
          <a:xfrm flipH="1">
            <a:off x="5987286" y="5820358"/>
            <a:ext cx="228933" cy="183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3935730" y="6685634"/>
            <a:ext cx="0" cy="183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835400" y="7875490"/>
            <a:ext cx="0" cy="202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" idx="1"/>
          </p:cNvCxnSpPr>
          <p:nvPr/>
        </p:nvCxnSpPr>
        <p:spPr>
          <a:xfrm>
            <a:off x="6941409" y="3834629"/>
            <a:ext cx="26729" cy="135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" idx="3"/>
          </p:cNvCxnSpPr>
          <p:nvPr/>
        </p:nvCxnSpPr>
        <p:spPr>
          <a:xfrm>
            <a:off x="6968138" y="5623565"/>
            <a:ext cx="398993" cy="196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4" idx="3"/>
          </p:cNvCxnSpPr>
          <p:nvPr/>
        </p:nvCxnSpPr>
        <p:spPr>
          <a:xfrm>
            <a:off x="7720056" y="3824974"/>
            <a:ext cx="78310" cy="138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26" idx="1"/>
          </p:cNvCxnSpPr>
          <p:nvPr/>
        </p:nvCxnSpPr>
        <p:spPr>
          <a:xfrm>
            <a:off x="8147250" y="4823154"/>
            <a:ext cx="82350" cy="2680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37200" y="301925"/>
            <a:ext cx="0" cy="207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922513" y="301925"/>
            <a:ext cx="0" cy="207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326885" y="9135374"/>
            <a:ext cx="1138686" cy="8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5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7641" y="3188298"/>
            <a:ext cx="2929268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 GCSE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QUANTITATIVE CHEMISTRY 1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 rot="5400000">
            <a:off x="4432383" y="4534520"/>
            <a:ext cx="1923120" cy="794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Conservation of mass and balanced symbol equations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72" name="Table 371"/>
          <p:cNvGraphicFramePr>
            <a:graphicFrameLocks noGrp="1"/>
          </p:cNvGraphicFramePr>
          <p:nvPr>
            <p:extLst/>
          </p:nvPr>
        </p:nvGraphicFramePr>
        <p:xfrm>
          <a:off x="82326" y="3192309"/>
          <a:ext cx="4718273" cy="82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121"/>
                <a:gridCol w="1606867"/>
                <a:gridCol w="2046285"/>
              </a:tblGrid>
              <a:tr h="8261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Mass of the products</a:t>
                      </a:r>
                      <a:r>
                        <a:rPr lang="en-GB" sz="1200" b="1" baseline="0" dirty="0" smtClean="0"/>
                        <a:t> equals the mass of the reactants.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5400000">
            <a:off x="6102606" y="1834810"/>
            <a:ext cx="1549664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Relative formula mass (M</a:t>
            </a:r>
            <a:r>
              <a:rPr lang="en-GB" sz="1400" b="1" baseline="-25000" dirty="0" smtClean="0">
                <a:solidFill>
                  <a:schemeClr val="tx1"/>
                </a:solidFill>
              </a:rPr>
              <a:t>r</a:t>
            </a:r>
            <a:r>
              <a:rPr lang="en-GB" sz="1400" b="1" dirty="0">
                <a:solidFill>
                  <a:schemeClr val="tx1"/>
                </a:solidFill>
              </a:rPr>
              <a:t>)</a:t>
            </a:r>
            <a:endParaRPr lang="en-GB" sz="1400" b="1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3340" y="2714418"/>
            <a:ext cx="4047958" cy="3245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Mass changes when a reactant or product is a gas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5343836" y="4719042"/>
            <a:ext cx="1744766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Moles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6141465" y="4397899"/>
            <a:ext cx="1653346" cy="7979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Amounts of substances in equations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6942581" y="4469379"/>
            <a:ext cx="1711569" cy="699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Using moles to balance equations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6466279" y="1806328"/>
            <a:ext cx="1942413" cy="471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Limiting reactants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 (HT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86267"/>
              </p:ext>
            </p:extLst>
          </p:nvPr>
        </p:nvGraphicFramePr>
        <p:xfrm>
          <a:off x="82326" y="4155975"/>
          <a:ext cx="471827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898"/>
                <a:gridCol w="1237523"/>
                <a:gridCol w="3044852"/>
              </a:tblGrid>
              <a:tr h="93338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 + Cl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 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HCl</a:t>
                      </a:r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48707" y="4546155"/>
            <a:ext cx="2538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</a:t>
            </a:r>
            <a:r>
              <a:rPr lang="en-GB" sz="1200" b="1" dirty="0" smtClean="0"/>
              <a:t>ubscript                          Normal script</a:t>
            </a:r>
            <a:endParaRPr lang="en-GB" sz="1200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025805"/>
              </p:ext>
            </p:extLst>
          </p:nvPr>
        </p:nvGraphicFramePr>
        <p:xfrm>
          <a:off x="930051" y="104458"/>
          <a:ext cx="6011358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653"/>
                <a:gridCol w="1732549"/>
                <a:gridCol w="1893578"/>
                <a:gridCol w="1893578"/>
              </a:tblGrid>
              <a:tr h="933380">
                <a:tc>
                  <a:txBody>
                    <a:bodyPr/>
                    <a:lstStyle/>
                    <a:p>
                      <a:pPr algn="ctr"/>
                      <a:endParaRPr lang="en-GB" sz="1200" b="1" baseline="-25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2Mg + O</a:t>
                      </a:r>
                      <a:r>
                        <a:rPr lang="en-GB" sz="1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2MgO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48g + 32g = 80g  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          80g = 80g</a:t>
                      </a:r>
                      <a:endParaRPr lang="en-GB" sz="1200" b="1" baseline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857743"/>
              </p:ext>
            </p:extLst>
          </p:nvPr>
        </p:nvGraphicFramePr>
        <p:xfrm>
          <a:off x="82326" y="1305625"/>
          <a:ext cx="642897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259"/>
                <a:gridCol w="1505939"/>
                <a:gridCol w="3538774"/>
              </a:tblGrid>
              <a:tr h="466690"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Magnesium +</a:t>
                      </a:r>
                      <a:r>
                        <a:rPr lang="en-GB" sz="1200" b="1" baseline="0" dirty="0" smtClean="0"/>
                        <a:t> oxygen 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                                               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.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666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Calcium carbonate </a:t>
                      </a:r>
                      <a:r>
                        <a:rPr lang="en-GB" sz="1200" b="1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sz="1200" b="1" baseline="0" dirty="0" smtClean="0">
                          <a:sym typeface="Wingdings" panose="05000000000000000000" pitchFamily="2" charset="2"/>
                        </a:rPr>
                        <a:t>                                                      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.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366057" y="4417699"/>
            <a:ext cx="469740" cy="16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505200" y="4417699"/>
            <a:ext cx="93334" cy="16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82324" y="6004221"/>
          <a:ext cx="7088017" cy="681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2742"/>
                <a:gridCol w="2908468"/>
                <a:gridCol w="2446807"/>
              </a:tblGrid>
              <a:tr h="68141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One mole of 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dirty="0" smtClean="0"/>
                        <a:t>O = 18g (1 + 1</a:t>
                      </a:r>
                      <a:r>
                        <a:rPr lang="en-GB" sz="1200" b="1" baseline="0" dirty="0" smtClean="0"/>
                        <a:t> + 16)</a:t>
                      </a:r>
                    </a:p>
                    <a:p>
                      <a:pPr algn="ctr"/>
                      <a:endParaRPr lang="en-GB" sz="1200" b="1" baseline="0" dirty="0" smtClean="0"/>
                    </a:p>
                    <a:p>
                      <a:pPr algn="ctr"/>
                      <a:r>
                        <a:rPr lang="en-GB" sz="1200" b="1" baseline="0" dirty="0" smtClean="0"/>
                        <a:t>One mole of Mg = 24g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743373"/>
              </p:ext>
            </p:extLst>
          </p:nvPr>
        </p:nvGraphicFramePr>
        <p:xfrm>
          <a:off x="95938" y="6869497"/>
          <a:ext cx="7074403" cy="1005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311"/>
                <a:gridCol w="2603479"/>
                <a:gridCol w="3974613"/>
              </a:tblGrid>
              <a:tr h="100599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6.02 x 10</a:t>
                      </a:r>
                      <a:r>
                        <a:rPr lang="en-GB" sz="1200" b="1" baseline="30000" dirty="0" smtClean="0"/>
                        <a:t>23</a:t>
                      </a:r>
                      <a:r>
                        <a:rPr lang="en-GB" sz="1200" b="1" baseline="0" dirty="0" smtClean="0"/>
                        <a:t> per mole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 </a:t>
                      </a:r>
                    </a:p>
                    <a:p>
                      <a:pPr algn="l"/>
                      <a:r>
                        <a:rPr lang="en-GB" sz="1200" b="1" baseline="0" dirty="0" smtClean="0"/>
                        <a:t>One mole of H</a:t>
                      </a:r>
                      <a:r>
                        <a:rPr lang="en-GB" sz="1200" b="1" baseline="-25000" dirty="0" smtClean="0"/>
                        <a:t>2</a:t>
                      </a:r>
                      <a:r>
                        <a:rPr lang="en-GB" sz="1200" b="1" baseline="0" dirty="0" smtClean="0"/>
                        <a:t>O will contain</a:t>
                      </a:r>
                    </a:p>
                    <a:p>
                      <a:pPr algn="l"/>
                      <a:r>
                        <a:rPr lang="en-GB" sz="1200" b="1" baseline="0" dirty="0" smtClean="0"/>
                        <a:t>One mole of </a:t>
                      </a:r>
                      <a:r>
                        <a:rPr lang="en-GB" sz="1200" b="1" baseline="0" dirty="0" err="1" smtClean="0"/>
                        <a:t>NaCl</a:t>
                      </a:r>
                      <a:r>
                        <a:rPr lang="en-GB" sz="1200" b="1" baseline="0" dirty="0" smtClean="0"/>
                        <a:t> will contain</a:t>
                      </a:r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04226"/>
              </p:ext>
            </p:extLst>
          </p:nvPr>
        </p:nvGraphicFramePr>
        <p:xfrm>
          <a:off x="82324" y="8078117"/>
          <a:ext cx="6978877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2576"/>
                <a:gridCol w="3876301"/>
              </a:tblGrid>
              <a:tr h="68236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 smtClean="0"/>
                        <a:t>How many moles of </a:t>
                      </a:r>
                      <a:r>
                        <a:rPr lang="en-GB" sz="1200" b="1" i="0" dirty="0" err="1" smtClean="0"/>
                        <a:t>sulfuric</a:t>
                      </a:r>
                      <a:r>
                        <a:rPr lang="en-GB" sz="1200" b="1" i="0" dirty="0" smtClean="0"/>
                        <a:t> acid molecules are there in 4.7g of </a:t>
                      </a:r>
                      <a:r>
                        <a:rPr lang="en-GB" sz="1200" b="1" i="0" dirty="0" err="1" smtClean="0"/>
                        <a:t>sulfuric</a:t>
                      </a:r>
                      <a:r>
                        <a:rPr lang="en-GB" sz="1200" b="1" i="0" dirty="0" smtClean="0"/>
                        <a:t> acid (H</a:t>
                      </a:r>
                      <a:r>
                        <a:rPr lang="en-GB" sz="1200" b="1" i="0" baseline="-25000" dirty="0" smtClean="0"/>
                        <a:t>2</a:t>
                      </a:r>
                      <a:r>
                        <a:rPr lang="en-GB" sz="1200" b="1" i="0" dirty="0" smtClean="0"/>
                        <a:t>SO</a:t>
                      </a:r>
                      <a:r>
                        <a:rPr lang="en-GB" sz="1200" b="1" i="0" baseline="-25000" dirty="0" smtClean="0"/>
                        <a:t>4</a:t>
                      </a:r>
                      <a:r>
                        <a:rPr lang="en-GB" sz="1200" b="1" i="0" dirty="0" smtClean="0"/>
                        <a:t>)?  </a:t>
                      </a:r>
                    </a:p>
                    <a:p>
                      <a:pPr algn="ctr"/>
                      <a:r>
                        <a:rPr lang="en-GB" sz="1200" b="1" i="0" dirty="0" smtClean="0"/>
                        <a:t>Give your answer to 1 significant figure.</a:t>
                      </a:r>
                    </a:p>
                    <a:p>
                      <a:endParaRPr lang="en-GB" sz="1200" b="1" i="0" dirty="0" smtClean="0"/>
                    </a:p>
                    <a:p>
                      <a:endParaRPr lang="en-GB" sz="1200" b="1" i="0" dirty="0" smtClean="0"/>
                    </a:p>
                    <a:p>
                      <a:endParaRPr lang="en-GB" sz="1200" b="1" i="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8669"/>
              </p:ext>
            </p:extLst>
          </p:nvPr>
        </p:nvGraphicFramePr>
        <p:xfrm>
          <a:off x="7061201" y="134220"/>
          <a:ext cx="5026542" cy="756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1386"/>
                <a:gridCol w="1770927"/>
                <a:gridCol w="1624229"/>
              </a:tblGrid>
              <a:tr h="7568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8148219" y="2697845"/>
            <a:ext cx="1475611" cy="474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Concentration of solutions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229600" y="4516095"/>
          <a:ext cx="4441367" cy="1150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9943"/>
                <a:gridCol w="2261424"/>
              </a:tblGrid>
              <a:tr h="115017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Convert the masses in grams to amounts in moles and convert the number of moles to simple whole number ratios.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601942"/>
              </p:ext>
            </p:extLst>
          </p:nvPr>
        </p:nvGraphicFramePr>
        <p:xfrm>
          <a:off x="7265126" y="5820358"/>
          <a:ext cx="5435173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906"/>
                <a:gridCol w="2175934"/>
                <a:gridCol w="2709333"/>
              </a:tblGrid>
              <a:tr h="309545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Mg + 2HCl 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 MgCl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+ H</a:t>
                      </a:r>
                      <a:r>
                        <a:rPr lang="en-GB" sz="1200" b="1" i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2</a:t>
                      </a:r>
                    </a:p>
                    <a:p>
                      <a:pPr algn="ctr"/>
                      <a:endParaRPr lang="en-GB" sz="1200" b="1" i="1" baseline="-25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One mole of magnesium reacts with two moles of hydrochloric acid to make one mole of magnesium chloride and one mole of hydrogen</a:t>
                      </a:r>
                      <a:endParaRPr lang="en-GB" sz="1200" b="1" i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08737"/>
              </p:ext>
            </p:extLst>
          </p:nvPr>
        </p:nvGraphicFramePr>
        <p:xfrm>
          <a:off x="8243951" y="3411859"/>
          <a:ext cx="443911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887"/>
                <a:gridCol w="1406698"/>
                <a:gridCol w="1796531"/>
              </a:tblGrid>
              <a:tr h="75688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Equation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HT</a:t>
                      </a:r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 rot="5400000">
            <a:off x="6900851" y="1871658"/>
            <a:ext cx="2035019" cy="2995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Chemical measurements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463387"/>
              </p:ext>
            </p:extLst>
          </p:nvPr>
        </p:nvGraphicFramePr>
        <p:xfrm>
          <a:off x="8148219" y="1039886"/>
          <a:ext cx="455207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337"/>
                <a:gridCol w="1593905"/>
                <a:gridCol w="1690837"/>
              </a:tblGrid>
              <a:tr h="1089206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200" b="1" dirty="0" smtClean="0"/>
                        <a:t>1.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GB" sz="1200" b="1" dirty="0" smtClean="0"/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200" b="1" dirty="0" smtClean="0"/>
                        <a:t>2.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GB" sz="1200" b="1" dirty="0" smtClean="0"/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200" b="1" dirty="0" smtClean="0"/>
                        <a:t>3.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GB" sz="1200" b="1" dirty="0" smtClean="0"/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GB" sz="1200" b="1" dirty="0" smtClean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708762" y="2509882"/>
              <a:ext cx="2996702" cy="822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96702"/>
                  </a:tblGrid>
                  <a:tr h="692195">
                    <a:tc>
                      <a:txBody>
                        <a:bodyPr/>
                        <a:lstStyle/>
                        <a:p>
                          <a:pPr marL="0" indent="0" algn="ctr">
                            <a:buFont typeface="+mj-lt"/>
                            <a:buNone/>
                          </a:pPr>
                          <a:r>
                            <a:rPr lang="en-GB" sz="1200" b="1" dirty="0" smtClean="0"/>
                            <a:t>Example: 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baseline="0" dirty="0" smtClean="0"/>
                            <a:t>       </a:t>
                          </a:r>
                          <a:r>
                            <a:rPr lang="en-GB" sz="1200" b="1" dirty="0" smtClean="0"/>
                            <a:t> </a:t>
                          </a:r>
                          <a:r>
                            <a:rPr lang="en-GB" sz="1200" b="1" dirty="0" smtClean="0"/>
                            <a:t>value is 46.5s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baseline="0" dirty="0" smtClean="0"/>
                            <a:t>              of </a:t>
                          </a:r>
                          <a:r>
                            <a:rPr lang="en-GB" sz="1200" b="1" baseline="0" dirty="0" smtClean="0"/>
                            <a:t>results is 44s to 49s = 5s</a:t>
                          </a:r>
                        </a:p>
                        <a:p>
                          <a:pPr marL="228600" indent="-228600" algn="ctr">
                            <a:buFont typeface="+mj-lt"/>
                            <a:buAutoNum type="arabicPeriod"/>
                          </a:pPr>
                          <a:r>
                            <a:rPr lang="en-GB" sz="1200" b="1" baseline="0" dirty="0" smtClean="0"/>
                            <a:t>                  </a:t>
                          </a:r>
                          <a:r>
                            <a:rPr lang="en-GB" sz="1200" b="1" baseline="0" dirty="0" smtClean="0"/>
                            <a:t>was 46.5s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GB" sz="1200" b="1" dirty="0" smtClean="0"/>
                            <a:t>2.5s</a:t>
                          </a:r>
                          <a:endParaRPr lang="en-GB" sz="12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708762" y="2509882"/>
              <a:ext cx="2996702" cy="822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96702"/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3" t="-735" r="-406" b="-58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5537200" y="3038928"/>
            <a:ext cx="0" cy="1533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505200" y="2585785"/>
            <a:ext cx="330200" cy="1286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3"/>
          </p:cNvCxnSpPr>
          <p:nvPr/>
        </p:nvCxnSpPr>
        <p:spPr>
          <a:xfrm flipH="1" flipV="1">
            <a:off x="6877438" y="2838575"/>
            <a:ext cx="63971" cy="353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1"/>
          </p:cNvCxnSpPr>
          <p:nvPr/>
        </p:nvCxnSpPr>
        <p:spPr>
          <a:xfrm flipH="1" flipV="1">
            <a:off x="6569145" y="1110298"/>
            <a:ext cx="308293" cy="1786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5" idx="3"/>
          </p:cNvCxnSpPr>
          <p:nvPr/>
        </p:nvCxnSpPr>
        <p:spPr>
          <a:xfrm flipH="1" flipV="1">
            <a:off x="7437485" y="3013182"/>
            <a:ext cx="11027" cy="1587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437485" y="941490"/>
            <a:ext cx="0" cy="1140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3" idx="3"/>
          </p:cNvCxnSpPr>
          <p:nvPr/>
        </p:nvCxnSpPr>
        <p:spPr>
          <a:xfrm flipV="1">
            <a:off x="7712569" y="3038928"/>
            <a:ext cx="205791" cy="149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4" idx="1"/>
          </p:cNvCxnSpPr>
          <p:nvPr/>
        </p:nvCxnSpPr>
        <p:spPr>
          <a:xfrm flipV="1">
            <a:off x="8068121" y="1725686"/>
            <a:ext cx="80098" cy="295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591800" y="2411486"/>
            <a:ext cx="406400" cy="98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3"/>
          </p:cNvCxnSpPr>
          <p:nvPr/>
        </p:nvCxnSpPr>
        <p:spPr>
          <a:xfrm flipV="1">
            <a:off x="7986909" y="3171973"/>
            <a:ext cx="327358" cy="339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3" idx="2"/>
          </p:cNvCxnSpPr>
          <p:nvPr/>
        </p:nvCxnSpPr>
        <p:spPr>
          <a:xfrm>
            <a:off x="8886025" y="3171973"/>
            <a:ext cx="8835" cy="239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48" idx="1"/>
          </p:cNvCxnSpPr>
          <p:nvPr/>
        </p:nvCxnSpPr>
        <p:spPr>
          <a:xfrm flipH="1">
            <a:off x="5393943" y="3834629"/>
            <a:ext cx="143257" cy="135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72" idx="3"/>
          </p:cNvCxnSpPr>
          <p:nvPr/>
        </p:nvCxnSpPr>
        <p:spPr>
          <a:xfrm flipH="1" flipV="1">
            <a:off x="4800599" y="3605401"/>
            <a:ext cx="196087" cy="812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48" idx="2"/>
            <a:endCxn id="22" idx="3"/>
          </p:cNvCxnSpPr>
          <p:nvPr/>
        </p:nvCxnSpPr>
        <p:spPr>
          <a:xfrm flipH="1">
            <a:off x="4800599" y="4931777"/>
            <a:ext cx="196088" cy="928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2" idx="1"/>
          </p:cNvCxnSpPr>
          <p:nvPr/>
        </p:nvCxnSpPr>
        <p:spPr>
          <a:xfrm>
            <a:off x="6216219" y="3834629"/>
            <a:ext cx="0" cy="240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" idx="3"/>
          </p:cNvCxnSpPr>
          <p:nvPr/>
        </p:nvCxnSpPr>
        <p:spPr>
          <a:xfrm flipH="1">
            <a:off x="5987286" y="5820358"/>
            <a:ext cx="228933" cy="183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3935730" y="6685634"/>
            <a:ext cx="0" cy="183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835400" y="7875490"/>
            <a:ext cx="0" cy="202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" idx="1"/>
          </p:cNvCxnSpPr>
          <p:nvPr/>
        </p:nvCxnSpPr>
        <p:spPr>
          <a:xfrm>
            <a:off x="6941409" y="3834629"/>
            <a:ext cx="26729" cy="135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" idx="3"/>
          </p:cNvCxnSpPr>
          <p:nvPr/>
        </p:nvCxnSpPr>
        <p:spPr>
          <a:xfrm>
            <a:off x="6968138" y="5623565"/>
            <a:ext cx="398993" cy="196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4" idx="3"/>
          </p:cNvCxnSpPr>
          <p:nvPr/>
        </p:nvCxnSpPr>
        <p:spPr>
          <a:xfrm>
            <a:off x="7720056" y="3824974"/>
            <a:ext cx="78310" cy="138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26" idx="1"/>
          </p:cNvCxnSpPr>
          <p:nvPr/>
        </p:nvCxnSpPr>
        <p:spPr>
          <a:xfrm>
            <a:off x="8147250" y="4823154"/>
            <a:ext cx="82350" cy="2680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37200" y="301925"/>
            <a:ext cx="0" cy="207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922513" y="301925"/>
            <a:ext cx="0" cy="207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326885" y="9135374"/>
            <a:ext cx="1138686" cy="8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02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80E9CB9-E76E-9746-BBD9-9A5642A3D5E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3E356EEA-E8C8-7543-8BDC-2F59607924F1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1A4D6916-CBD0-1B43-B42B-8275D887926E}"/>
    </a:ext>
  </a:extLst>
</a:theme>
</file>

<file path=ppt/theme/theme4.xml><?xml version="1.0" encoding="utf-8"?>
<a:theme xmlns:a="http://schemas.openxmlformats.org/drawingml/2006/main" name="1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925D060-3B1D-5548-9114-7EDCE4E98F41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C732CF4-5BDE-8046-B4DE-2D8BD2EF8667}"/>
    </a:ext>
  </a:extLst>
</a:theme>
</file>

<file path=ppt/theme/theme6.xml><?xml version="1.0" encoding="utf-8"?>
<a:theme xmlns:a="http://schemas.openxmlformats.org/drawingml/2006/main" name="2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93805219-F6D9-3A4C-BBFB-B4DE692E9609}"/>
    </a:ext>
  </a:extLst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B3D2206-8F79-494A-B3D4-5C13485329D1}"/>
    </a:ext>
  </a:extLst>
</a:theme>
</file>

<file path=ppt/theme/theme8.xml><?xml version="1.0" encoding="utf-8"?>
<a:theme xmlns:a="http://schemas.openxmlformats.org/drawingml/2006/main" name="3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293CA237-E40C-E049-B52B-8A449DAD856B}"/>
    </a:ext>
  </a:extLst>
</a:theme>
</file>

<file path=ppt/theme/theme9.xml><?xml version="1.0" encoding="utf-8"?>
<a:theme xmlns:a="http://schemas.openxmlformats.org/drawingml/2006/main" name="4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7B297D88-6958-E345-939D-06B02D8123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 mat TEMPLATE</Template>
  <TotalTime>576</TotalTime>
  <Words>2008</Words>
  <Application>Microsoft Office PowerPoint</Application>
  <PresentationFormat>A3 Paper (297x420 mm)</PresentationFormat>
  <Paragraphs>320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Gill Sans</vt:lpstr>
      <vt:lpstr>News Gothic MT</vt:lpstr>
      <vt:lpstr>Verdana</vt:lpstr>
      <vt:lpstr>Wingdings</vt:lpstr>
      <vt:lpstr>Custom Design</vt:lpstr>
      <vt:lpstr>PIXL Sci</vt:lpstr>
      <vt:lpstr>1_Custom Design</vt:lpstr>
      <vt:lpstr>1_PIXL Sci</vt:lpstr>
      <vt:lpstr>2_Custom Design</vt:lpstr>
      <vt:lpstr>2_PIXL Sci</vt:lpstr>
      <vt:lpstr>3_Custom Design</vt:lpstr>
      <vt:lpstr>3_PIXL Sci</vt:lpstr>
      <vt:lpstr>4_Custom Design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Letheren, Andre</dc:creator>
  <cp:lastModifiedBy>Clare Buffham</cp:lastModifiedBy>
  <cp:revision>29</cp:revision>
  <cp:lastPrinted>2017-05-23T07:01:30Z</cp:lastPrinted>
  <dcterms:created xsi:type="dcterms:W3CDTF">2017-09-01T20:36:13Z</dcterms:created>
  <dcterms:modified xsi:type="dcterms:W3CDTF">2017-11-18T13:23:05Z</dcterms:modified>
</cp:coreProperties>
</file>