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8.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87" r:id="rId2"/>
    <p:sldMasterId id="2147483704" r:id="rId3"/>
    <p:sldMasterId id="2147483716" r:id="rId4"/>
    <p:sldMasterId id="2147483733" r:id="rId5"/>
    <p:sldMasterId id="2147483745" r:id="rId6"/>
    <p:sldMasterId id="2147483762" r:id="rId7"/>
    <p:sldMasterId id="2147483774" r:id="rId8"/>
    <p:sldMasterId id="2147483791" r:id="rId9"/>
  </p:sldMasterIdLst>
  <p:notesMasterIdLst>
    <p:notesMasterId r:id="rId14"/>
  </p:notesMasterIdLst>
  <p:sldIdLst>
    <p:sldId id="258" r:id="rId10"/>
    <p:sldId id="259" r:id="rId11"/>
    <p:sldId id="260" r:id="rId12"/>
    <p:sldId id="261" r:id="rId13"/>
  </p:sldIdLst>
  <p:sldSz cx="12801600" cy="9601200" type="A3"/>
  <p:notesSz cx="6858000" cy="9144000"/>
  <p:defaultText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Buffham" initials="CB"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78"/>
    <p:restoredTop sz="92876"/>
  </p:normalViewPr>
  <p:slideViewPr>
    <p:cSldViewPr snapToGrid="0" snapToObjects="1">
      <p:cViewPr>
        <p:scale>
          <a:sx n="60" d="100"/>
          <a:sy n="60" d="100"/>
        </p:scale>
        <p:origin x="7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492C9-B55A-1F4F-9AFE-46C3C2199AFF}" type="datetimeFigureOut">
              <a:rPr lang="en-GB" smtClean="0"/>
              <a:t>18/11/2017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1B3C7-D27E-3848-B356-B3E625A9DB30}" type="slidenum">
              <a:rPr lang="en-GB" smtClean="0"/>
              <a:t>‹#›</a:t>
            </a:fld>
            <a:endParaRPr lang="en-GB" dirty="0"/>
          </a:p>
        </p:txBody>
      </p:sp>
    </p:spTree>
    <p:extLst>
      <p:ext uri="{BB962C8B-B14F-4D97-AF65-F5344CB8AC3E}">
        <p14:creationId xmlns:p14="http://schemas.microsoft.com/office/powerpoint/2010/main" val="1732083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a:prstGeom prst="rect">
            <a:avLst/>
          </a:prstGeo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a:prstGeom prst="rect">
            <a:avLst/>
          </a:prstGeo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80110" y="2555875"/>
            <a:ext cx="11041380" cy="609187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880110" y="2555875"/>
            <a:ext cx="11041380" cy="60918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a:prstGeom prst="rect">
            <a:avLst/>
          </a:prstGeo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a:prstGeom prst="rect">
            <a:avLst/>
          </a:prstGeo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8" name="Footer Placeholder 7"/>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9" name="Slide Number Placeholder 8"/>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a:prstGeom prst="rect">
            <a:avLst/>
          </a:prstGeo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a:prstGeom prst="rect">
            <a:avLst/>
          </a:prstGeo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GB" dirty="0"/>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18/11/2017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18/11/2017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4.JP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image" Target="../media/image3.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image" Target="../media/image4.JPG"/><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5.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3.jp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6.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19" Type="http://schemas.openxmlformats.org/officeDocument/2006/relationships/image" Target="../media/image4.JPG"/><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7.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slideLayout" Target="../slideLayouts/slideLayout105.xml"/><Relationship Id="rId18" Type="http://schemas.openxmlformats.org/officeDocument/2006/relationships/image" Target="../media/image3.jpg"/><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17" Type="http://schemas.openxmlformats.org/officeDocument/2006/relationships/theme" Target="../theme/theme8.xml"/><Relationship Id="rId2" Type="http://schemas.openxmlformats.org/officeDocument/2006/relationships/slideLayout" Target="../slideLayouts/slideLayout94.xml"/><Relationship Id="rId16" Type="http://schemas.openxmlformats.org/officeDocument/2006/relationships/slideLayout" Target="../slideLayouts/slideLayout108.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slideLayout" Target="../slideLayouts/slideLayout107.xml"/><Relationship Id="rId10" Type="http://schemas.openxmlformats.org/officeDocument/2006/relationships/slideLayout" Target="../slideLayouts/slideLayout102.xml"/><Relationship Id="rId19" Type="http://schemas.openxmlformats.org/officeDocument/2006/relationships/image" Target="../media/image4.JPG"/><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slideLayout" Target="../slideLayouts/slideLayout10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image" Target="../media/image1.png"/><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theme" Target="../theme/theme9.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9" name="Picture 8"/>
          <p:cNvPicPr>
            <a:picLocks noChangeAspect="1"/>
          </p:cNvPicPr>
          <p:nvPr userDrawn="1"/>
        </p:nvPicPr>
        <p:blipFill>
          <a:blip r:embed="rId14"/>
          <a:stretch>
            <a:fillRect/>
          </a:stretch>
        </p:blipFill>
        <p:spPr>
          <a:xfrm>
            <a:off x="12090400" y="1"/>
            <a:ext cx="711200" cy="523335"/>
          </a:xfrm>
          <a:prstGeom prst="rect">
            <a:avLst/>
          </a:prstGeom>
        </p:spPr>
      </p:pic>
      <p:sp>
        <p:nvSpPr>
          <p:cNvPr id="10" name="Rectangle 9"/>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smtClean="0">
                <a:latin typeface="Arial" charset="0"/>
                <a:ea typeface="Arial" charset="0"/>
                <a:cs typeface="Arial" charset="0"/>
              </a:rPr>
              <a:t>better hope – brighter future</a:t>
            </a:r>
            <a:endParaRPr lang="en-GB" sz="1120" dirty="0">
              <a:latin typeface="Arial" charset="0"/>
              <a:ea typeface="Arial" charset="0"/>
              <a:cs typeface="Arial" charset="0"/>
            </a:endParaRPr>
          </a:p>
        </p:txBody>
      </p:sp>
    </p:spTree>
    <p:extLst>
      <p:ext uri="{BB962C8B-B14F-4D97-AF65-F5344CB8AC3E}">
        <p14:creationId xmlns:p14="http://schemas.microsoft.com/office/powerpoint/2010/main" val="5149997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0957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58824560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6560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164634397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79584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72292726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18/11/2017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0135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a:t>11/18/2017</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8F63A3B-78C7-47BE-AE5E-E10140E04643}" type="slidenum">
              <a:rPr lang="en-US"/>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8" name="Picture 7"/>
          <p:cNvPicPr>
            <a:picLocks noChangeAspect="1"/>
          </p:cNvPicPr>
          <p:nvPr userDrawn="1"/>
        </p:nvPicPr>
        <p:blipFill>
          <a:blip r:embed="rId14"/>
          <a:stretch>
            <a:fillRect/>
          </a:stretch>
        </p:blipFill>
        <p:spPr>
          <a:xfrm>
            <a:off x="12090400" y="1"/>
            <a:ext cx="711200" cy="523335"/>
          </a:xfrm>
          <a:prstGeom prst="rect">
            <a:avLst/>
          </a:prstGeom>
        </p:spPr>
      </p:pic>
      <p:sp>
        <p:nvSpPr>
          <p:cNvPr id="9" name="Rectangle 8"/>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smtClean="0">
                <a:latin typeface="Arial" charset="0"/>
                <a:ea typeface="Arial" charset="0"/>
                <a:cs typeface="Arial" charset="0"/>
              </a:rPr>
              <a:t>better hope – brighter future</a:t>
            </a:r>
            <a:endParaRPr lang="en-GB" sz="1120" dirty="0">
              <a:latin typeface="Arial" charset="0"/>
              <a:ea typeface="Arial" charset="0"/>
              <a:cs typeface="Arial" charset="0"/>
            </a:endParaRPr>
          </a:p>
        </p:txBody>
      </p:sp>
    </p:spTree>
    <p:extLst>
      <p:ext uri="{BB962C8B-B14F-4D97-AF65-F5344CB8AC3E}">
        <p14:creationId xmlns:p14="http://schemas.microsoft.com/office/powerpoint/2010/main" val="92351854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9.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9.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9.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2385" y="3225049"/>
            <a:ext cx="1821172"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 GCSE</a:t>
            </a:r>
          </a:p>
          <a:p>
            <a:pPr algn="ctr"/>
            <a:r>
              <a:rPr lang="en-GB" sz="1800" b="1" dirty="0" smtClean="0">
                <a:ea typeface="Verdana" panose="020B0604030504040204" pitchFamily="34" charset="0"/>
                <a:cs typeface="Verdana" panose="020B0604030504040204" pitchFamily="34" charset="0"/>
              </a:rPr>
              <a:t>Energy changes</a:t>
            </a:r>
            <a:endParaRPr lang="en-GB" sz="1800" dirty="0">
              <a:ea typeface="Verdana" panose="020B0604030504040204" pitchFamily="34" charset="0"/>
              <a:cs typeface="Verdana" panose="020B0604030504040204" pitchFamily="34" charset="0"/>
            </a:endParaRPr>
          </a:p>
        </p:txBody>
      </p:sp>
      <p:graphicFrame>
        <p:nvGraphicFramePr>
          <p:cNvPr id="372" name="Table 371"/>
          <p:cNvGraphicFramePr>
            <a:graphicFrameLocks noGrp="1"/>
          </p:cNvGraphicFramePr>
          <p:nvPr>
            <p:extLst>
              <p:ext uri="{D42A27DB-BD31-4B8C-83A1-F6EECF244321}">
                <p14:modId xmlns:p14="http://schemas.microsoft.com/office/powerpoint/2010/main" val="3852977167"/>
              </p:ext>
            </p:extLst>
          </p:nvPr>
        </p:nvGraphicFramePr>
        <p:xfrm>
          <a:off x="957139" y="151670"/>
          <a:ext cx="5305831" cy="1766030"/>
        </p:xfrm>
        <a:graphic>
          <a:graphicData uri="http://schemas.openxmlformats.org/drawingml/2006/table">
            <a:tbl>
              <a:tblPr firstRow="1" bandRow="1">
                <a:tableStyleId>{5940675A-B579-460E-94D1-54222C63F5DA}</a:tableStyleId>
              </a:tblPr>
              <a:tblGrid>
                <a:gridCol w="1065100"/>
                <a:gridCol w="2243121"/>
                <a:gridCol w="1997610"/>
              </a:tblGrid>
              <a:tr h="915130">
                <a:tc>
                  <a:txBody>
                    <a:bodyPr/>
                    <a:lstStyle/>
                    <a:p>
                      <a:pPr algn="ctr"/>
                      <a:r>
                        <a:rPr lang="en-GB" sz="1200" b="1" dirty="0" smtClean="0"/>
                        <a:t>Endothermic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Energy is taken in from the surroundings so the temperature of the surroundings decreases</a:t>
                      </a:r>
                    </a:p>
                  </a:txBody>
                  <a:tcPr anchor="ctr"/>
                </a:tc>
                <a:tc>
                  <a:txBody>
                    <a:bodyPr/>
                    <a:lstStyle/>
                    <a:p>
                      <a:pPr marL="171450" indent="-171450" algn="ctr">
                        <a:buFont typeface="Arial" panose="020B0604020202020204" pitchFamily="34" charset="0"/>
                        <a:buChar char="•"/>
                      </a:pPr>
                      <a:r>
                        <a:rPr lang="en-GB" sz="1200" b="1" dirty="0" smtClean="0"/>
                        <a:t>Thermal decomposition</a:t>
                      </a:r>
                    </a:p>
                    <a:p>
                      <a:pPr marL="171450" indent="-171450" algn="ctr">
                        <a:buFont typeface="Arial" panose="020B0604020202020204" pitchFamily="34" charset="0"/>
                        <a:buChar char="•"/>
                      </a:pPr>
                      <a:r>
                        <a:rPr lang="en-GB" sz="1200" b="1" dirty="0" smtClean="0"/>
                        <a:t>Sports injury packs</a:t>
                      </a:r>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r h="850900">
                <a:tc>
                  <a:txBody>
                    <a:bodyPr/>
                    <a:lstStyle/>
                    <a:p>
                      <a:pPr algn="ctr"/>
                      <a:r>
                        <a:rPr lang="en-GB" sz="1200" b="1" dirty="0" smtClean="0"/>
                        <a:t>Exothermic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Energy is transferred to the surroundings so the temperature of the surroundings increases</a:t>
                      </a:r>
                      <a:endParaRPr lang="en-GB" sz="1200" b="1" i="1" dirty="0">
                        <a:solidFill>
                          <a:schemeClr val="accent2"/>
                        </a:solidFill>
                      </a:endParaRPr>
                    </a:p>
                  </a:txBody>
                  <a:tcPr anchor="ctr"/>
                </a:tc>
                <a:tc>
                  <a:txBody>
                    <a:bodyPr/>
                    <a:lstStyle/>
                    <a:p>
                      <a:pPr marL="171450" indent="-171450" algn="ctr">
                        <a:buFont typeface="Arial" panose="020B0604020202020204" pitchFamily="34" charset="0"/>
                        <a:buChar char="•"/>
                      </a:pPr>
                      <a:r>
                        <a:rPr lang="en-GB" sz="1200" b="1" dirty="0" smtClean="0"/>
                        <a:t>Combustion</a:t>
                      </a:r>
                    </a:p>
                    <a:p>
                      <a:pPr marL="171450" indent="-171450" algn="ctr">
                        <a:buFont typeface="Arial" panose="020B0604020202020204" pitchFamily="34" charset="0"/>
                        <a:buChar char="•"/>
                      </a:pPr>
                      <a:r>
                        <a:rPr lang="en-GB" sz="1200" b="1" dirty="0" smtClean="0"/>
                        <a:t>Hand warmers</a:t>
                      </a:r>
                    </a:p>
                    <a:p>
                      <a:pPr marL="171450" indent="-171450" algn="ctr">
                        <a:buFont typeface="Arial" panose="020B0604020202020204" pitchFamily="34" charset="0"/>
                        <a:buChar char="•"/>
                      </a:pPr>
                      <a:r>
                        <a:rPr lang="en-GB" sz="1200" b="1" dirty="0" smtClean="0"/>
                        <a:t>Neutralisation</a:t>
                      </a:r>
                      <a:endParaRPr lang="en-GB" sz="1200" dirty="0"/>
                    </a:p>
                  </a:txBody>
                  <a:tcPr anchor="ctr"/>
                </a:tc>
              </a:tr>
            </a:tbl>
          </a:graphicData>
        </a:graphic>
      </p:graphicFrame>
      <p:sp>
        <p:nvSpPr>
          <p:cNvPr id="20" name="Rectangle 19"/>
          <p:cNvSpPr/>
          <p:nvPr/>
        </p:nvSpPr>
        <p:spPr>
          <a:xfrm>
            <a:off x="4602504" y="2509784"/>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Types of reaction</a:t>
            </a:r>
            <a:endParaRPr lang="en-GB" sz="1400" b="1" dirty="0">
              <a:solidFill>
                <a:schemeClr val="tx1"/>
              </a:solidFill>
            </a:endParaRPr>
          </a:p>
        </p:txBody>
      </p:sp>
      <p:sp>
        <p:nvSpPr>
          <p:cNvPr id="46" name="Rectangle 45"/>
          <p:cNvSpPr/>
          <p:nvPr/>
        </p:nvSpPr>
        <p:spPr>
          <a:xfrm>
            <a:off x="7411600" y="3353079"/>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Reaction profiles</a:t>
            </a:r>
            <a:endParaRPr lang="en-GB" sz="1400" b="1" dirty="0">
              <a:solidFill>
                <a:schemeClr val="tx1"/>
              </a:solidFill>
            </a:endParaRPr>
          </a:p>
        </p:txBody>
      </p:sp>
      <p:sp>
        <p:nvSpPr>
          <p:cNvPr id="130" name="Rectangle 129"/>
          <p:cNvSpPr/>
          <p:nvPr/>
        </p:nvSpPr>
        <p:spPr>
          <a:xfrm>
            <a:off x="3877472" y="3129389"/>
            <a:ext cx="1315843" cy="90524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energy change of reactions</a:t>
            </a:r>
          </a:p>
          <a:p>
            <a:pPr algn="ctr"/>
            <a:r>
              <a:rPr lang="en-GB" sz="1400" b="1" dirty="0" smtClean="0">
                <a:solidFill>
                  <a:schemeClr val="tx1"/>
                </a:solidFill>
              </a:rPr>
              <a:t> (HT only)</a:t>
            </a:r>
            <a:endParaRPr lang="en-GB" sz="1400" b="1" dirty="0">
              <a:solidFill>
                <a:schemeClr val="tx1"/>
              </a:solidFill>
            </a:endParaRPr>
          </a:p>
        </p:txBody>
      </p:sp>
      <p:sp>
        <p:nvSpPr>
          <p:cNvPr id="166" name="Rectangle 165"/>
          <p:cNvSpPr/>
          <p:nvPr/>
        </p:nvSpPr>
        <p:spPr>
          <a:xfrm>
            <a:off x="5063329" y="4010336"/>
            <a:ext cx="2110228" cy="49067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Cells and batteries</a:t>
            </a:r>
          </a:p>
          <a:p>
            <a:pPr algn="ctr"/>
            <a:r>
              <a:rPr lang="en-GB" sz="1400" b="1" dirty="0" smtClean="0">
                <a:solidFill>
                  <a:schemeClr val="tx1"/>
                </a:solidFill>
              </a:rPr>
              <a:t>(Chemistry only)</a:t>
            </a:r>
            <a:endParaRPr lang="en-GB" sz="1400" b="1" dirty="0">
              <a:solidFill>
                <a:schemeClr val="tx1"/>
              </a:solidFill>
            </a:endParaRPr>
          </a:p>
        </p:txBody>
      </p:sp>
      <p:sp>
        <p:nvSpPr>
          <p:cNvPr id="167" name="Rectangle 166"/>
          <p:cNvSpPr/>
          <p:nvPr/>
        </p:nvSpPr>
        <p:spPr>
          <a:xfrm>
            <a:off x="7746184" y="2658283"/>
            <a:ext cx="2146300" cy="35145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Fuel cells (Chemistry only)</a:t>
            </a:r>
            <a:endParaRPr lang="en-GB" sz="1400" b="1" dirty="0">
              <a:solidFill>
                <a:schemeClr val="tx1"/>
              </a:solidFill>
            </a:endParaRPr>
          </a:p>
        </p:txBody>
      </p:sp>
      <p:graphicFrame>
        <p:nvGraphicFramePr>
          <p:cNvPr id="92" name="Table 91"/>
          <p:cNvGraphicFramePr>
            <a:graphicFrameLocks noGrp="1"/>
          </p:cNvGraphicFramePr>
          <p:nvPr>
            <p:extLst>
              <p:ext uri="{D42A27DB-BD31-4B8C-83A1-F6EECF244321}">
                <p14:modId xmlns:p14="http://schemas.microsoft.com/office/powerpoint/2010/main" val="559801554"/>
              </p:ext>
            </p:extLst>
          </p:nvPr>
        </p:nvGraphicFramePr>
        <p:xfrm>
          <a:off x="8783500" y="3213979"/>
          <a:ext cx="3889192" cy="1375733"/>
        </p:xfrm>
        <a:graphic>
          <a:graphicData uri="http://schemas.openxmlformats.org/drawingml/2006/table">
            <a:tbl>
              <a:tblPr firstRow="1" bandRow="1">
                <a:tableStyleId>{5940675A-B579-460E-94D1-54222C63F5DA}</a:tableStyleId>
              </a:tblPr>
              <a:tblGrid>
                <a:gridCol w="366728"/>
                <a:gridCol w="1805432"/>
                <a:gridCol w="1717032"/>
              </a:tblGrid>
              <a:tr h="137573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Activation energy</a:t>
                      </a: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Chemical reactions only happen</a:t>
                      </a:r>
                      <a:r>
                        <a:rPr lang="en-GB" sz="1200" b="1" i="1" baseline="0" dirty="0" smtClean="0">
                          <a:solidFill>
                            <a:schemeClr val="accent2"/>
                          </a:solidFill>
                        </a:rPr>
                        <a:t> when particles collide with sufficient energy</a:t>
                      </a: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The minimum amount of</a:t>
                      </a:r>
                      <a:r>
                        <a:rPr lang="en-US" sz="1200" b="1" baseline="0" dirty="0" smtClean="0"/>
                        <a:t> energy that colliding particles must have in order to react is called the activation energy.</a:t>
                      </a:r>
                      <a:endParaRPr lang="en-US" sz="1200" b="1" dirty="0" smtClean="0"/>
                    </a:p>
                  </a:txBody>
                  <a:tcPr anchor="ctr"/>
                </a:tc>
              </a:tr>
            </a:tbl>
          </a:graphicData>
        </a:graphic>
      </p:graphicFrame>
      <p:graphicFrame>
        <p:nvGraphicFramePr>
          <p:cNvPr id="93" name="Table 92"/>
          <p:cNvGraphicFramePr>
            <a:graphicFrameLocks noGrp="1"/>
          </p:cNvGraphicFramePr>
          <p:nvPr>
            <p:extLst>
              <p:ext uri="{D42A27DB-BD31-4B8C-83A1-F6EECF244321}">
                <p14:modId xmlns:p14="http://schemas.microsoft.com/office/powerpoint/2010/main" val="120711731"/>
              </p:ext>
            </p:extLst>
          </p:nvPr>
        </p:nvGraphicFramePr>
        <p:xfrm>
          <a:off x="7471402" y="4793949"/>
          <a:ext cx="5201290" cy="4492844"/>
        </p:xfrm>
        <a:graphic>
          <a:graphicData uri="http://schemas.openxmlformats.org/drawingml/2006/table">
            <a:tbl>
              <a:tblPr firstRow="1" bandRow="1">
                <a:tableStyleId>{5940675A-B579-460E-94D1-54222C63F5DA}</a:tableStyleId>
              </a:tblPr>
              <a:tblGrid>
                <a:gridCol w="482286"/>
                <a:gridCol w="2442600"/>
                <a:gridCol w="2276404"/>
              </a:tblGrid>
              <a:tr h="2152951">
                <a:tc>
                  <a:txBody>
                    <a:bodyPr/>
                    <a:lstStyle/>
                    <a:p>
                      <a:pPr algn="ctr"/>
                      <a:r>
                        <a:rPr lang="en-GB" sz="1200" b="1" dirty="0" smtClean="0"/>
                        <a:t>Endothermic</a:t>
                      </a: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Products are at a higher energy level</a:t>
                      </a:r>
                      <a:r>
                        <a:rPr lang="en-US" sz="1200" b="1" baseline="0" dirty="0" smtClean="0"/>
                        <a:t> than the reactants. As the reactants form products, energy is transferred from the surroundings to the reaction mixture. The temperature of the surroundings decreases because energy is taken in during the reaction.</a:t>
                      </a:r>
                      <a:endParaRPr lang="en-US" sz="1200" dirty="0" smtClean="0"/>
                    </a:p>
                  </a:txBody>
                  <a:tcPr anchor="ctr"/>
                </a:tc>
              </a:tr>
              <a:tr h="2339893">
                <a:tc>
                  <a:txBody>
                    <a:bodyPr/>
                    <a:lstStyle/>
                    <a:p>
                      <a:pPr algn="ctr"/>
                      <a:r>
                        <a:rPr lang="en-GB" sz="1200" b="1" dirty="0" smtClean="0"/>
                        <a:t>Exothermic</a:t>
                      </a: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c>
                  <a:txBody>
                    <a:bodyPr/>
                    <a:lstStyle/>
                    <a:p>
                      <a:pPr algn="l"/>
                      <a:endParaRPr lang="en-GB" sz="1200" dirty="0" smtClean="0"/>
                    </a:p>
                    <a:p>
                      <a:pPr algn="ctr"/>
                      <a:r>
                        <a:rPr lang="en-GB" sz="1200" b="1" dirty="0" smtClean="0"/>
                        <a:t>Products are at a lower energy level than the reactants. When the reactants form products, energy is transferred to the surroundings. The temperature of the surroundings increases because energy is released during the reaction.</a:t>
                      </a:r>
                    </a:p>
                    <a:p>
                      <a:pPr algn="l"/>
                      <a:endParaRPr lang="en-GB" sz="1200" dirty="0" smtClean="0"/>
                    </a:p>
                    <a:p>
                      <a:pPr algn="l"/>
                      <a:endParaRPr lang="en-GB" sz="1200" dirty="0" smtClean="0"/>
                    </a:p>
                    <a:p>
                      <a:pPr algn="l"/>
                      <a:endParaRPr lang="en-GB" sz="1200" dirty="0"/>
                    </a:p>
                  </a:txBody>
                  <a:tcPr anchor="ctr"/>
                </a:tc>
              </a:tr>
            </a:tbl>
          </a:graphicData>
        </a:graphic>
      </p:graphicFrame>
      <p:pic>
        <p:nvPicPr>
          <p:cNvPr id="15" name="Picture 14"/>
          <p:cNvPicPr>
            <a:picLocks noChangeAspect="1"/>
          </p:cNvPicPr>
          <p:nvPr/>
        </p:nvPicPr>
        <p:blipFill>
          <a:blip r:embed="rId2"/>
          <a:stretch>
            <a:fillRect/>
          </a:stretch>
        </p:blipFill>
        <p:spPr>
          <a:xfrm>
            <a:off x="8062204" y="4979965"/>
            <a:ext cx="2242039" cy="1739152"/>
          </a:xfrm>
          <a:prstGeom prst="rect">
            <a:avLst/>
          </a:prstGeom>
        </p:spPr>
      </p:pic>
      <p:graphicFrame>
        <p:nvGraphicFramePr>
          <p:cNvPr id="144" name="Table 143"/>
          <p:cNvGraphicFramePr>
            <a:graphicFrameLocks noGrp="1"/>
          </p:cNvGraphicFramePr>
          <p:nvPr>
            <p:extLst>
              <p:ext uri="{D42A27DB-BD31-4B8C-83A1-F6EECF244321}">
                <p14:modId xmlns:p14="http://schemas.microsoft.com/office/powerpoint/2010/main" val="3412158042"/>
              </p:ext>
            </p:extLst>
          </p:nvPr>
        </p:nvGraphicFramePr>
        <p:xfrm>
          <a:off x="110883" y="2057414"/>
          <a:ext cx="3581035" cy="640080"/>
        </p:xfrm>
        <a:graphic>
          <a:graphicData uri="http://schemas.openxmlformats.org/drawingml/2006/table">
            <a:tbl>
              <a:tblPr firstRow="1" bandRow="1">
                <a:tableStyleId>{5940675A-B579-460E-94D1-54222C63F5DA}</a:tableStyleId>
              </a:tblPr>
              <a:tblGrid>
                <a:gridCol w="1058702"/>
                <a:gridCol w="2522333"/>
              </a:tblGrid>
              <a:tr h="55707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Reaction profiles</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Show the overall energy change of a reaction</a:t>
                      </a:r>
                    </a:p>
                    <a:p>
                      <a:pPr algn="ctr"/>
                      <a:endParaRPr lang="en-GB" sz="1200" b="1" i="1" dirty="0">
                        <a:solidFill>
                          <a:schemeClr val="accent2"/>
                        </a:solidFill>
                      </a:endParaRPr>
                    </a:p>
                  </a:txBody>
                  <a:tcPr anchor="ctr"/>
                </a:tc>
              </a:tr>
            </a:tbl>
          </a:graphicData>
        </a:graphic>
      </p:graphicFrame>
      <p:graphicFrame>
        <p:nvGraphicFramePr>
          <p:cNvPr id="145" name="Table 144"/>
          <p:cNvGraphicFramePr>
            <a:graphicFrameLocks noGrp="1"/>
          </p:cNvGraphicFramePr>
          <p:nvPr>
            <p:extLst>
              <p:ext uri="{D42A27DB-BD31-4B8C-83A1-F6EECF244321}">
                <p14:modId xmlns:p14="http://schemas.microsoft.com/office/powerpoint/2010/main" val="3145230464"/>
              </p:ext>
            </p:extLst>
          </p:nvPr>
        </p:nvGraphicFramePr>
        <p:xfrm>
          <a:off x="102041" y="2856749"/>
          <a:ext cx="3589877" cy="967663"/>
        </p:xfrm>
        <a:graphic>
          <a:graphicData uri="http://schemas.openxmlformats.org/drawingml/2006/table">
            <a:tbl>
              <a:tblPr firstRow="1" bandRow="1">
                <a:tableStyleId>{5940675A-B579-460E-94D1-54222C63F5DA}</a:tableStyleId>
              </a:tblPr>
              <a:tblGrid>
                <a:gridCol w="2015077"/>
                <a:gridCol w="1574800"/>
              </a:tblGrid>
              <a:tr h="510463">
                <a:tc>
                  <a:txBody>
                    <a:bodyPr/>
                    <a:lstStyle/>
                    <a:p>
                      <a:pPr algn="ctr"/>
                      <a:r>
                        <a:rPr lang="en-GB" sz="1200" b="1" dirty="0" smtClean="0"/>
                        <a:t>Breaking bonds in reactants</a:t>
                      </a:r>
                      <a:endParaRPr lang="en-GB" sz="1200" b="1" dirty="0"/>
                    </a:p>
                  </a:txBody>
                  <a:tcPr anchor="ctr">
                    <a:solidFill>
                      <a:schemeClr val="accent2">
                        <a:lumMod val="20000"/>
                        <a:lumOff val="80000"/>
                      </a:schemeClr>
                    </a:solidFill>
                  </a:tcPr>
                </a:tc>
                <a:tc>
                  <a:txBody>
                    <a:bodyPr/>
                    <a:lstStyle/>
                    <a:p>
                      <a:pPr algn="ctr"/>
                      <a:r>
                        <a:rPr lang="en-GB" sz="1200" b="1" i="1" dirty="0" smtClean="0">
                          <a:solidFill>
                            <a:schemeClr val="accent2"/>
                          </a:solidFill>
                        </a:rPr>
                        <a:t>Endothermic process</a:t>
                      </a:r>
                      <a:endParaRPr lang="en-GB" sz="1200" b="1" i="1" dirty="0">
                        <a:solidFill>
                          <a:schemeClr val="accent2"/>
                        </a:solidFill>
                      </a:endParaRPr>
                    </a:p>
                  </a:txBody>
                  <a:tcPr anchor="ctr"/>
                </a:tc>
              </a:tr>
              <a:tr h="457200">
                <a:tc>
                  <a:txBody>
                    <a:bodyPr/>
                    <a:lstStyle/>
                    <a:p>
                      <a:pPr algn="ctr"/>
                      <a:r>
                        <a:rPr lang="en-GB" sz="1200" b="1" dirty="0" smtClean="0"/>
                        <a:t>Making bonds in products</a:t>
                      </a:r>
                      <a:endParaRPr lang="en-GB" sz="1200" b="1" dirty="0"/>
                    </a:p>
                  </a:txBody>
                  <a:tcPr anchor="ctr">
                    <a:solidFill>
                      <a:schemeClr val="accent2">
                        <a:lumMod val="20000"/>
                        <a:lumOff val="80000"/>
                      </a:schemeClr>
                    </a:solidFill>
                  </a:tcPr>
                </a:tc>
                <a:tc>
                  <a:txBody>
                    <a:bodyPr/>
                    <a:lstStyle/>
                    <a:p>
                      <a:pPr algn="ctr"/>
                      <a:r>
                        <a:rPr lang="en-GB" sz="1200" b="1" i="1" dirty="0" smtClean="0">
                          <a:solidFill>
                            <a:schemeClr val="accent2"/>
                          </a:solidFill>
                        </a:rPr>
                        <a:t>Exothermic</a:t>
                      </a:r>
                      <a:r>
                        <a:rPr lang="en-GB" sz="1200" b="1" i="1" baseline="0" dirty="0" smtClean="0">
                          <a:solidFill>
                            <a:schemeClr val="accent2"/>
                          </a:solidFill>
                        </a:rPr>
                        <a:t> process</a:t>
                      </a:r>
                      <a:endParaRPr lang="en-GB" sz="1200" b="1" i="1" dirty="0">
                        <a:solidFill>
                          <a:schemeClr val="accent2"/>
                        </a:solidFill>
                      </a:endParaRPr>
                    </a:p>
                  </a:txBody>
                  <a:tcPr anchor="ctr"/>
                </a:tc>
              </a:tr>
            </a:tbl>
          </a:graphicData>
        </a:graphic>
      </p:graphicFrame>
      <p:graphicFrame>
        <p:nvGraphicFramePr>
          <p:cNvPr id="148" name="Table 147"/>
          <p:cNvGraphicFramePr>
            <a:graphicFrameLocks noGrp="1"/>
          </p:cNvGraphicFramePr>
          <p:nvPr>
            <p:extLst>
              <p:ext uri="{D42A27DB-BD31-4B8C-83A1-F6EECF244321}">
                <p14:modId xmlns:p14="http://schemas.microsoft.com/office/powerpoint/2010/main" val="818099387"/>
              </p:ext>
            </p:extLst>
          </p:nvPr>
        </p:nvGraphicFramePr>
        <p:xfrm>
          <a:off x="126805" y="3983667"/>
          <a:ext cx="3719682" cy="1645920"/>
        </p:xfrm>
        <a:graphic>
          <a:graphicData uri="http://schemas.openxmlformats.org/drawingml/2006/table">
            <a:tbl>
              <a:tblPr firstRow="1" bandRow="1">
                <a:tableStyleId>{5940675A-B579-460E-94D1-54222C63F5DA}</a:tableStyleId>
              </a:tblPr>
              <a:tblGrid>
                <a:gridCol w="462148"/>
                <a:gridCol w="1029504"/>
                <a:gridCol w="2228030"/>
              </a:tblGrid>
              <a:tr h="805766">
                <a:tc rowSpan="2">
                  <a:txBody>
                    <a:bodyPr/>
                    <a:lstStyle/>
                    <a:p>
                      <a:pPr algn="ctr"/>
                      <a:r>
                        <a:rPr lang="en-GB" sz="1200" b="1" dirty="0" smtClean="0"/>
                        <a:t>Overall energy change of a reaction</a:t>
                      </a: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Exothermic</a:t>
                      </a:r>
                    </a:p>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Energy released making new bonds is greater than the energy taken</a:t>
                      </a:r>
                      <a:r>
                        <a:rPr lang="en-US" sz="1200" b="1" baseline="0" dirty="0" smtClean="0"/>
                        <a:t> in breaking existing bonds.</a:t>
                      </a:r>
                      <a:endParaRPr lang="en-US" sz="1200" b="1" dirty="0" smtClean="0"/>
                    </a:p>
                  </a:txBody>
                  <a:tcPr anchor="ctr"/>
                </a:tc>
              </a:tr>
              <a:tr h="698500">
                <a:tc vMerge="1">
                  <a:txBody>
                    <a:bodyPr/>
                    <a:lstStyle/>
                    <a:p>
                      <a:pPr algn="ct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Endothermic</a:t>
                      </a: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Energy needed to break existing bonds is greater than the energy released making new bonds.</a:t>
                      </a:r>
                      <a:endParaRPr lang="en-GB" sz="1200" dirty="0"/>
                    </a:p>
                  </a:txBody>
                  <a:tcPr anchor="ctr"/>
                </a:tc>
              </a:tr>
            </a:tbl>
          </a:graphicData>
        </a:graphic>
      </p:graphicFrame>
      <p:graphicFrame>
        <p:nvGraphicFramePr>
          <p:cNvPr id="150" name="Table 149"/>
          <p:cNvGraphicFramePr>
            <a:graphicFrameLocks noGrp="1"/>
          </p:cNvGraphicFramePr>
          <p:nvPr>
            <p:extLst>
              <p:ext uri="{D42A27DB-BD31-4B8C-83A1-F6EECF244321}">
                <p14:modId xmlns:p14="http://schemas.microsoft.com/office/powerpoint/2010/main" val="2824763720"/>
              </p:ext>
            </p:extLst>
          </p:nvPr>
        </p:nvGraphicFramePr>
        <p:xfrm>
          <a:off x="6382564" y="1029969"/>
          <a:ext cx="6290127" cy="1506220"/>
        </p:xfrm>
        <a:graphic>
          <a:graphicData uri="http://schemas.openxmlformats.org/drawingml/2006/table">
            <a:tbl>
              <a:tblPr firstRow="1" bandRow="1">
                <a:tableStyleId>{5940675A-B579-460E-94D1-54222C63F5DA}</a:tableStyleId>
              </a:tblPr>
              <a:tblGrid>
                <a:gridCol w="582332"/>
                <a:gridCol w="2683581"/>
                <a:gridCol w="3024214"/>
              </a:tblGrid>
              <a:tr h="615219">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Hydrogen fuel cells</a:t>
                      </a: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Word equation:</a:t>
                      </a:r>
                    </a:p>
                    <a:p>
                      <a:pPr algn="ctr"/>
                      <a:endParaRPr lang="en-GB" sz="1200" b="1" i="1" dirty="0" smtClean="0">
                        <a:solidFill>
                          <a:schemeClr val="accent2"/>
                        </a:solidFill>
                      </a:endParaRPr>
                    </a:p>
                    <a:p>
                      <a:pPr algn="ctr"/>
                      <a:r>
                        <a:rPr lang="en-GB" sz="1200" b="1" i="1" dirty="0" smtClean="0">
                          <a:solidFill>
                            <a:schemeClr val="accent2"/>
                          </a:solidFill>
                        </a:rPr>
                        <a:t>hydrogen + oxygen </a:t>
                      </a:r>
                      <a:r>
                        <a:rPr lang="en-GB" sz="1200" b="1" i="1" dirty="0" smtClean="0">
                          <a:solidFill>
                            <a:schemeClr val="accent2"/>
                          </a:solidFill>
                          <a:sym typeface="Wingdings" panose="05000000000000000000" pitchFamily="2" charset="2"/>
                        </a:rPr>
                        <a:t> water</a:t>
                      </a:r>
                      <a:endParaRPr lang="en-GB" sz="1200" b="1" i="1" dirty="0">
                        <a:solidFill>
                          <a:schemeClr val="accent2"/>
                        </a:solidFill>
                      </a:endParaRPr>
                    </a:p>
                  </a:txBody>
                  <a:tcPr anchor="ctr"/>
                </a:tc>
                <a:tc>
                  <a:txBody>
                    <a:bodyPr/>
                    <a:lstStyle/>
                    <a:p>
                      <a:pPr algn="ctr"/>
                      <a:r>
                        <a:rPr lang="en-GB" sz="1200" b="1" dirty="0" smtClean="0"/>
                        <a:t>Symbol equation:</a:t>
                      </a:r>
                    </a:p>
                    <a:p>
                      <a:pPr algn="ctr"/>
                      <a:endParaRPr lang="en-GB" sz="1200" b="1" dirty="0" smtClean="0"/>
                    </a:p>
                    <a:p>
                      <a:pPr algn="ctr"/>
                      <a:r>
                        <a:rPr lang="en-GB" sz="1200" b="1" dirty="0" smtClean="0"/>
                        <a:t>2H</a:t>
                      </a:r>
                      <a:r>
                        <a:rPr lang="en-GB" sz="1200" b="1" baseline="-25000" dirty="0" smtClean="0"/>
                        <a:t>2 </a:t>
                      </a:r>
                      <a:r>
                        <a:rPr lang="en-GB" sz="1200" b="1" dirty="0" smtClean="0"/>
                        <a:t>+ O</a:t>
                      </a:r>
                      <a:r>
                        <a:rPr lang="en-GB" sz="1200" b="1" baseline="-25000" dirty="0" smtClean="0"/>
                        <a:t>2</a:t>
                      </a:r>
                      <a:r>
                        <a:rPr lang="en-GB" sz="1200" b="1" dirty="0" smtClean="0"/>
                        <a:t> </a:t>
                      </a:r>
                      <a:r>
                        <a:rPr lang="en-GB" sz="1200" b="1" dirty="0" smtClean="0">
                          <a:sym typeface="Wingdings" panose="05000000000000000000" pitchFamily="2" charset="2"/>
                        </a:rPr>
                        <a:t> 2H</a:t>
                      </a:r>
                      <a:r>
                        <a:rPr lang="en-GB" sz="1200" b="1" baseline="-25000" dirty="0" smtClean="0">
                          <a:sym typeface="Wingdings" panose="05000000000000000000" pitchFamily="2" charset="2"/>
                        </a:rPr>
                        <a:t>2</a:t>
                      </a:r>
                      <a:r>
                        <a:rPr lang="en-GB" sz="1200" b="1" dirty="0" smtClean="0">
                          <a:sym typeface="Wingdings" panose="05000000000000000000" pitchFamily="2" charset="2"/>
                        </a:rPr>
                        <a:t>O</a:t>
                      </a:r>
                      <a:endParaRPr lang="en-GB" sz="1200" b="1" dirty="0"/>
                    </a:p>
                  </a:txBody>
                  <a:tcPr anchor="ctr"/>
                </a:tc>
              </a:tr>
              <a:tr h="86614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anchor="ctr">
                    <a:solidFill>
                      <a:schemeClr val="accent2">
                        <a:lumMod val="20000"/>
                        <a:lumOff val="80000"/>
                      </a:schemeClr>
                    </a:solidFill>
                  </a:tcPr>
                </a:tc>
                <a:tc>
                  <a:txBody>
                    <a:bodyPr/>
                    <a:lstStyle/>
                    <a:p>
                      <a:pPr algn="ctr"/>
                      <a:r>
                        <a:rPr lang="en-GB" sz="1200" b="1" dirty="0" smtClean="0"/>
                        <a:t>Advantages:</a:t>
                      </a:r>
                    </a:p>
                    <a:p>
                      <a:pPr marL="285750" indent="-285750">
                        <a:buFont typeface="Arial" panose="020B0604020202020204" pitchFamily="34" charset="0"/>
                        <a:buChar char="•"/>
                      </a:pPr>
                      <a:r>
                        <a:rPr lang="en-GB" sz="1200" b="1" dirty="0" smtClean="0"/>
                        <a:t>No pollutants produced</a:t>
                      </a:r>
                    </a:p>
                    <a:p>
                      <a:pPr marL="285750" indent="-285750">
                        <a:buFont typeface="Arial" panose="020B0604020202020204" pitchFamily="34" charset="0"/>
                        <a:buChar char="•"/>
                      </a:pPr>
                      <a:r>
                        <a:rPr lang="en-GB" sz="1200" b="1" dirty="0" smtClean="0"/>
                        <a:t>Can be a range of sizes</a:t>
                      </a:r>
                      <a:endParaRPr lang="en-GB" sz="1200" b="1" i="1" dirty="0">
                        <a:solidFill>
                          <a:schemeClr val="accent2"/>
                        </a:solidFill>
                      </a:endParaRPr>
                    </a:p>
                  </a:txBody>
                  <a:tcPr anchor="ctr"/>
                </a:tc>
                <a:tc>
                  <a:txBody>
                    <a:bodyPr/>
                    <a:lstStyle/>
                    <a:p>
                      <a:pPr algn="ctr"/>
                      <a:r>
                        <a:rPr lang="en-GB" sz="1200" b="1" dirty="0" smtClean="0"/>
                        <a:t>Disadvantages:</a:t>
                      </a:r>
                    </a:p>
                    <a:p>
                      <a:pPr marL="285750" indent="-285750">
                        <a:buFont typeface="Arial" panose="020B0604020202020204" pitchFamily="34" charset="0"/>
                        <a:buChar char="•"/>
                      </a:pPr>
                      <a:r>
                        <a:rPr lang="en-GB" sz="1200" b="1" dirty="0" smtClean="0"/>
                        <a:t>Hydrogen is highly flammable</a:t>
                      </a:r>
                    </a:p>
                    <a:p>
                      <a:pPr marL="285750" indent="-285750">
                        <a:buFont typeface="Arial" panose="020B0604020202020204" pitchFamily="34" charset="0"/>
                        <a:buChar char="•"/>
                      </a:pPr>
                      <a:r>
                        <a:rPr lang="en-GB" sz="1200" b="1" dirty="0" smtClean="0"/>
                        <a:t>Hydrogen is difficult to store</a:t>
                      </a:r>
                      <a:endParaRPr lang="en-GB" sz="1200" b="1" dirty="0"/>
                    </a:p>
                  </a:txBody>
                  <a:tcPr anchor="ctr"/>
                </a:tc>
              </a:tr>
            </a:tbl>
          </a:graphicData>
        </a:graphic>
      </p:graphicFrame>
      <p:graphicFrame>
        <p:nvGraphicFramePr>
          <p:cNvPr id="153" name="Table 152"/>
          <p:cNvGraphicFramePr>
            <a:graphicFrameLocks noGrp="1"/>
          </p:cNvGraphicFramePr>
          <p:nvPr>
            <p:extLst>
              <p:ext uri="{D42A27DB-BD31-4B8C-83A1-F6EECF244321}">
                <p14:modId xmlns:p14="http://schemas.microsoft.com/office/powerpoint/2010/main" val="3272325838"/>
              </p:ext>
            </p:extLst>
          </p:nvPr>
        </p:nvGraphicFramePr>
        <p:xfrm>
          <a:off x="6382564" y="168720"/>
          <a:ext cx="5644336" cy="726376"/>
        </p:xfrm>
        <a:graphic>
          <a:graphicData uri="http://schemas.openxmlformats.org/drawingml/2006/table">
            <a:tbl>
              <a:tblPr firstRow="1" bandRow="1">
                <a:tableStyleId>{5940675A-B579-460E-94D1-54222C63F5DA}</a:tableStyleId>
              </a:tblPr>
              <a:tblGrid>
                <a:gridCol w="609142"/>
                <a:gridCol w="2598664"/>
                <a:gridCol w="2436530"/>
              </a:tblGrid>
              <a:tr h="72637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Ionic half equations</a:t>
                      </a: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Negative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 2H</a:t>
                      </a:r>
                      <a:r>
                        <a:rPr lang="en-GB" sz="1200" b="1" baseline="-25000" dirty="0" smtClean="0"/>
                        <a:t>2</a:t>
                      </a:r>
                      <a:r>
                        <a:rPr lang="en-GB" sz="1200" b="1" dirty="0" smtClean="0"/>
                        <a:t> (g) + 4OH</a:t>
                      </a:r>
                      <a:r>
                        <a:rPr lang="en-GB" sz="1200" b="1" baseline="30000" dirty="0" smtClean="0"/>
                        <a:t>-</a:t>
                      </a:r>
                      <a:r>
                        <a:rPr lang="en-GB" sz="1200" b="1" dirty="0" smtClean="0"/>
                        <a:t> (</a:t>
                      </a:r>
                      <a:r>
                        <a:rPr lang="en-GB" sz="1200" b="1" dirty="0" err="1" smtClean="0"/>
                        <a:t>aq</a:t>
                      </a:r>
                      <a:r>
                        <a:rPr lang="en-GB" sz="1200" b="1" dirty="0" smtClean="0"/>
                        <a:t>) </a:t>
                      </a:r>
                      <a:r>
                        <a:rPr lang="en-GB" sz="1200" b="1" dirty="0" smtClean="0">
                          <a:sym typeface="Wingdings" panose="05000000000000000000" pitchFamily="2" charset="2"/>
                        </a:rPr>
                        <a:t> 4H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Positive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 O</a:t>
                      </a:r>
                      <a:r>
                        <a:rPr lang="en-GB" sz="1200" b="1" baseline="-25000" dirty="0" smtClean="0">
                          <a:sym typeface="Wingdings" panose="05000000000000000000" pitchFamily="2" charset="2"/>
                        </a:rPr>
                        <a:t>2</a:t>
                      </a:r>
                      <a:r>
                        <a:rPr lang="en-GB" sz="1200" b="1" dirty="0" smtClean="0">
                          <a:sym typeface="Wingdings" panose="05000000000000000000" pitchFamily="2" charset="2"/>
                        </a:rPr>
                        <a:t> (g) + 2H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r>
                        <a:rPr lang="en-GB" sz="1200" b="1" dirty="0" smtClean="0">
                          <a:sym typeface="Wingdings" panose="05000000000000000000" pitchFamily="2" charset="2"/>
                        </a:rPr>
                        <a:t>  4OH</a:t>
                      </a:r>
                      <a:r>
                        <a:rPr lang="en-GB" sz="1200" b="1" baseline="30000" dirty="0" smtClean="0">
                          <a:sym typeface="Wingdings" panose="05000000000000000000" pitchFamily="2" charset="2"/>
                        </a:rPr>
                        <a:t>-</a:t>
                      </a:r>
                      <a:r>
                        <a:rPr lang="en-GB" sz="1200" b="1" dirty="0" smtClean="0">
                          <a:sym typeface="Wingdings" panose="05000000000000000000" pitchFamily="2" charset="2"/>
                        </a:rPr>
                        <a:t> (</a:t>
                      </a:r>
                      <a:r>
                        <a:rPr lang="en-GB" sz="1200" b="1" dirty="0" err="1" smtClean="0">
                          <a:sym typeface="Wingdings" panose="05000000000000000000" pitchFamily="2" charset="2"/>
                        </a:rPr>
                        <a:t>aq</a:t>
                      </a:r>
                      <a:r>
                        <a:rPr lang="en-GB" sz="1200" b="1" dirty="0" smtClean="0">
                          <a:sym typeface="Wingdings" panose="05000000000000000000" pitchFamily="2" charset="2"/>
                        </a:rPr>
                        <a:t>)</a:t>
                      </a:r>
                      <a:endParaRPr lang="en-GB"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bl>
          </a:graphicData>
        </a:graphic>
      </p:graphicFrame>
      <p:graphicFrame>
        <p:nvGraphicFramePr>
          <p:cNvPr id="155" name="Table 154"/>
          <p:cNvGraphicFramePr>
            <a:graphicFrameLocks noGrp="1"/>
          </p:cNvGraphicFramePr>
          <p:nvPr>
            <p:extLst>
              <p:ext uri="{D42A27DB-BD31-4B8C-83A1-F6EECF244321}">
                <p14:modId xmlns:p14="http://schemas.microsoft.com/office/powerpoint/2010/main" val="1471824645"/>
              </p:ext>
            </p:extLst>
          </p:nvPr>
        </p:nvGraphicFramePr>
        <p:xfrm>
          <a:off x="3958046" y="6543304"/>
          <a:ext cx="3386926" cy="2664251"/>
        </p:xfrm>
        <a:graphic>
          <a:graphicData uri="http://schemas.openxmlformats.org/drawingml/2006/table">
            <a:tbl>
              <a:tblPr firstRow="1" bandRow="1">
                <a:tableStyleId>{5940675A-B579-460E-94D1-54222C63F5DA}</a:tableStyleId>
              </a:tblPr>
              <a:tblGrid>
                <a:gridCol w="597912"/>
                <a:gridCol w="1652337"/>
                <a:gridCol w="1136677"/>
              </a:tblGrid>
              <a:tr h="1247098">
                <a:tc>
                  <a:txBody>
                    <a:bodyPr/>
                    <a:lstStyle/>
                    <a:p>
                      <a:pPr algn="ctr"/>
                      <a:r>
                        <a:rPr lang="en-GB" sz="1200" b="1" dirty="0" smtClean="0"/>
                        <a:t>Non-rechargeable cells</a:t>
                      </a:r>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Stop when</a:t>
                      </a:r>
                      <a:r>
                        <a:rPr lang="en-GB" sz="1200" b="1" i="1" baseline="0" dirty="0" smtClean="0">
                          <a:solidFill>
                            <a:schemeClr val="accent2"/>
                          </a:solidFill>
                        </a:rPr>
                        <a:t> </a:t>
                      </a:r>
                      <a:r>
                        <a:rPr lang="en-GB" sz="1200" b="1" i="1" dirty="0" smtClean="0">
                          <a:solidFill>
                            <a:schemeClr val="accent2"/>
                          </a:solidFill>
                        </a:rPr>
                        <a:t>one of the reactants has been used up</a:t>
                      </a:r>
                    </a:p>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Alkaline batteries</a:t>
                      </a:r>
                      <a:endParaRPr lang="en-US" sz="1200" dirty="0" smtClean="0"/>
                    </a:p>
                  </a:txBody>
                  <a:tcPr anchor="ctr"/>
                </a:tc>
              </a:tr>
              <a:tr h="1417153">
                <a:tc>
                  <a:txBody>
                    <a:bodyPr/>
                    <a:lstStyle/>
                    <a:p>
                      <a:pPr algn="ctr"/>
                      <a:r>
                        <a:rPr lang="en-GB" sz="1200" b="1" dirty="0" smtClean="0"/>
                        <a:t>Rechargeable cells</a:t>
                      </a:r>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Can be recharged because the chemical reactions are reversed when an external electrical current is supplied</a:t>
                      </a:r>
                    </a:p>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Rechargeable batteries</a:t>
                      </a:r>
                    </a:p>
                    <a:p>
                      <a:pPr marL="0" indent="0" algn="l">
                        <a:buFont typeface="Arial" charset="0"/>
                        <a:buNone/>
                      </a:pPr>
                      <a:endParaRPr lang="en-GB" sz="1200" dirty="0"/>
                    </a:p>
                  </a:txBody>
                  <a:tcPr anchor="ctr"/>
                </a:tc>
              </a:tr>
            </a:tbl>
          </a:graphicData>
        </a:graphic>
      </p:graphicFrame>
      <p:graphicFrame>
        <p:nvGraphicFramePr>
          <p:cNvPr id="157" name="Table 156"/>
          <p:cNvGraphicFramePr>
            <a:graphicFrameLocks noGrp="1"/>
          </p:cNvGraphicFramePr>
          <p:nvPr>
            <p:extLst>
              <p:ext uri="{D42A27DB-BD31-4B8C-83A1-F6EECF244321}">
                <p14:modId xmlns:p14="http://schemas.microsoft.com/office/powerpoint/2010/main" val="2866176400"/>
              </p:ext>
            </p:extLst>
          </p:nvPr>
        </p:nvGraphicFramePr>
        <p:xfrm>
          <a:off x="3958045" y="4663718"/>
          <a:ext cx="3386928" cy="1772708"/>
        </p:xfrm>
        <a:graphic>
          <a:graphicData uri="http://schemas.openxmlformats.org/drawingml/2006/table">
            <a:tbl>
              <a:tblPr firstRow="1" bandRow="1">
                <a:tableStyleId>{5940675A-B579-460E-94D1-54222C63F5DA}</a:tableStyleId>
              </a:tblPr>
              <a:tblGrid>
                <a:gridCol w="346354"/>
                <a:gridCol w="1811393"/>
                <a:gridCol w="1229181"/>
              </a:tblGrid>
              <a:tr h="886354">
                <a:tc>
                  <a:txBody>
                    <a:bodyPr/>
                    <a:lstStyle/>
                    <a:p>
                      <a:pPr algn="ctr"/>
                      <a:r>
                        <a:rPr lang="en-GB" sz="1200" b="1" dirty="0" smtClean="0"/>
                        <a:t>Simple cell</a:t>
                      </a:r>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Make a simple cell</a:t>
                      </a:r>
                      <a:r>
                        <a:rPr lang="en-GB" sz="1200" b="1" i="1" baseline="0" dirty="0" smtClean="0">
                          <a:solidFill>
                            <a:schemeClr val="accent2"/>
                          </a:solidFill>
                        </a:rPr>
                        <a:t> by connecting</a:t>
                      </a:r>
                      <a:r>
                        <a:rPr lang="en-GB" sz="1200" b="1" i="1" dirty="0" smtClean="0">
                          <a:solidFill>
                            <a:schemeClr val="accent2"/>
                          </a:solidFill>
                        </a:rPr>
                        <a:t> two different metals in contact with an electrolyte</a:t>
                      </a:r>
                    </a:p>
                  </a:txBody>
                  <a:tcPr anchor="ctr"/>
                </a:tc>
                <a:tc rowSpan="2">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smtClean="0"/>
                        <a:t>Increase the voltage by increasing the reactivity difference between the two metals.</a:t>
                      </a:r>
                    </a:p>
                  </a:txBody>
                  <a:tcPr anchor="ctr"/>
                </a:tc>
              </a:tr>
              <a:tr h="886354">
                <a:tc>
                  <a:txBody>
                    <a:bodyPr/>
                    <a:lstStyle/>
                    <a:p>
                      <a:pPr algn="ctr"/>
                      <a:r>
                        <a:rPr lang="en-GB" sz="1200" b="1" dirty="0" smtClean="0"/>
                        <a:t>Batteries</a:t>
                      </a:r>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Consist of two or</a:t>
                      </a:r>
                      <a:r>
                        <a:rPr lang="en-GB" sz="1200" b="1" i="1" baseline="0" dirty="0" smtClean="0">
                          <a:solidFill>
                            <a:schemeClr val="accent2"/>
                          </a:solidFill>
                        </a:rPr>
                        <a:t> more cells connected together in series to provide a greater voltage.</a:t>
                      </a:r>
                      <a:endParaRPr lang="en-GB" sz="1200" b="1" i="1" dirty="0" smtClean="0">
                        <a:solidFill>
                          <a:schemeClr val="accent2"/>
                        </a:solidFill>
                      </a:endParaRPr>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smtClean="0"/>
                    </a:p>
                  </a:txBody>
                  <a:tcPr anchor="ctr"/>
                </a:tc>
              </a:tr>
            </a:tbl>
          </a:graphicData>
        </a:graphic>
      </p:graphicFrame>
      <p:cxnSp>
        <p:nvCxnSpPr>
          <p:cNvPr id="242" name="Straight Arrow Connector 241"/>
          <p:cNvCxnSpPr>
            <a:stCxn id="4" idx="1"/>
            <a:endCxn id="130" idx="3"/>
          </p:cNvCxnSpPr>
          <p:nvPr/>
        </p:nvCxnSpPr>
        <p:spPr>
          <a:xfrm flipH="1">
            <a:off x="5193315" y="3548215"/>
            <a:ext cx="159070"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a:stCxn id="4" idx="0"/>
            <a:endCxn id="20" idx="3"/>
          </p:cNvCxnSpPr>
          <p:nvPr/>
        </p:nvCxnSpPr>
        <p:spPr>
          <a:xfrm flipH="1" flipV="1">
            <a:off x="5736360" y="2738717"/>
            <a:ext cx="526611" cy="48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 idx="0"/>
            <a:endCxn id="372" idx="2"/>
          </p:cNvCxnSpPr>
          <p:nvPr/>
        </p:nvCxnSpPr>
        <p:spPr>
          <a:xfrm flipH="1" flipV="1">
            <a:off x="3610054" y="1917700"/>
            <a:ext cx="1559378" cy="592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stCxn id="130" idx="0"/>
            <a:endCxn id="144" idx="3"/>
          </p:cNvCxnSpPr>
          <p:nvPr/>
        </p:nvCxnSpPr>
        <p:spPr>
          <a:xfrm flipH="1" flipV="1">
            <a:off x="3691918" y="2377454"/>
            <a:ext cx="843476" cy="751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endCxn id="145" idx="3"/>
          </p:cNvCxnSpPr>
          <p:nvPr/>
        </p:nvCxnSpPr>
        <p:spPr>
          <a:xfrm flipH="1" flipV="1">
            <a:off x="3691918" y="3340580"/>
            <a:ext cx="169072" cy="219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p:cNvCxnSpPr>
            <a:stCxn id="130" idx="2"/>
            <a:endCxn id="148" idx="3"/>
          </p:cNvCxnSpPr>
          <p:nvPr/>
        </p:nvCxnSpPr>
        <p:spPr>
          <a:xfrm flipH="1">
            <a:off x="3846487" y="4034635"/>
            <a:ext cx="688907" cy="7719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a:stCxn id="46" idx="2"/>
          </p:cNvCxnSpPr>
          <p:nvPr/>
        </p:nvCxnSpPr>
        <p:spPr>
          <a:xfrm>
            <a:off x="7978528" y="3810944"/>
            <a:ext cx="181451" cy="983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0"/>
            <a:endCxn id="167" idx="1"/>
          </p:cNvCxnSpPr>
          <p:nvPr/>
        </p:nvCxnSpPr>
        <p:spPr>
          <a:xfrm flipV="1">
            <a:off x="6262971" y="2834013"/>
            <a:ext cx="1483213" cy="391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150" idx="2"/>
          </p:cNvCxnSpPr>
          <p:nvPr/>
        </p:nvCxnSpPr>
        <p:spPr>
          <a:xfrm flipV="1">
            <a:off x="8819334" y="2536189"/>
            <a:ext cx="708293" cy="122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 idx="3"/>
            <a:endCxn id="46" idx="1"/>
          </p:cNvCxnSpPr>
          <p:nvPr/>
        </p:nvCxnSpPr>
        <p:spPr>
          <a:xfrm>
            <a:off x="7173557" y="3548215"/>
            <a:ext cx="238043"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 idx="2"/>
          </p:cNvCxnSpPr>
          <p:nvPr/>
        </p:nvCxnSpPr>
        <p:spPr>
          <a:xfrm flipH="1">
            <a:off x="6118443" y="3871380"/>
            <a:ext cx="144528" cy="163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stretch>
            <a:fillRect/>
          </a:stretch>
        </p:blipFill>
        <p:spPr>
          <a:xfrm>
            <a:off x="8020387" y="7223127"/>
            <a:ext cx="2325672" cy="1870128"/>
          </a:xfrm>
          <a:prstGeom prst="rect">
            <a:avLst/>
          </a:prstGeom>
        </p:spPr>
      </p:pic>
      <p:cxnSp>
        <p:nvCxnSpPr>
          <p:cNvPr id="292" name="Straight Arrow Connector 291"/>
          <p:cNvCxnSpPr>
            <a:stCxn id="46" idx="3"/>
            <a:endCxn id="92" idx="1"/>
          </p:cNvCxnSpPr>
          <p:nvPr/>
        </p:nvCxnSpPr>
        <p:spPr>
          <a:xfrm>
            <a:off x="8545456" y="3582012"/>
            <a:ext cx="238044" cy="3198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flipH="1">
            <a:off x="5913912" y="4485338"/>
            <a:ext cx="204531" cy="15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a:stCxn id="157" idx="2"/>
            <a:endCxn id="155" idx="0"/>
          </p:cNvCxnSpPr>
          <p:nvPr/>
        </p:nvCxnSpPr>
        <p:spPr>
          <a:xfrm>
            <a:off x="5651509" y="6436426"/>
            <a:ext cx="0" cy="106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309" name="Table 308"/>
              <p:cNvGraphicFramePr>
                <a:graphicFrameLocks noGrp="1"/>
              </p:cNvGraphicFramePr>
              <p:nvPr>
                <p:extLst>
                  <p:ext uri="{D42A27DB-BD31-4B8C-83A1-F6EECF244321}">
                    <p14:modId xmlns:p14="http://schemas.microsoft.com/office/powerpoint/2010/main" val="163498721"/>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energy calculation</a:t>
                          </a:r>
                          <a:endParaRPr lang="en-GB" sz="1200" b="1" dirty="0"/>
                        </a:p>
                      </a:txBody>
                      <a:tcPr vert="vert270" anchor="ctr">
                        <a:solidFill>
                          <a:schemeClr val="accent2">
                            <a:lumMod val="20000"/>
                            <a:lumOff val="80000"/>
                          </a:schemeClr>
                        </a:solidFill>
                      </a:tcPr>
                    </a:tc>
                    <a:tc>
                      <a:txBody>
                        <a:bodyPr/>
                        <a:lstStyle/>
                        <a:p>
                          <a:pPr algn="ctr"/>
                          <a:r>
                            <a:rPr lang="en-GB" sz="1200" b="1" i="0" dirty="0" smtClean="0">
                              <a:solidFill>
                                <a:schemeClr val="tx1"/>
                              </a:solidFill>
                            </a:rPr>
                            <a:t>Calculate the overall energy change for the forward reaction </a:t>
                          </a:r>
                        </a:p>
                        <a:p>
                          <a:pPr algn="ctr"/>
                          <a:r>
                            <a:rPr lang="en-GB" sz="1200" b="1" i="0" dirty="0" smtClean="0">
                              <a:solidFill>
                                <a:schemeClr val="tx1"/>
                              </a:solidFill>
                            </a:rPr>
                            <a:t>N</a:t>
                          </a:r>
                          <a:r>
                            <a:rPr lang="en-GB" sz="1200" b="1" i="0" baseline="-25000" dirty="0" smtClean="0">
                              <a:solidFill>
                                <a:schemeClr val="tx1"/>
                              </a:solidFill>
                            </a:rPr>
                            <a:t>2</a:t>
                          </a:r>
                          <a:r>
                            <a:rPr lang="en-GB" sz="1200" b="1" i="0" dirty="0" smtClean="0">
                              <a:solidFill>
                                <a:schemeClr val="tx1"/>
                              </a:solidFill>
                            </a:rPr>
                            <a:t> + 3H</a:t>
                          </a:r>
                          <a:r>
                            <a:rPr lang="en-GB" sz="1200" b="1" i="0" baseline="-25000" dirty="0" smtClean="0">
                              <a:solidFill>
                                <a:schemeClr val="tx1"/>
                              </a:solidFill>
                            </a:rPr>
                            <a:t>2  </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25000" dirty="0" smtClean="0">
                              <a:solidFill>
                                <a:schemeClr val="tx1"/>
                              </a:solidFill>
                            </a:rPr>
                            <a:t> </a:t>
                          </a:r>
                          <a:r>
                            <a:rPr lang="en-GB" sz="1200" b="1" i="0" baseline="0" dirty="0" smtClean="0">
                              <a:solidFill>
                                <a:schemeClr val="tx1"/>
                              </a:solidFill>
                            </a:rPr>
                            <a:t>2NH</a:t>
                          </a:r>
                          <a:r>
                            <a:rPr lang="en-GB" sz="1200" b="1" i="0" baseline="-25000" dirty="0" smtClean="0">
                              <a:solidFill>
                                <a:schemeClr val="tx1"/>
                              </a:solidFill>
                            </a:rPr>
                            <a:t>3</a:t>
                          </a:r>
                        </a:p>
                        <a:p>
                          <a:pPr algn="ctr"/>
                          <a:endParaRPr lang="en-GB" sz="1200" b="1" i="0" baseline="-25000" dirty="0" smtClean="0">
                            <a:solidFill>
                              <a:schemeClr val="tx1"/>
                            </a:solidFill>
                          </a:endParaRPr>
                        </a:p>
                        <a:p>
                          <a:pPr algn="ctr"/>
                          <a:r>
                            <a:rPr lang="en-GB" sz="1200" b="1" i="0" baseline="0" dirty="0" smtClean="0">
                              <a:solidFill>
                                <a:schemeClr val="tx1"/>
                              </a:solidFill>
                            </a:rPr>
                            <a:t>Bond energies (in kJ/</a:t>
                          </a:r>
                          <a:r>
                            <a:rPr lang="en-GB" sz="1200" b="1" i="0" baseline="0" dirty="0" err="1" smtClean="0">
                              <a:solidFill>
                                <a:schemeClr val="tx1"/>
                              </a:solidFill>
                            </a:rPr>
                            <a:t>mol</a:t>
                          </a:r>
                          <a:r>
                            <a:rPr lang="en-GB" sz="1200" b="1" i="0" baseline="0" dirty="0" smtClean="0">
                              <a:solidFill>
                                <a:schemeClr val="tx1"/>
                              </a:solidFill>
                            </a:rPr>
                            <a:t>): H-H 436, H-N 391, N</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0" dirty="0" smtClean="0">
                              <a:solidFill>
                                <a:schemeClr val="tx1"/>
                              </a:solidFill>
                            </a:rPr>
                            <a:t>N 945</a:t>
                          </a:r>
                          <a:endParaRPr lang="en-GB" sz="1200" b="1" i="0" baseline="0" dirty="0">
                            <a:solidFill>
                              <a:schemeClr val="tx1"/>
                            </a:solidFill>
                          </a:endParaRPr>
                        </a:p>
                      </a:txBody>
                      <a:tcPr anchor="ct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Overall energy change = 2253 - 2346 = -93kJ/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overall.</a:t>
                          </a:r>
                          <a:endParaRPr lang="en-GB" sz="1200" b="1" i="0" dirty="0">
                            <a:solidFill>
                              <a:schemeClr val="tx1"/>
                            </a:solidFill>
                          </a:endParaRPr>
                        </a:p>
                      </a:txBody>
                      <a:tcPr anchor="ctr"/>
                    </a:tc>
                  </a:tr>
                </a:tbl>
              </a:graphicData>
            </a:graphic>
          </p:graphicFrame>
        </mc:Choice>
        <mc:Fallback xmlns="">
          <p:graphicFrame>
            <p:nvGraphicFramePr>
              <p:cNvPr id="309" name="Table 308"/>
              <p:cNvGraphicFramePr>
                <a:graphicFrameLocks noGrp="1"/>
              </p:cNvGraphicFramePr>
              <p:nvPr>
                <p:extLst>
                  <p:ext uri="{D42A27DB-BD31-4B8C-83A1-F6EECF244321}">
                    <p14:modId xmlns:p14="http://schemas.microsoft.com/office/powerpoint/2010/main" val="163498721"/>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a:t>
                          </a:r>
                          <a:r>
                            <a:rPr lang="en-GB" sz="1200" b="1" dirty="0" smtClean="0"/>
                            <a:t>energy calculation</a:t>
                          </a:r>
                          <a:endParaRPr lang="en-GB" sz="1200" b="1" dirty="0"/>
                        </a:p>
                      </a:txBody>
                      <a:tcPr vert="vert270" anchor="ctr">
                        <a:solidFill>
                          <a:schemeClr val="accent2">
                            <a:lumMod val="20000"/>
                            <a:lumOff val="80000"/>
                          </a:schemeClr>
                        </a:solidFill>
                      </a:tcPr>
                    </a:tc>
                    <a:tc>
                      <a:txBody>
                        <a:bodyPr/>
                        <a:lstStyle/>
                        <a:p>
                          <a:endParaRPr lang="en-US"/>
                        </a:p>
                      </a:txBody>
                      <a:tcPr anchor="ctr">
                        <a:blipFill rotWithShape="0">
                          <a:blip r:embed="rId4"/>
                          <a:stretch>
                            <a:fillRect l="-12707" t="-461" r="-368" b="-146544"/>
                          </a:stretch>
                        </a:blipFill>
                      </a:tcP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Overall energy change = 2253 - 2346 = -93kJ/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a:t>
                          </a:r>
                          <a:r>
                            <a:rPr lang="en-GB" sz="1200" b="1" i="0" baseline="0" dirty="0" smtClean="0">
                              <a:solidFill>
                                <a:schemeClr val="tx1"/>
                              </a:solidFill>
                            </a:rPr>
                            <a:t>overall.</a:t>
                          </a:r>
                          <a:endParaRPr lang="en-GB" sz="1200" b="1" i="0" dirty="0">
                            <a:solidFill>
                              <a:schemeClr val="tx1"/>
                            </a:solidFill>
                          </a:endParaRPr>
                        </a:p>
                      </a:txBody>
                      <a:tcPr anchor="ctr"/>
                    </a:tc>
                  </a:tr>
                </a:tbl>
              </a:graphicData>
            </a:graphic>
          </p:graphicFrame>
        </mc:Fallback>
      </mc:AlternateContent>
      <p:cxnSp>
        <p:nvCxnSpPr>
          <p:cNvPr id="311" name="Straight Arrow Connector 310"/>
          <p:cNvCxnSpPr>
            <a:stCxn id="148" idx="2"/>
            <a:endCxn id="309" idx="0"/>
          </p:cNvCxnSpPr>
          <p:nvPr/>
        </p:nvCxnSpPr>
        <p:spPr>
          <a:xfrm flipH="1">
            <a:off x="1930867" y="5629587"/>
            <a:ext cx="55779" cy="33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20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2385" y="3225049"/>
            <a:ext cx="1821172"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 GCSE</a:t>
            </a:r>
          </a:p>
          <a:p>
            <a:pPr algn="ctr"/>
            <a:r>
              <a:rPr lang="en-GB" sz="1800" b="1" dirty="0" smtClean="0">
                <a:ea typeface="Verdana" panose="020B0604030504040204" pitchFamily="34" charset="0"/>
                <a:cs typeface="Verdana" panose="020B0604030504040204" pitchFamily="34" charset="0"/>
              </a:rPr>
              <a:t>Energy changes</a:t>
            </a:r>
            <a:endParaRPr lang="en-GB" sz="1800" dirty="0">
              <a:ea typeface="Verdana" panose="020B0604030504040204" pitchFamily="34" charset="0"/>
              <a:cs typeface="Verdana" panose="020B0604030504040204" pitchFamily="34" charset="0"/>
            </a:endParaRPr>
          </a:p>
        </p:txBody>
      </p:sp>
      <p:graphicFrame>
        <p:nvGraphicFramePr>
          <p:cNvPr id="372" name="Table 371"/>
          <p:cNvGraphicFramePr>
            <a:graphicFrameLocks noGrp="1"/>
          </p:cNvGraphicFramePr>
          <p:nvPr>
            <p:extLst>
              <p:ext uri="{D42A27DB-BD31-4B8C-83A1-F6EECF244321}">
                <p14:modId xmlns:p14="http://schemas.microsoft.com/office/powerpoint/2010/main" val="920757321"/>
              </p:ext>
            </p:extLst>
          </p:nvPr>
        </p:nvGraphicFramePr>
        <p:xfrm>
          <a:off x="957139" y="151670"/>
          <a:ext cx="5305831" cy="1766030"/>
        </p:xfrm>
        <a:graphic>
          <a:graphicData uri="http://schemas.openxmlformats.org/drawingml/2006/table">
            <a:tbl>
              <a:tblPr firstRow="1" bandRow="1">
                <a:tableStyleId>{5940675A-B579-460E-94D1-54222C63F5DA}</a:tableStyleId>
              </a:tblPr>
              <a:tblGrid>
                <a:gridCol w="1065100"/>
                <a:gridCol w="2243121"/>
                <a:gridCol w="1997610"/>
              </a:tblGrid>
              <a:tr h="915130">
                <a:tc>
                  <a:txBody>
                    <a:bodyPr/>
                    <a:lstStyle/>
                    <a:p>
                      <a:pPr algn="ct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Energy is taken in from the surroundings so the temperature of the surroundings decreases</a:t>
                      </a:r>
                    </a:p>
                  </a:txBody>
                  <a:tcPr anchor="ctr"/>
                </a:tc>
                <a:tc>
                  <a:txBody>
                    <a:bodyPr/>
                    <a:lstStyle/>
                    <a:p>
                      <a:pPr marL="171450" indent="-171450" algn="ctr">
                        <a:buFont typeface="Arial" panose="020B0604020202020204" pitchFamily="34" charset="0"/>
                        <a:buChar char="•"/>
                      </a:pPr>
                      <a:r>
                        <a:rPr lang="en-GB" sz="1200" b="1" dirty="0" smtClean="0"/>
                        <a:t>Thermal decomposition</a:t>
                      </a:r>
                    </a:p>
                    <a:p>
                      <a:pPr marL="171450" indent="-171450" algn="ctr">
                        <a:buFont typeface="Arial" panose="020B0604020202020204" pitchFamily="34" charset="0"/>
                        <a:buChar char="•"/>
                      </a:pPr>
                      <a:r>
                        <a:rPr lang="en-GB" sz="1200" b="1" dirty="0" smtClean="0"/>
                        <a:t>Sports injury packs</a:t>
                      </a:r>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r h="850900">
                <a:tc>
                  <a:txBody>
                    <a:bodyPr/>
                    <a:lstStyle/>
                    <a:p>
                      <a:pPr algn="ct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Energy is transferred to the surroundings so the temperature of the surroundings increases</a:t>
                      </a:r>
                      <a:endParaRPr lang="en-GB" sz="1200" b="1" i="1" dirty="0">
                        <a:solidFill>
                          <a:schemeClr val="accent2"/>
                        </a:solidFill>
                      </a:endParaRPr>
                    </a:p>
                  </a:txBody>
                  <a:tcPr anchor="ctr"/>
                </a:tc>
                <a:tc>
                  <a:txBody>
                    <a:bodyPr/>
                    <a:lstStyle/>
                    <a:p>
                      <a:pPr marL="171450" indent="-171450" algn="ctr">
                        <a:buFont typeface="Arial" panose="020B0604020202020204" pitchFamily="34" charset="0"/>
                        <a:buChar char="•"/>
                      </a:pPr>
                      <a:r>
                        <a:rPr lang="en-GB" sz="1200" b="1" dirty="0" smtClean="0"/>
                        <a:t>Combustion</a:t>
                      </a:r>
                    </a:p>
                    <a:p>
                      <a:pPr marL="171450" indent="-171450" algn="ctr">
                        <a:buFont typeface="Arial" panose="020B0604020202020204" pitchFamily="34" charset="0"/>
                        <a:buChar char="•"/>
                      </a:pPr>
                      <a:r>
                        <a:rPr lang="en-GB" sz="1200" b="1" dirty="0" smtClean="0"/>
                        <a:t>Hand warmers</a:t>
                      </a:r>
                    </a:p>
                    <a:p>
                      <a:pPr marL="171450" indent="-171450" algn="ctr">
                        <a:buFont typeface="Arial" panose="020B0604020202020204" pitchFamily="34" charset="0"/>
                        <a:buChar char="•"/>
                      </a:pPr>
                      <a:r>
                        <a:rPr lang="en-GB" sz="1200" b="1" dirty="0" smtClean="0"/>
                        <a:t>Neutralisation</a:t>
                      </a:r>
                      <a:endParaRPr lang="en-GB" sz="1200" dirty="0"/>
                    </a:p>
                  </a:txBody>
                  <a:tcPr anchor="ctr"/>
                </a:tc>
              </a:tr>
            </a:tbl>
          </a:graphicData>
        </a:graphic>
      </p:graphicFrame>
      <p:sp>
        <p:nvSpPr>
          <p:cNvPr id="20" name="Rectangle 19"/>
          <p:cNvSpPr/>
          <p:nvPr/>
        </p:nvSpPr>
        <p:spPr>
          <a:xfrm>
            <a:off x="4602504" y="2509784"/>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Types of reaction</a:t>
            </a:r>
            <a:endParaRPr lang="en-GB" sz="1400" b="1" dirty="0">
              <a:solidFill>
                <a:schemeClr val="tx1"/>
              </a:solidFill>
            </a:endParaRPr>
          </a:p>
        </p:txBody>
      </p:sp>
      <p:sp>
        <p:nvSpPr>
          <p:cNvPr id="46" name="Rectangle 45"/>
          <p:cNvSpPr/>
          <p:nvPr/>
        </p:nvSpPr>
        <p:spPr>
          <a:xfrm>
            <a:off x="7411600" y="3353079"/>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Reaction profiles</a:t>
            </a:r>
            <a:endParaRPr lang="en-GB" sz="1400" b="1" dirty="0">
              <a:solidFill>
                <a:schemeClr val="tx1"/>
              </a:solidFill>
            </a:endParaRPr>
          </a:p>
        </p:txBody>
      </p:sp>
      <p:sp>
        <p:nvSpPr>
          <p:cNvPr id="130" name="Rectangle 129"/>
          <p:cNvSpPr/>
          <p:nvPr/>
        </p:nvSpPr>
        <p:spPr>
          <a:xfrm>
            <a:off x="3877472" y="3129389"/>
            <a:ext cx="1315843" cy="90524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energy change of reactions</a:t>
            </a:r>
          </a:p>
          <a:p>
            <a:pPr algn="ctr"/>
            <a:r>
              <a:rPr lang="en-GB" sz="1400" b="1" dirty="0" smtClean="0">
                <a:solidFill>
                  <a:schemeClr val="tx1"/>
                </a:solidFill>
              </a:rPr>
              <a:t> (HT only)</a:t>
            </a:r>
            <a:endParaRPr lang="en-GB" sz="1400" b="1" dirty="0">
              <a:solidFill>
                <a:schemeClr val="tx1"/>
              </a:solidFill>
            </a:endParaRPr>
          </a:p>
        </p:txBody>
      </p:sp>
      <p:sp>
        <p:nvSpPr>
          <p:cNvPr id="166" name="Rectangle 165"/>
          <p:cNvSpPr/>
          <p:nvPr/>
        </p:nvSpPr>
        <p:spPr>
          <a:xfrm>
            <a:off x="5063329" y="4010336"/>
            <a:ext cx="2110228" cy="49067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Cells and batteries</a:t>
            </a:r>
          </a:p>
          <a:p>
            <a:pPr algn="ctr"/>
            <a:r>
              <a:rPr lang="en-GB" sz="1400" b="1" dirty="0" smtClean="0">
                <a:solidFill>
                  <a:schemeClr val="tx1"/>
                </a:solidFill>
              </a:rPr>
              <a:t>(Chemistry only)</a:t>
            </a:r>
            <a:endParaRPr lang="en-GB" sz="1400" b="1" dirty="0">
              <a:solidFill>
                <a:schemeClr val="tx1"/>
              </a:solidFill>
            </a:endParaRPr>
          </a:p>
        </p:txBody>
      </p:sp>
      <p:sp>
        <p:nvSpPr>
          <p:cNvPr id="167" name="Rectangle 166"/>
          <p:cNvSpPr/>
          <p:nvPr/>
        </p:nvSpPr>
        <p:spPr>
          <a:xfrm>
            <a:off x="7746184" y="2658283"/>
            <a:ext cx="2146300" cy="35145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Fuel cells (Chemistry only)</a:t>
            </a:r>
            <a:endParaRPr lang="en-GB" sz="1400" b="1" dirty="0">
              <a:solidFill>
                <a:schemeClr val="tx1"/>
              </a:solidFill>
            </a:endParaRPr>
          </a:p>
        </p:txBody>
      </p:sp>
      <p:graphicFrame>
        <p:nvGraphicFramePr>
          <p:cNvPr id="92" name="Table 91"/>
          <p:cNvGraphicFramePr>
            <a:graphicFrameLocks noGrp="1"/>
          </p:cNvGraphicFramePr>
          <p:nvPr>
            <p:extLst>
              <p:ext uri="{D42A27DB-BD31-4B8C-83A1-F6EECF244321}">
                <p14:modId xmlns:p14="http://schemas.microsoft.com/office/powerpoint/2010/main" val="4156963720"/>
              </p:ext>
            </p:extLst>
          </p:nvPr>
        </p:nvGraphicFramePr>
        <p:xfrm>
          <a:off x="8783500" y="3213979"/>
          <a:ext cx="3889192" cy="1375733"/>
        </p:xfrm>
        <a:graphic>
          <a:graphicData uri="http://schemas.openxmlformats.org/drawingml/2006/table">
            <a:tbl>
              <a:tblPr firstRow="1" bandRow="1">
                <a:tableStyleId>{5940675A-B579-460E-94D1-54222C63F5DA}</a:tableStyleId>
              </a:tblPr>
              <a:tblGrid>
                <a:gridCol w="366728"/>
                <a:gridCol w="1805432"/>
                <a:gridCol w="1717032"/>
              </a:tblGrid>
              <a:tr h="137573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Chemical reactions only happen</a:t>
                      </a:r>
                      <a:r>
                        <a:rPr lang="en-GB" sz="1200" b="1" i="1" baseline="0" dirty="0" smtClean="0">
                          <a:solidFill>
                            <a:schemeClr val="accent2"/>
                          </a:solidFill>
                        </a:rPr>
                        <a:t> when particles collide with sufficient energy</a:t>
                      </a: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The minimum amount of</a:t>
                      </a:r>
                      <a:r>
                        <a:rPr lang="en-US" sz="1200" b="1" baseline="0" dirty="0" smtClean="0"/>
                        <a:t> energy that colliding particles must have in order to react is called the activation energy.</a:t>
                      </a:r>
                      <a:endParaRPr lang="en-US" sz="1200" b="1" dirty="0" smtClean="0"/>
                    </a:p>
                  </a:txBody>
                  <a:tcPr anchor="ctr"/>
                </a:tc>
              </a:tr>
            </a:tbl>
          </a:graphicData>
        </a:graphic>
      </p:graphicFrame>
      <p:graphicFrame>
        <p:nvGraphicFramePr>
          <p:cNvPr id="93" name="Table 92"/>
          <p:cNvGraphicFramePr>
            <a:graphicFrameLocks noGrp="1"/>
          </p:cNvGraphicFramePr>
          <p:nvPr>
            <p:extLst>
              <p:ext uri="{D42A27DB-BD31-4B8C-83A1-F6EECF244321}">
                <p14:modId xmlns:p14="http://schemas.microsoft.com/office/powerpoint/2010/main" val="2790481589"/>
              </p:ext>
            </p:extLst>
          </p:nvPr>
        </p:nvGraphicFramePr>
        <p:xfrm>
          <a:off x="7471402" y="4793949"/>
          <a:ext cx="5201290" cy="4492844"/>
        </p:xfrm>
        <a:graphic>
          <a:graphicData uri="http://schemas.openxmlformats.org/drawingml/2006/table">
            <a:tbl>
              <a:tblPr firstRow="1" bandRow="1">
                <a:tableStyleId>{5940675A-B579-460E-94D1-54222C63F5DA}</a:tableStyleId>
              </a:tblPr>
              <a:tblGrid>
                <a:gridCol w="482286"/>
                <a:gridCol w="2442600"/>
                <a:gridCol w="2276404"/>
              </a:tblGrid>
              <a:tr h="2152951">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Products are at a higher energy level</a:t>
                      </a:r>
                      <a:r>
                        <a:rPr lang="en-US" sz="1200" b="1" baseline="0" dirty="0" smtClean="0"/>
                        <a:t> than the reactants. As the reactants form products, energy is transferred from the surroundings to the reaction mixture. The temperature of the surroundings decreases because energy is taken in during the reaction.</a:t>
                      </a:r>
                      <a:endParaRPr lang="en-US" sz="1200" dirty="0" smtClean="0"/>
                    </a:p>
                  </a:txBody>
                  <a:tcPr anchor="ctr"/>
                </a:tc>
              </a:tr>
              <a:tr h="2339893">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c>
                  <a:txBody>
                    <a:bodyPr/>
                    <a:lstStyle/>
                    <a:p>
                      <a:pPr algn="l"/>
                      <a:endParaRPr lang="en-GB" sz="1200" dirty="0" smtClean="0"/>
                    </a:p>
                    <a:p>
                      <a:pPr algn="ctr"/>
                      <a:r>
                        <a:rPr lang="en-GB" sz="1200" b="1" dirty="0" smtClean="0"/>
                        <a:t>Products are at a lower energy level than the reactants. When the reactants form products, energy is transferred to the surroundings. The temperature of the surroundings increases because energy is released during the reaction.</a:t>
                      </a:r>
                    </a:p>
                    <a:p>
                      <a:pPr algn="l"/>
                      <a:endParaRPr lang="en-GB" sz="1200" dirty="0" smtClean="0"/>
                    </a:p>
                    <a:p>
                      <a:pPr algn="l"/>
                      <a:endParaRPr lang="en-GB" sz="1200" dirty="0" smtClean="0"/>
                    </a:p>
                    <a:p>
                      <a:pPr algn="l"/>
                      <a:endParaRPr lang="en-GB" sz="1200" dirty="0"/>
                    </a:p>
                  </a:txBody>
                  <a:tcPr anchor="ctr"/>
                </a:tc>
              </a:tr>
            </a:tbl>
          </a:graphicData>
        </a:graphic>
      </p:graphicFrame>
      <p:pic>
        <p:nvPicPr>
          <p:cNvPr id="15" name="Picture 14"/>
          <p:cNvPicPr>
            <a:picLocks noChangeAspect="1"/>
          </p:cNvPicPr>
          <p:nvPr/>
        </p:nvPicPr>
        <p:blipFill>
          <a:blip r:embed="rId2"/>
          <a:stretch>
            <a:fillRect/>
          </a:stretch>
        </p:blipFill>
        <p:spPr>
          <a:xfrm>
            <a:off x="8062204" y="4979965"/>
            <a:ext cx="2242039" cy="1739152"/>
          </a:xfrm>
          <a:prstGeom prst="rect">
            <a:avLst/>
          </a:prstGeom>
        </p:spPr>
      </p:pic>
      <p:graphicFrame>
        <p:nvGraphicFramePr>
          <p:cNvPr id="144" name="Table 143"/>
          <p:cNvGraphicFramePr>
            <a:graphicFrameLocks noGrp="1"/>
          </p:cNvGraphicFramePr>
          <p:nvPr>
            <p:extLst>
              <p:ext uri="{D42A27DB-BD31-4B8C-83A1-F6EECF244321}">
                <p14:modId xmlns:p14="http://schemas.microsoft.com/office/powerpoint/2010/main" val="783253923"/>
              </p:ext>
            </p:extLst>
          </p:nvPr>
        </p:nvGraphicFramePr>
        <p:xfrm>
          <a:off x="110883" y="2057414"/>
          <a:ext cx="3581035" cy="640080"/>
        </p:xfrm>
        <a:graphic>
          <a:graphicData uri="http://schemas.openxmlformats.org/drawingml/2006/table">
            <a:tbl>
              <a:tblPr firstRow="1" bandRow="1">
                <a:tableStyleId>{5940675A-B579-460E-94D1-54222C63F5DA}</a:tableStyleId>
              </a:tblPr>
              <a:tblGrid>
                <a:gridCol w="1058702"/>
                <a:gridCol w="2522333"/>
              </a:tblGrid>
              <a:tr h="55707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Show the overall energy change of a reaction</a:t>
                      </a:r>
                    </a:p>
                    <a:p>
                      <a:pPr algn="ctr"/>
                      <a:endParaRPr lang="en-GB" sz="1200" b="1" i="1" dirty="0">
                        <a:solidFill>
                          <a:schemeClr val="accent2"/>
                        </a:solidFill>
                      </a:endParaRPr>
                    </a:p>
                  </a:txBody>
                  <a:tcPr anchor="ctr"/>
                </a:tc>
              </a:tr>
            </a:tbl>
          </a:graphicData>
        </a:graphic>
      </p:graphicFrame>
      <p:graphicFrame>
        <p:nvGraphicFramePr>
          <p:cNvPr id="145" name="Table 144"/>
          <p:cNvGraphicFramePr>
            <a:graphicFrameLocks noGrp="1"/>
          </p:cNvGraphicFramePr>
          <p:nvPr>
            <p:extLst>
              <p:ext uri="{D42A27DB-BD31-4B8C-83A1-F6EECF244321}">
                <p14:modId xmlns:p14="http://schemas.microsoft.com/office/powerpoint/2010/main" val="850406518"/>
              </p:ext>
            </p:extLst>
          </p:nvPr>
        </p:nvGraphicFramePr>
        <p:xfrm>
          <a:off x="102041" y="2856749"/>
          <a:ext cx="3589877" cy="967663"/>
        </p:xfrm>
        <a:graphic>
          <a:graphicData uri="http://schemas.openxmlformats.org/drawingml/2006/table">
            <a:tbl>
              <a:tblPr firstRow="1" bandRow="1">
                <a:tableStyleId>{5940675A-B579-460E-94D1-54222C63F5DA}</a:tableStyleId>
              </a:tblPr>
              <a:tblGrid>
                <a:gridCol w="2015077"/>
                <a:gridCol w="1574800"/>
              </a:tblGrid>
              <a:tr h="510463">
                <a:tc>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1" dirty="0" smtClean="0">
                          <a:solidFill>
                            <a:schemeClr val="accent2"/>
                          </a:solidFill>
                        </a:rPr>
                        <a:t>Endothermic process</a:t>
                      </a:r>
                      <a:endParaRPr lang="en-GB" sz="1200" b="1" i="1" dirty="0">
                        <a:solidFill>
                          <a:schemeClr val="accent2"/>
                        </a:solidFill>
                      </a:endParaRPr>
                    </a:p>
                  </a:txBody>
                  <a:tcPr anchor="ctr"/>
                </a:tc>
              </a:tr>
              <a:tr h="457200">
                <a:tc>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1" dirty="0" smtClean="0">
                          <a:solidFill>
                            <a:schemeClr val="accent2"/>
                          </a:solidFill>
                        </a:rPr>
                        <a:t>Exothermic</a:t>
                      </a:r>
                      <a:r>
                        <a:rPr lang="en-GB" sz="1200" b="1" i="1" baseline="0" dirty="0" smtClean="0">
                          <a:solidFill>
                            <a:schemeClr val="accent2"/>
                          </a:solidFill>
                        </a:rPr>
                        <a:t> process</a:t>
                      </a:r>
                      <a:endParaRPr lang="en-GB" sz="1200" b="1" i="1" dirty="0">
                        <a:solidFill>
                          <a:schemeClr val="accent2"/>
                        </a:solidFill>
                      </a:endParaRPr>
                    </a:p>
                  </a:txBody>
                  <a:tcPr anchor="ctr"/>
                </a:tc>
              </a:tr>
            </a:tbl>
          </a:graphicData>
        </a:graphic>
      </p:graphicFrame>
      <p:graphicFrame>
        <p:nvGraphicFramePr>
          <p:cNvPr id="148" name="Table 147"/>
          <p:cNvGraphicFramePr>
            <a:graphicFrameLocks noGrp="1"/>
          </p:cNvGraphicFramePr>
          <p:nvPr>
            <p:extLst>
              <p:ext uri="{D42A27DB-BD31-4B8C-83A1-F6EECF244321}">
                <p14:modId xmlns:p14="http://schemas.microsoft.com/office/powerpoint/2010/main" val="3167818245"/>
              </p:ext>
            </p:extLst>
          </p:nvPr>
        </p:nvGraphicFramePr>
        <p:xfrm>
          <a:off x="143435" y="3983667"/>
          <a:ext cx="3703052" cy="1645920"/>
        </p:xfrm>
        <a:graphic>
          <a:graphicData uri="http://schemas.openxmlformats.org/drawingml/2006/table">
            <a:tbl>
              <a:tblPr firstRow="1" bandRow="1">
                <a:tableStyleId>{5940675A-B579-460E-94D1-54222C63F5DA}</a:tableStyleId>
              </a:tblPr>
              <a:tblGrid>
                <a:gridCol w="445518"/>
                <a:gridCol w="1029504"/>
                <a:gridCol w="2228030"/>
              </a:tblGrid>
              <a:tr h="805766">
                <a:tc rowSpan="2">
                  <a:txBody>
                    <a:bodyPr/>
                    <a:lstStyle/>
                    <a:p>
                      <a:pPr algn="ct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Exothermic</a:t>
                      </a:r>
                    </a:p>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Energy released making new bonds is greater than the energy taken</a:t>
                      </a:r>
                      <a:r>
                        <a:rPr lang="en-US" sz="1200" b="1" baseline="0" dirty="0" smtClean="0"/>
                        <a:t> in breaking existing bonds.</a:t>
                      </a:r>
                      <a:endParaRPr lang="en-US" sz="1200" b="1" dirty="0" smtClean="0"/>
                    </a:p>
                  </a:txBody>
                  <a:tcPr anchor="ctr"/>
                </a:tc>
              </a:tr>
              <a:tr h="698500">
                <a:tc vMerge="1">
                  <a:txBody>
                    <a:bodyPr/>
                    <a:lstStyle/>
                    <a:p>
                      <a:pPr algn="ct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solidFill>
                        </a:rPr>
                        <a:t>Endothermic</a:t>
                      </a: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Energy needed to break existing bonds is greater than the energy released making new bonds.</a:t>
                      </a:r>
                      <a:endParaRPr lang="en-GB" sz="1200" dirty="0"/>
                    </a:p>
                  </a:txBody>
                  <a:tcPr anchor="ctr"/>
                </a:tc>
              </a:tr>
            </a:tbl>
          </a:graphicData>
        </a:graphic>
      </p:graphicFrame>
      <p:graphicFrame>
        <p:nvGraphicFramePr>
          <p:cNvPr id="150" name="Table 149"/>
          <p:cNvGraphicFramePr>
            <a:graphicFrameLocks noGrp="1"/>
          </p:cNvGraphicFramePr>
          <p:nvPr>
            <p:extLst>
              <p:ext uri="{D42A27DB-BD31-4B8C-83A1-F6EECF244321}">
                <p14:modId xmlns:p14="http://schemas.microsoft.com/office/powerpoint/2010/main" val="1437233948"/>
              </p:ext>
            </p:extLst>
          </p:nvPr>
        </p:nvGraphicFramePr>
        <p:xfrm>
          <a:off x="6382564" y="1029969"/>
          <a:ext cx="6290127" cy="1506220"/>
        </p:xfrm>
        <a:graphic>
          <a:graphicData uri="http://schemas.openxmlformats.org/drawingml/2006/table">
            <a:tbl>
              <a:tblPr firstRow="1" bandRow="1">
                <a:tableStyleId>{5940675A-B579-460E-94D1-54222C63F5DA}</a:tableStyleId>
              </a:tblPr>
              <a:tblGrid>
                <a:gridCol w="582332"/>
                <a:gridCol w="2683581"/>
                <a:gridCol w="3024214"/>
              </a:tblGrid>
              <a:tr h="615219">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Word equation:</a:t>
                      </a:r>
                    </a:p>
                    <a:p>
                      <a:pPr algn="ctr"/>
                      <a:endParaRPr lang="en-GB" sz="1200" b="1" i="1" dirty="0" smtClean="0">
                        <a:solidFill>
                          <a:schemeClr val="accent2"/>
                        </a:solidFill>
                      </a:endParaRPr>
                    </a:p>
                    <a:p>
                      <a:pPr algn="ctr"/>
                      <a:r>
                        <a:rPr lang="en-GB" sz="1200" b="1" i="1" dirty="0" smtClean="0">
                          <a:solidFill>
                            <a:schemeClr val="accent2"/>
                          </a:solidFill>
                        </a:rPr>
                        <a:t>hydrogen + oxygen </a:t>
                      </a:r>
                      <a:r>
                        <a:rPr lang="en-GB" sz="1200" b="1" i="1" dirty="0" smtClean="0">
                          <a:solidFill>
                            <a:schemeClr val="accent2"/>
                          </a:solidFill>
                          <a:sym typeface="Wingdings" panose="05000000000000000000" pitchFamily="2" charset="2"/>
                        </a:rPr>
                        <a:t> water</a:t>
                      </a:r>
                      <a:endParaRPr lang="en-GB" sz="1200" b="1" i="1" dirty="0">
                        <a:solidFill>
                          <a:schemeClr val="accent2"/>
                        </a:solidFill>
                      </a:endParaRPr>
                    </a:p>
                  </a:txBody>
                  <a:tcPr anchor="ctr"/>
                </a:tc>
                <a:tc>
                  <a:txBody>
                    <a:bodyPr/>
                    <a:lstStyle/>
                    <a:p>
                      <a:pPr algn="ctr"/>
                      <a:r>
                        <a:rPr lang="en-GB" sz="1200" b="1" dirty="0" smtClean="0"/>
                        <a:t>Symbol equation:</a:t>
                      </a:r>
                    </a:p>
                    <a:p>
                      <a:pPr algn="ctr"/>
                      <a:endParaRPr lang="en-GB" sz="1200" b="1" dirty="0" smtClean="0"/>
                    </a:p>
                    <a:p>
                      <a:pPr algn="ctr"/>
                      <a:r>
                        <a:rPr lang="en-GB" sz="1200" b="1" dirty="0" smtClean="0"/>
                        <a:t>2H</a:t>
                      </a:r>
                      <a:r>
                        <a:rPr lang="en-GB" sz="1200" b="1" baseline="-25000" dirty="0" smtClean="0"/>
                        <a:t>2 </a:t>
                      </a:r>
                      <a:r>
                        <a:rPr lang="en-GB" sz="1200" b="1" dirty="0" smtClean="0"/>
                        <a:t>+ O</a:t>
                      </a:r>
                      <a:r>
                        <a:rPr lang="en-GB" sz="1200" b="1" baseline="-25000" dirty="0" smtClean="0"/>
                        <a:t>2</a:t>
                      </a:r>
                      <a:r>
                        <a:rPr lang="en-GB" sz="1200" b="1" dirty="0" smtClean="0"/>
                        <a:t> </a:t>
                      </a:r>
                      <a:r>
                        <a:rPr lang="en-GB" sz="1200" b="1" dirty="0" smtClean="0">
                          <a:sym typeface="Wingdings" panose="05000000000000000000" pitchFamily="2" charset="2"/>
                        </a:rPr>
                        <a:t> 2H</a:t>
                      </a:r>
                      <a:r>
                        <a:rPr lang="en-GB" sz="1200" b="1" baseline="-25000" dirty="0" smtClean="0">
                          <a:sym typeface="Wingdings" panose="05000000000000000000" pitchFamily="2" charset="2"/>
                        </a:rPr>
                        <a:t>2</a:t>
                      </a:r>
                      <a:r>
                        <a:rPr lang="en-GB" sz="1200" b="1" dirty="0" smtClean="0">
                          <a:sym typeface="Wingdings" panose="05000000000000000000" pitchFamily="2" charset="2"/>
                        </a:rPr>
                        <a:t>O</a:t>
                      </a:r>
                      <a:endParaRPr lang="en-GB" sz="1200" b="1" dirty="0"/>
                    </a:p>
                  </a:txBody>
                  <a:tcPr anchor="ctr"/>
                </a:tc>
              </a:tr>
              <a:tr h="86614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anchor="ctr">
                    <a:solidFill>
                      <a:schemeClr val="accent2">
                        <a:lumMod val="20000"/>
                        <a:lumOff val="80000"/>
                      </a:schemeClr>
                    </a:solidFill>
                  </a:tcPr>
                </a:tc>
                <a:tc>
                  <a:txBody>
                    <a:bodyPr/>
                    <a:lstStyle/>
                    <a:p>
                      <a:pPr algn="ctr"/>
                      <a:r>
                        <a:rPr lang="en-GB" sz="1200" b="1" dirty="0" smtClean="0"/>
                        <a:t>Advantages:</a:t>
                      </a:r>
                    </a:p>
                    <a:p>
                      <a:pPr marL="285750" indent="-285750">
                        <a:buFont typeface="Arial" panose="020B0604020202020204" pitchFamily="34" charset="0"/>
                        <a:buChar char="•"/>
                      </a:pPr>
                      <a:r>
                        <a:rPr lang="en-GB" sz="1200" b="1" dirty="0" smtClean="0"/>
                        <a:t>No pollutants produced</a:t>
                      </a:r>
                    </a:p>
                    <a:p>
                      <a:pPr marL="285750" indent="-285750">
                        <a:buFont typeface="Arial" panose="020B0604020202020204" pitchFamily="34" charset="0"/>
                        <a:buChar char="•"/>
                      </a:pPr>
                      <a:r>
                        <a:rPr lang="en-GB" sz="1200" b="1" dirty="0" smtClean="0"/>
                        <a:t>Can be a range of sizes</a:t>
                      </a:r>
                      <a:endParaRPr lang="en-GB" sz="1200" b="1" i="1" dirty="0">
                        <a:solidFill>
                          <a:schemeClr val="accent2"/>
                        </a:solidFill>
                      </a:endParaRPr>
                    </a:p>
                  </a:txBody>
                  <a:tcPr anchor="ctr"/>
                </a:tc>
                <a:tc>
                  <a:txBody>
                    <a:bodyPr/>
                    <a:lstStyle/>
                    <a:p>
                      <a:pPr algn="ctr"/>
                      <a:r>
                        <a:rPr lang="en-GB" sz="1200" b="1" dirty="0" smtClean="0"/>
                        <a:t>Disadvantages:</a:t>
                      </a:r>
                    </a:p>
                    <a:p>
                      <a:pPr marL="285750" indent="-285750">
                        <a:buFont typeface="Arial" panose="020B0604020202020204" pitchFamily="34" charset="0"/>
                        <a:buChar char="•"/>
                      </a:pPr>
                      <a:r>
                        <a:rPr lang="en-GB" sz="1200" b="1" dirty="0" smtClean="0"/>
                        <a:t>Hydrogen is highly flammable</a:t>
                      </a:r>
                    </a:p>
                    <a:p>
                      <a:pPr marL="285750" indent="-285750">
                        <a:buFont typeface="Arial" panose="020B0604020202020204" pitchFamily="34" charset="0"/>
                        <a:buChar char="•"/>
                      </a:pPr>
                      <a:r>
                        <a:rPr lang="en-GB" sz="1200" b="1" dirty="0" smtClean="0"/>
                        <a:t>Hydrogen is difficult to store</a:t>
                      </a:r>
                      <a:endParaRPr lang="en-GB" sz="1200" b="1" dirty="0"/>
                    </a:p>
                  </a:txBody>
                  <a:tcPr anchor="ctr"/>
                </a:tc>
              </a:tr>
            </a:tbl>
          </a:graphicData>
        </a:graphic>
      </p:graphicFrame>
      <p:graphicFrame>
        <p:nvGraphicFramePr>
          <p:cNvPr id="153" name="Table 152"/>
          <p:cNvGraphicFramePr>
            <a:graphicFrameLocks noGrp="1"/>
          </p:cNvGraphicFramePr>
          <p:nvPr>
            <p:extLst>
              <p:ext uri="{D42A27DB-BD31-4B8C-83A1-F6EECF244321}">
                <p14:modId xmlns:p14="http://schemas.microsoft.com/office/powerpoint/2010/main" val="1915870888"/>
              </p:ext>
            </p:extLst>
          </p:nvPr>
        </p:nvGraphicFramePr>
        <p:xfrm>
          <a:off x="6382564" y="168720"/>
          <a:ext cx="5644336" cy="726376"/>
        </p:xfrm>
        <a:graphic>
          <a:graphicData uri="http://schemas.openxmlformats.org/drawingml/2006/table">
            <a:tbl>
              <a:tblPr firstRow="1" bandRow="1">
                <a:tableStyleId>{5940675A-B579-460E-94D1-54222C63F5DA}</a:tableStyleId>
              </a:tblPr>
              <a:tblGrid>
                <a:gridCol w="609142"/>
                <a:gridCol w="2598664"/>
                <a:gridCol w="2436530"/>
              </a:tblGrid>
              <a:tr h="72637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Negative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 2H</a:t>
                      </a:r>
                      <a:r>
                        <a:rPr lang="en-GB" sz="1200" b="1" baseline="-25000" dirty="0" smtClean="0"/>
                        <a:t>2</a:t>
                      </a:r>
                      <a:r>
                        <a:rPr lang="en-GB" sz="1200" b="1" dirty="0" smtClean="0"/>
                        <a:t> (g) + 4OH</a:t>
                      </a:r>
                      <a:r>
                        <a:rPr lang="en-GB" sz="1200" b="1" baseline="30000" dirty="0" smtClean="0"/>
                        <a:t>-</a:t>
                      </a:r>
                      <a:r>
                        <a:rPr lang="en-GB" sz="1200" b="1" dirty="0" smtClean="0"/>
                        <a:t> (</a:t>
                      </a:r>
                      <a:r>
                        <a:rPr lang="en-GB" sz="1200" b="1" dirty="0" err="1" smtClean="0"/>
                        <a:t>aq</a:t>
                      </a:r>
                      <a:r>
                        <a:rPr lang="en-GB" sz="1200" b="1" dirty="0" smtClean="0"/>
                        <a:t>) </a:t>
                      </a:r>
                      <a:r>
                        <a:rPr lang="en-GB" sz="1200" b="1" dirty="0" smtClean="0">
                          <a:sym typeface="Wingdings" panose="05000000000000000000" pitchFamily="2" charset="2"/>
                        </a:rPr>
                        <a:t> 4H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Positive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 O</a:t>
                      </a:r>
                      <a:r>
                        <a:rPr lang="en-GB" sz="1200" b="1" baseline="-25000" dirty="0" smtClean="0">
                          <a:sym typeface="Wingdings" panose="05000000000000000000" pitchFamily="2" charset="2"/>
                        </a:rPr>
                        <a:t>2</a:t>
                      </a:r>
                      <a:r>
                        <a:rPr lang="en-GB" sz="1200" b="1" dirty="0" smtClean="0">
                          <a:sym typeface="Wingdings" panose="05000000000000000000" pitchFamily="2" charset="2"/>
                        </a:rPr>
                        <a:t> (g) + 2H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r>
                        <a:rPr lang="en-GB" sz="1200" b="1" dirty="0" smtClean="0">
                          <a:sym typeface="Wingdings" panose="05000000000000000000" pitchFamily="2" charset="2"/>
                        </a:rPr>
                        <a:t>  4OH</a:t>
                      </a:r>
                      <a:r>
                        <a:rPr lang="en-GB" sz="1200" b="1" baseline="30000" dirty="0" smtClean="0">
                          <a:sym typeface="Wingdings" panose="05000000000000000000" pitchFamily="2" charset="2"/>
                        </a:rPr>
                        <a:t>-</a:t>
                      </a:r>
                      <a:r>
                        <a:rPr lang="en-GB" sz="1200" b="1" dirty="0" smtClean="0">
                          <a:sym typeface="Wingdings" panose="05000000000000000000" pitchFamily="2" charset="2"/>
                        </a:rPr>
                        <a:t> (</a:t>
                      </a:r>
                      <a:r>
                        <a:rPr lang="en-GB" sz="1200" b="1" dirty="0" err="1" smtClean="0">
                          <a:sym typeface="Wingdings" panose="05000000000000000000" pitchFamily="2" charset="2"/>
                        </a:rPr>
                        <a:t>aq</a:t>
                      </a:r>
                      <a:r>
                        <a:rPr lang="en-GB" sz="1200" b="1" dirty="0" smtClean="0">
                          <a:sym typeface="Wingdings" panose="05000000000000000000" pitchFamily="2" charset="2"/>
                        </a:rPr>
                        <a:t>)</a:t>
                      </a:r>
                      <a:endParaRPr lang="en-GB"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bl>
          </a:graphicData>
        </a:graphic>
      </p:graphicFrame>
      <p:graphicFrame>
        <p:nvGraphicFramePr>
          <p:cNvPr id="155" name="Table 154"/>
          <p:cNvGraphicFramePr>
            <a:graphicFrameLocks noGrp="1"/>
          </p:cNvGraphicFramePr>
          <p:nvPr>
            <p:extLst>
              <p:ext uri="{D42A27DB-BD31-4B8C-83A1-F6EECF244321}">
                <p14:modId xmlns:p14="http://schemas.microsoft.com/office/powerpoint/2010/main" val="2045772345"/>
              </p:ext>
            </p:extLst>
          </p:nvPr>
        </p:nvGraphicFramePr>
        <p:xfrm>
          <a:off x="3958046" y="6543304"/>
          <a:ext cx="3386926" cy="2664251"/>
        </p:xfrm>
        <a:graphic>
          <a:graphicData uri="http://schemas.openxmlformats.org/drawingml/2006/table">
            <a:tbl>
              <a:tblPr firstRow="1" bandRow="1">
                <a:tableStyleId>{5940675A-B579-460E-94D1-54222C63F5DA}</a:tableStyleId>
              </a:tblPr>
              <a:tblGrid>
                <a:gridCol w="597912"/>
                <a:gridCol w="1652337"/>
                <a:gridCol w="1136677"/>
              </a:tblGrid>
              <a:tr h="1247098">
                <a:tc>
                  <a:txBody>
                    <a:bodyPr/>
                    <a:lstStyle/>
                    <a:p>
                      <a:pPr algn="ctr"/>
                      <a:endParaRPr lang="en-GB" sz="1200" b="1" dirty="0" smtClean="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Stop when</a:t>
                      </a:r>
                      <a:r>
                        <a:rPr lang="en-GB" sz="1200" b="1" i="1" baseline="0" dirty="0" smtClean="0">
                          <a:solidFill>
                            <a:schemeClr val="accent2"/>
                          </a:solidFill>
                        </a:rPr>
                        <a:t> </a:t>
                      </a:r>
                      <a:r>
                        <a:rPr lang="en-GB" sz="1200" b="1" i="1" dirty="0" smtClean="0">
                          <a:solidFill>
                            <a:schemeClr val="accent2"/>
                          </a:solidFill>
                        </a:rPr>
                        <a:t>one of the reactants has been used up</a:t>
                      </a:r>
                    </a:p>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Alkaline batteries</a:t>
                      </a:r>
                      <a:endParaRPr lang="en-US" sz="1200" dirty="0" smtClean="0"/>
                    </a:p>
                  </a:txBody>
                  <a:tcPr anchor="ctr"/>
                </a:tc>
              </a:tr>
              <a:tr h="1417153">
                <a:tc>
                  <a:txBody>
                    <a:bodyPr/>
                    <a:lstStyle/>
                    <a:p>
                      <a:pPr algn="ctr"/>
                      <a:endParaRPr lang="en-GB" sz="1200" b="1" dirty="0" smtClean="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Can be recharged because the chemical reactions are reversed when an external electrical current is supplied</a:t>
                      </a:r>
                    </a:p>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Rechargeable batteries</a:t>
                      </a:r>
                    </a:p>
                    <a:p>
                      <a:pPr marL="0" indent="0" algn="l">
                        <a:buFont typeface="Arial" charset="0"/>
                        <a:buNone/>
                      </a:pPr>
                      <a:endParaRPr lang="en-GB" sz="1200" dirty="0"/>
                    </a:p>
                  </a:txBody>
                  <a:tcPr anchor="ctr"/>
                </a:tc>
              </a:tr>
            </a:tbl>
          </a:graphicData>
        </a:graphic>
      </p:graphicFrame>
      <p:graphicFrame>
        <p:nvGraphicFramePr>
          <p:cNvPr id="157" name="Table 156"/>
          <p:cNvGraphicFramePr>
            <a:graphicFrameLocks noGrp="1"/>
          </p:cNvGraphicFramePr>
          <p:nvPr>
            <p:extLst>
              <p:ext uri="{D42A27DB-BD31-4B8C-83A1-F6EECF244321}">
                <p14:modId xmlns:p14="http://schemas.microsoft.com/office/powerpoint/2010/main" val="748648772"/>
              </p:ext>
            </p:extLst>
          </p:nvPr>
        </p:nvGraphicFramePr>
        <p:xfrm>
          <a:off x="3958045" y="4663718"/>
          <a:ext cx="3386928" cy="1772708"/>
        </p:xfrm>
        <a:graphic>
          <a:graphicData uri="http://schemas.openxmlformats.org/drawingml/2006/table">
            <a:tbl>
              <a:tblPr firstRow="1" bandRow="1">
                <a:tableStyleId>{5940675A-B579-460E-94D1-54222C63F5DA}</a:tableStyleId>
              </a:tblPr>
              <a:tblGrid>
                <a:gridCol w="346354"/>
                <a:gridCol w="1811393"/>
                <a:gridCol w="1229181"/>
              </a:tblGrid>
              <a:tr h="886354">
                <a:tc>
                  <a:txBody>
                    <a:bodyPr/>
                    <a:lstStyle/>
                    <a:p>
                      <a:pPr algn="ctr"/>
                      <a:endParaRPr lang="en-GB" sz="1200" b="1" dirty="0" smtClean="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Make a simple cell</a:t>
                      </a:r>
                      <a:r>
                        <a:rPr lang="en-GB" sz="1200" b="1" i="1" baseline="0" dirty="0" smtClean="0">
                          <a:solidFill>
                            <a:schemeClr val="accent2"/>
                          </a:solidFill>
                        </a:rPr>
                        <a:t> by connecting</a:t>
                      </a:r>
                      <a:r>
                        <a:rPr lang="en-GB" sz="1200" b="1" i="1" dirty="0" smtClean="0">
                          <a:solidFill>
                            <a:schemeClr val="accent2"/>
                          </a:solidFill>
                        </a:rPr>
                        <a:t> two different metals in contact with an electrolyte</a:t>
                      </a:r>
                    </a:p>
                  </a:txBody>
                  <a:tcPr anchor="ctr"/>
                </a:tc>
                <a:tc rowSpan="2">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smtClean="0"/>
                        <a:t>Increase the voltage by increasing the reactivity difference between the two metals.</a:t>
                      </a:r>
                    </a:p>
                  </a:txBody>
                  <a:tcPr anchor="ctr"/>
                </a:tc>
              </a:tr>
              <a:tr h="886354">
                <a:tc>
                  <a:txBody>
                    <a:bodyPr/>
                    <a:lstStyle/>
                    <a:p>
                      <a:pPr algn="ctr"/>
                      <a:endParaRPr lang="en-GB" sz="1200" b="1" dirty="0" smtClean="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Consist of two or</a:t>
                      </a:r>
                      <a:r>
                        <a:rPr lang="en-GB" sz="1200" b="1" i="1" baseline="0" dirty="0" smtClean="0">
                          <a:solidFill>
                            <a:schemeClr val="accent2"/>
                          </a:solidFill>
                        </a:rPr>
                        <a:t> more cells connected together in series to provide a greater voltage.</a:t>
                      </a:r>
                      <a:endParaRPr lang="en-GB" sz="1200" b="1" i="1" dirty="0" smtClean="0">
                        <a:solidFill>
                          <a:schemeClr val="accent2"/>
                        </a:solidFill>
                      </a:endParaRPr>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smtClean="0"/>
                    </a:p>
                  </a:txBody>
                  <a:tcPr anchor="ctr"/>
                </a:tc>
              </a:tr>
            </a:tbl>
          </a:graphicData>
        </a:graphic>
      </p:graphicFrame>
      <p:cxnSp>
        <p:nvCxnSpPr>
          <p:cNvPr id="242" name="Straight Arrow Connector 241"/>
          <p:cNvCxnSpPr>
            <a:stCxn id="4" idx="1"/>
            <a:endCxn id="130" idx="3"/>
          </p:cNvCxnSpPr>
          <p:nvPr/>
        </p:nvCxnSpPr>
        <p:spPr>
          <a:xfrm flipH="1">
            <a:off x="5193315" y="3548215"/>
            <a:ext cx="159070"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a:stCxn id="4" idx="0"/>
            <a:endCxn id="20" idx="3"/>
          </p:cNvCxnSpPr>
          <p:nvPr/>
        </p:nvCxnSpPr>
        <p:spPr>
          <a:xfrm flipH="1" flipV="1">
            <a:off x="5736360" y="2738717"/>
            <a:ext cx="526611" cy="48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 idx="0"/>
            <a:endCxn id="372" idx="2"/>
          </p:cNvCxnSpPr>
          <p:nvPr/>
        </p:nvCxnSpPr>
        <p:spPr>
          <a:xfrm flipH="1" flipV="1">
            <a:off x="3610054" y="1917700"/>
            <a:ext cx="1559378" cy="592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stCxn id="130" idx="0"/>
            <a:endCxn id="144" idx="3"/>
          </p:cNvCxnSpPr>
          <p:nvPr/>
        </p:nvCxnSpPr>
        <p:spPr>
          <a:xfrm flipH="1" flipV="1">
            <a:off x="3691918" y="2377454"/>
            <a:ext cx="843476" cy="751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endCxn id="145" idx="3"/>
          </p:cNvCxnSpPr>
          <p:nvPr/>
        </p:nvCxnSpPr>
        <p:spPr>
          <a:xfrm flipH="1" flipV="1">
            <a:off x="3691918" y="3340580"/>
            <a:ext cx="169072" cy="219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p:cNvCxnSpPr>
            <a:stCxn id="130" idx="2"/>
            <a:endCxn id="148" idx="3"/>
          </p:cNvCxnSpPr>
          <p:nvPr/>
        </p:nvCxnSpPr>
        <p:spPr>
          <a:xfrm flipH="1">
            <a:off x="3846487" y="4034635"/>
            <a:ext cx="688907" cy="7719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a:stCxn id="46" idx="2"/>
          </p:cNvCxnSpPr>
          <p:nvPr/>
        </p:nvCxnSpPr>
        <p:spPr>
          <a:xfrm>
            <a:off x="7978528" y="3810944"/>
            <a:ext cx="181451" cy="983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0"/>
            <a:endCxn id="167" idx="1"/>
          </p:cNvCxnSpPr>
          <p:nvPr/>
        </p:nvCxnSpPr>
        <p:spPr>
          <a:xfrm flipV="1">
            <a:off x="6262971" y="2834013"/>
            <a:ext cx="1483213" cy="391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150" idx="2"/>
          </p:cNvCxnSpPr>
          <p:nvPr/>
        </p:nvCxnSpPr>
        <p:spPr>
          <a:xfrm flipV="1">
            <a:off x="8819334" y="2536189"/>
            <a:ext cx="708293" cy="122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 idx="3"/>
            <a:endCxn id="46" idx="1"/>
          </p:cNvCxnSpPr>
          <p:nvPr/>
        </p:nvCxnSpPr>
        <p:spPr>
          <a:xfrm>
            <a:off x="7173557" y="3548215"/>
            <a:ext cx="238043"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 idx="2"/>
          </p:cNvCxnSpPr>
          <p:nvPr/>
        </p:nvCxnSpPr>
        <p:spPr>
          <a:xfrm flipH="1">
            <a:off x="6118443" y="3871380"/>
            <a:ext cx="144528" cy="163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stretch>
            <a:fillRect/>
          </a:stretch>
        </p:blipFill>
        <p:spPr>
          <a:xfrm>
            <a:off x="8020387" y="7223127"/>
            <a:ext cx="2325672" cy="1870128"/>
          </a:xfrm>
          <a:prstGeom prst="rect">
            <a:avLst/>
          </a:prstGeom>
        </p:spPr>
      </p:pic>
      <p:cxnSp>
        <p:nvCxnSpPr>
          <p:cNvPr id="292" name="Straight Arrow Connector 291"/>
          <p:cNvCxnSpPr>
            <a:stCxn id="46" idx="3"/>
            <a:endCxn id="92" idx="1"/>
          </p:cNvCxnSpPr>
          <p:nvPr/>
        </p:nvCxnSpPr>
        <p:spPr>
          <a:xfrm>
            <a:off x="8545456" y="3582012"/>
            <a:ext cx="238044" cy="3198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flipH="1">
            <a:off x="5913912" y="4485338"/>
            <a:ext cx="204531" cy="15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a:stCxn id="157" idx="2"/>
            <a:endCxn id="155" idx="0"/>
          </p:cNvCxnSpPr>
          <p:nvPr/>
        </p:nvCxnSpPr>
        <p:spPr>
          <a:xfrm>
            <a:off x="5651509" y="6436426"/>
            <a:ext cx="0" cy="106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309" name="Table 308"/>
              <p:cNvGraphicFramePr>
                <a:graphicFrameLocks noGrp="1"/>
              </p:cNvGraphicFramePr>
              <p:nvPr>
                <p:extLst>
                  <p:ext uri="{D42A27DB-BD31-4B8C-83A1-F6EECF244321}">
                    <p14:modId xmlns:p14="http://schemas.microsoft.com/office/powerpoint/2010/main" val="2365786210"/>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endParaRPr lang="en-GB" sz="1200" b="1" dirty="0"/>
                        </a:p>
                      </a:txBody>
                      <a:tcPr vert="vert270" anchor="ctr">
                        <a:solidFill>
                          <a:schemeClr val="accent2">
                            <a:lumMod val="20000"/>
                            <a:lumOff val="80000"/>
                          </a:schemeClr>
                        </a:solidFill>
                      </a:tcPr>
                    </a:tc>
                    <a:tc>
                      <a:txBody>
                        <a:bodyPr/>
                        <a:lstStyle/>
                        <a:p>
                          <a:pPr algn="ctr"/>
                          <a:r>
                            <a:rPr lang="en-GB" sz="1200" b="1" i="0" dirty="0" smtClean="0">
                              <a:solidFill>
                                <a:schemeClr val="tx1"/>
                              </a:solidFill>
                            </a:rPr>
                            <a:t>Calculate the overall energy change for the forward reaction </a:t>
                          </a:r>
                        </a:p>
                        <a:p>
                          <a:pPr algn="ctr"/>
                          <a:r>
                            <a:rPr lang="en-GB" sz="1200" b="1" i="0" dirty="0" smtClean="0">
                              <a:solidFill>
                                <a:schemeClr val="tx1"/>
                              </a:solidFill>
                            </a:rPr>
                            <a:t>N</a:t>
                          </a:r>
                          <a:r>
                            <a:rPr lang="en-GB" sz="1200" b="1" i="0" baseline="-25000" dirty="0" smtClean="0">
                              <a:solidFill>
                                <a:schemeClr val="tx1"/>
                              </a:solidFill>
                            </a:rPr>
                            <a:t>2</a:t>
                          </a:r>
                          <a:r>
                            <a:rPr lang="en-GB" sz="1200" b="1" i="0" dirty="0" smtClean="0">
                              <a:solidFill>
                                <a:schemeClr val="tx1"/>
                              </a:solidFill>
                            </a:rPr>
                            <a:t> + 3H</a:t>
                          </a:r>
                          <a:r>
                            <a:rPr lang="en-GB" sz="1200" b="1" i="0" baseline="-25000" dirty="0" smtClean="0">
                              <a:solidFill>
                                <a:schemeClr val="tx1"/>
                              </a:solidFill>
                            </a:rPr>
                            <a:t>2  </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25000" dirty="0" smtClean="0">
                              <a:solidFill>
                                <a:schemeClr val="tx1"/>
                              </a:solidFill>
                            </a:rPr>
                            <a:t> </a:t>
                          </a:r>
                          <a:r>
                            <a:rPr lang="en-GB" sz="1200" b="1" i="0" baseline="0" dirty="0" smtClean="0">
                              <a:solidFill>
                                <a:schemeClr val="tx1"/>
                              </a:solidFill>
                            </a:rPr>
                            <a:t>2NH</a:t>
                          </a:r>
                          <a:r>
                            <a:rPr lang="en-GB" sz="1200" b="1" i="0" baseline="-25000" dirty="0" smtClean="0">
                              <a:solidFill>
                                <a:schemeClr val="tx1"/>
                              </a:solidFill>
                            </a:rPr>
                            <a:t>3</a:t>
                          </a:r>
                        </a:p>
                        <a:p>
                          <a:pPr algn="ctr"/>
                          <a:endParaRPr lang="en-GB" sz="1200" b="1" i="0" baseline="-25000" dirty="0" smtClean="0">
                            <a:solidFill>
                              <a:schemeClr val="tx1"/>
                            </a:solidFill>
                          </a:endParaRPr>
                        </a:p>
                        <a:p>
                          <a:pPr algn="ctr"/>
                          <a:r>
                            <a:rPr lang="en-GB" sz="1200" b="1" i="0" baseline="0" dirty="0" smtClean="0">
                              <a:solidFill>
                                <a:schemeClr val="tx1"/>
                              </a:solidFill>
                            </a:rPr>
                            <a:t>Bond energies (in kJ/</a:t>
                          </a:r>
                          <a:r>
                            <a:rPr lang="en-GB" sz="1200" b="1" i="0" baseline="0" dirty="0" err="1" smtClean="0">
                              <a:solidFill>
                                <a:schemeClr val="tx1"/>
                              </a:solidFill>
                            </a:rPr>
                            <a:t>mol</a:t>
                          </a:r>
                          <a:r>
                            <a:rPr lang="en-GB" sz="1200" b="1" i="0" baseline="0" dirty="0" smtClean="0">
                              <a:solidFill>
                                <a:schemeClr val="tx1"/>
                              </a:solidFill>
                            </a:rPr>
                            <a:t>): H-H 436, H-N 391, N</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0" dirty="0" smtClean="0">
                              <a:solidFill>
                                <a:schemeClr val="tx1"/>
                              </a:solidFill>
                            </a:rPr>
                            <a:t>N 945</a:t>
                          </a:r>
                          <a:endParaRPr lang="en-GB" sz="1200" b="1" i="0" baseline="0" dirty="0">
                            <a:solidFill>
                              <a:schemeClr val="tx1"/>
                            </a:solidFill>
                          </a:endParaRPr>
                        </a:p>
                      </a:txBody>
                      <a:tcPr anchor="ct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Overall energy change = 2253 - 2346 = -93kJ/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overall.</a:t>
                          </a:r>
                          <a:endParaRPr lang="en-GB" sz="1200" b="1" i="0" dirty="0">
                            <a:solidFill>
                              <a:schemeClr val="tx1"/>
                            </a:solidFill>
                          </a:endParaRPr>
                        </a:p>
                      </a:txBody>
                      <a:tcPr anchor="ctr"/>
                    </a:tc>
                  </a:tr>
                </a:tbl>
              </a:graphicData>
            </a:graphic>
          </p:graphicFrame>
        </mc:Choice>
        <mc:Fallback>
          <p:graphicFrame>
            <p:nvGraphicFramePr>
              <p:cNvPr id="309" name="Table 308"/>
              <p:cNvGraphicFramePr>
                <a:graphicFrameLocks noGrp="1"/>
              </p:cNvGraphicFramePr>
              <p:nvPr>
                <p:extLst>
                  <p:ext uri="{D42A27DB-BD31-4B8C-83A1-F6EECF244321}">
                    <p14:modId xmlns:p14="http://schemas.microsoft.com/office/powerpoint/2010/main" val="2365786210"/>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endParaRPr lang="en-GB" sz="1200" b="1" dirty="0"/>
                        </a:p>
                      </a:txBody>
                      <a:tcPr vert="vert270" anchor="ctr">
                        <a:solidFill>
                          <a:schemeClr val="accent2">
                            <a:lumMod val="20000"/>
                            <a:lumOff val="80000"/>
                          </a:schemeClr>
                        </a:solidFill>
                      </a:tcPr>
                    </a:tc>
                    <a:tc>
                      <a:txBody>
                        <a:bodyPr/>
                        <a:lstStyle/>
                        <a:p>
                          <a:endParaRPr lang="en-US"/>
                        </a:p>
                      </a:txBody>
                      <a:tcPr anchor="ctr">
                        <a:blipFill rotWithShape="0">
                          <a:blip r:embed="rId4"/>
                          <a:stretch>
                            <a:fillRect l="-12707" t="-461" r="-368" b="-146544"/>
                          </a:stretch>
                        </a:blipFill>
                      </a:tcP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Overall energy change = 2253 - 2346 = -93kJ/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overall.</a:t>
                          </a:r>
                          <a:endParaRPr lang="en-GB" sz="1200" b="1" i="0" dirty="0">
                            <a:solidFill>
                              <a:schemeClr val="tx1"/>
                            </a:solidFill>
                          </a:endParaRPr>
                        </a:p>
                      </a:txBody>
                      <a:tcPr anchor="ctr"/>
                    </a:tc>
                  </a:tr>
                </a:tbl>
              </a:graphicData>
            </a:graphic>
          </p:graphicFrame>
        </mc:Fallback>
      </mc:AlternateContent>
      <p:cxnSp>
        <p:nvCxnSpPr>
          <p:cNvPr id="311" name="Straight Arrow Connector 310"/>
          <p:cNvCxnSpPr>
            <a:stCxn id="148" idx="2"/>
            <a:endCxn id="309" idx="0"/>
          </p:cNvCxnSpPr>
          <p:nvPr/>
        </p:nvCxnSpPr>
        <p:spPr>
          <a:xfrm flipH="1">
            <a:off x="1930867" y="5629587"/>
            <a:ext cx="64094" cy="33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205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2385" y="3225049"/>
            <a:ext cx="1821172"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 GCSE</a:t>
            </a:r>
          </a:p>
          <a:p>
            <a:pPr algn="ctr"/>
            <a:r>
              <a:rPr lang="en-GB" sz="1800" b="1" dirty="0" smtClean="0">
                <a:ea typeface="Verdana" panose="020B0604030504040204" pitchFamily="34" charset="0"/>
                <a:cs typeface="Verdana" panose="020B0604030504040204" pitchFamily="34" charset="0"/>
              </a:rPr>
              <a:t>Energy changes</a:t>
            </a:r>
            <a:endParaRPr lang="en-GB" sz="1800" dirty="0">
              <a:ea typeface="Verdana" panose="020B0604030504040204" pitchFamily="34" charset="0"/>
              <a:cs typeface="Verdana" panose="020B0604030504040204" pitchFamily="34" charset="0"/>
            </a:endParaRPr>
          </a:p>
        </p:txBody>
      </p:sp>
      <p:graphicFrame>
        <p:nvGraphicFramePr>
          <p:cNvPr id="372" name="Table 371"/>
          <p:cNvGraphicFramePr>
            <a:graphicFrameLocks noGrp="1"/>
          </p:cNvGraphicFramePr>
          <p:nvPr>
            <p:extLst>
              <p:ext uri="{D42A27DB-BD31-4B8C-83A1-F6EECF244321}">
                <p14:modId xmlns:p14="http://schemas.microsoft.com/office/powerpoint/2010/main" val="1337040815"/>
              </p:ext>
            </p:extLst>
          </p:nvPr>
        </p:nvGraphicFramePr>
        <p:xfrm>
          <a:off x="957139" y="151670"/>
          <a:ext cx="5305831" cy="1766030"/>
        </p:xfrm>
        <a:graphic>
          <a:graphicData uri="http://schemas.openxmlformats.org/drawingml/2006/table">
            <a:tbl>
              <a:tblPr firstRow="1" bandRow="1">
                <a:tableStyleId>{5940675A-B579-460E-94D1-54222C63F5DA}</a:tableStyleId>
              </a:tblPr>
              <a:tblGrid>
                <a:gridCol w="1065100"/>
                <a:gridCol w="2243121"/>
                <a:gridCol w="1997610"/>
              </a:tblGrid>
              <a:tr h="915130">
                <a:tc>
                  <a:txBody>
                    <a:bodyPr/>
                    <a:lstStyle/>
                    <a:p>
                      <a:pPr algn="ctr"/>
                      <a:r>
                        <a:rPr lang="en-GB" sz="1200" b="1" dirty="0" smtClean="0"/>
                        <a:t>Endothermic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solidFill>
                      </a:endParaRPr>
                    </a:p>
                  </a:txBody>
                  <a:tcPr anchor="ctr"/>
                </a:tc>
                <a:tc>
                  <a:txBody>
                    <a:bodyPr/>
                    <a:lstStyle/>
                    <a:p>
                      <a:pPr marL="171450" indent="-171450" algn="ctr">
                        <a:buFont typeface="Arial" panose="020B0604020202020204" pitchFamily="34" charset="0"/>
                        <a:buChar char="•"/>
                      </a:pPr>
                      <a:r>
                        <a:rPr lang="en-GB" sz="1200" b="1" dirty="0" smtClean="0"/>
                        <a:t>Thermal decomposition</a:t>
                      </a:r>
                    </a:p>
                    <a:p>
                      <a:pPr marL="171450" indent="-171450" algn="ctr">
                        <a:buFont typeface="Arial" panose="020B0604020202020204" pitchFamily="34" charset="0"/>
                        <a:buChar char="•"/>
                      </a:pPr>
                      <a:r>
                        <a:rPr lang="en-GB" sz="1200" b="1" dirty="0" smtClean="0"/>
                        <a:t>Sports injury packs</a:t>
                      </a:r>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r h="850900">
                <a:tc>
                  <a:txBody>
                    <a:bodyPr/>
                    <a:lstStyle/>
                    <a:p>
                      <a:pPr algn="ctr"/>
                      <a:r>
                        <a:rPr lang="en-GB" sz="1200" b="1" dirty="0" smtClean="0"/>
                        <a:t>Exothermic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solidFill>
                      </a:endParaRPr>
                    </a:p>
                  </a:txBody>
                  <a:tcPr anchor="ctr"/>
                </a:tc>
                <a:tc>
                  <a:txBody>
                    <a:bodyPr/>
                    <a:lstStyle/>
                    <a:p>
                      <a:pPr marL="171450" indent="-171450" algn="ctr">
                        <a:buFont typeface="Arial" panose="020B0604020202020204" pitchFamily="34" charset="0"/>
                        <a:buChar char="•"/>
                      </a:pPr>
                      <a:r>
                        <a:rPr lang="en-GB" sz="1200" b="1" dirty="0" smtClean="0"/>
                        <a:t>Combustion</a:t>
                      </a:r>
                    </a:p>
                    <a:p>
                      <a:pPr marL="171450" indent="-171450" algn="ctr">
                        <a:buFont typeface="Arial" panose="020B0604020202020204" pitchFamily="34" charset="0"/>
                        <a:buChar char="•"/>
                      </a:pPr>
                      <a:r>
                        <a:rPr lang="en-GB" sz="1200" b="1" dirty="0" smtClean="0"/>
                        <a:t>Hand warmers</a:t>
                      </a:r>
                    </a:p>
                    <a:p>
                      <a:pPr marL="171450" indent="-171450" algn="ctr">
                        <a:buFont typeface="Arial" panose="020B0604020202020204" pitchFamily="34" charset="0"/>
                        <a:buChar char="•"/>
                      </a:pPr>
                      <a:r>
                        <a:rPr lang="en-GB" sz="1200" b="1" dirty="0" smtClean="0"/>
                        <a:t>Neutralisation</a:t>
                      </a:r>
                      <a:endParaRPr lang="en-GB" sz="1200" dirty="0"/>
                    </a:p>
                  </a:txBody>
                  <a:tcPr anchor="ctr"/>
                </a:tc>
              </a:tr>
            </a:tbl>
          </a:graphicData>
        </a:graphic>
      </p:graphicFrame>
      <p:sp>
        <p:nvSpPr>
          <p:cNvPr id="20" name="Rectangle 19"/>
          <p:cNvSpPr/>
          <p:nvPr/>
        </p:nvSpPr>
        <p:spPr>
          <a:xfrm>
            <a:off x="4602504" y="2509784"/>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Types of reaction</a:t>
            </a:r>
            <a:endParaRPr lang="en-GB" sz="1400" b="1" dirty="0">
              <a:solidFill>
                <a:schemeClr val="tx1"/>
              </a:solidFill>
            </a:endParaRPr>
          </a:p>
        </p:txBody>
      </p:sp>
      <p:sp>
        <p:nvSpPr>
          <p:cNvPr id="46" name="Rectangle 45"/>
          <p:cNvSpPr/>
          <p:nvPr/>
        </p:nvSpPr>
        <p:spPr>
          <a:xfrm>
            <a:off x="7411600" y="3353079"/>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Reaction profiles</a:t>
            </a:r>
            <a:endParaRPr lang="en-GB" sz="1400" b="1" dirty="0">
              <a:solidFill>
                <a:schemeClr val="tx1"/>
              </a:solidFill>
            </a:endParaRPr>
          </a:p>
        </p:txBody>
      </p:sp>
      <p:sp>
        <p:nvSpPr>
          <p:cNvPr id="130" name="Rectangle 129"/>
          <p:cNvSpPr/>
          <p:nvPr/>
        </p:nvSpPr>
        <p:spPr>
          <a:xfrm>
            <a:off x="3877472" y="3129389"/>
            <a:ext cx="1315843" cy="90524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energy change of reactions</a:t>
            </a:r>
          </a:p>
          <a:p>
            <a:pPr algn="ctr"/>
            <a:r>
              <a:rPr lang="en-GB" sz="1400" b="1" dirty="0" smtClean="0">
                <a:solidFill>
                  <a:schemeClr val="tx1"/>
                </a:solidFill>
              </a:rPr>
              <a:t> (HT only)</a:t>
            </a:r>
            <a:endParaRPr lang="en-GB" sz="1400" b="1" dirty="0">
              <a:solidFill>
                <a:schemeClr val="tx1"/>
              </a:solidFill>
            </a:endParaRPr>
          </a:p>
        </p:txBody>
      </p:sp>
      <p:sp>
        <p:nvSpPr>
          <p:cNvPr id="166" name="Rectangle 165"/>
          <p:cNvSpPr/>
          <p:nvPr/>
        </p:nvSpPr>
        <p:spPr>
          <a:xfrm>
            <a:off x="5063329" y="4010336"/>
            <a:ext cx="2110228" cy="49067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Cells and batteries</a:t>
            </a:r>
          </a:p>
          <a:p>
            <a:pPr algn="ctr"/>
            <a:r>
              <a:rPr lang="en-GB" sz="1400" b="1" dirty="0" smtClean="0">
                <a:solidFill>
                  <a:schemeClr val="tx1"/>
                </a:solidFill>
              </a:rPr>
              <a:t>(Chemistry only)</a:t>
            </a:r>
            <a:endParaRPr lang="en-GB" sz="1400" b="1" dirty="0">
              <a:solidFill>
                <a:schemeClr val="tx1"/>
              </a:solidFill>
            </a:endParaRPr>
          </a:p>
        </p:txBody>
      </p:sp>
      <p:sp>
        <p:nvSpPr>
          <p:cNvPr id="167" name="Rectangle 166"/>
          <p:cNvSpPr/>
          <p:nvPr/>
        </p:nvSpPr>
        <p:spPr>
          <a:xfrm>
            <a:off x="7746184" y="2658283"/>
            <a:ext cx="2146300" cy="35145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Fuel cells (Chemistry only)</a:t>
            </a:r>
            <a:endParaRPr lang="en-GB" sz="1400" b="1" dirty="0">
              <a:solidFill>
                <a:schemeClr val="tx1"/>
              </a:solidFill>
            </a:endParaRPr>
          </a:p>
        </p:txBody>
      </p:sp>
      <p:graphicFrame>
        <p:nvGraphicFramePr>
          <p:cNvPr id="92" name="Table 91"/>
          <p:cNvGraphicFramePr>
            <a:graphicFrameLocks noGrp="1"/>
          </p:cNvGraphicFramePr>
          <p:nvPr>
            <p:extLst>
              <p:ext uri="{D42A27DB-BD31-4B8C-83A1-F6EECF244321}">
                <p14:modId xmlns:p14="http://schemas.microsoft.com/office/powerpoint/2010/main" val="1805501568"/>
              </p:ext>
            </p:extLst>
          </p:nvPr>
        </p:nvGraphicFramePr>
        <p:xfrm>
          <a:off x="8783500" y="3213979"/>
          <a:ext cx="3889192" cy="1375733"/>
        </p:xfrm>
        <a:graphic>
          <a:graphicData uri="http://schemas.openxmlformats.org/drawingml/2006/table">
            <a:tbl>
              <a:tblPr firstRow="1" bandRow="1">
                <a:tableStyleId>{5940675A-B579-460E-94D1-54222C63F5DA}</a:tableStyleId>
              </a:tblPr>
              <a:tblGrid>
                <a:gridCol w="366728"/>
                <a:gridCol w="1805432"/>
                <a:gridCol w="1717032"/>
              </a:tblGrid>
              <a:tr h="137573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Activation energy</a:t>
                      </a: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The minimum amount of</a:t>
                      </a:r>
                      <a:r>
                        <a:rPr lang="en-US" sz="1200" b="1" baseline="0" dirty="0" smtClean="0"/>
                        <a:t> energy that colliding particles must have in order to react is called the activation energy.</a:t>
                      </a:r>
                      <a:endParaRPr lang="en-US" sz="1200" b="1" dirty="0" smtClean="0"/>
                    </a:p>
                  </a:txBody>
                  <a:tcPr anchor="ctr"/>
                </a:tc>
              </a:tr>
            </a:tbl>
          </a:graphicData>
        </a:graphic>
      </p:graphicFrame>
      <p:graphicFrame>
        <p:nvGraphicFramePr>
          <p:cNvPr id="93" name="Table 92"/>
          <p:cNvGraphicFramePr>
            <a:graphicFrameLocks noGrp="1"/>
          </p:cNvGraphicFramePr>
          <p:nvPr>
            <p:extLst>
              <p:ext uri="{D42A27DB-BD31-4B8C-83A1-F6EECF244321}">
                <p14:modId xmlns:p14="http://schemas.microsoft.com/office/powerpoint/2010/main" val="2710649613"/>
              </p:ext>
            </p:extLst>
          </p:nvPr>
        </p:nvGraphicFramePr>
        <p:xfrm>
          <a:off x="7471402" y="4793949"/>
          <a:ext cx="5201290" cy="4492844"/>
        </p:xfrm>
        <a:graphic>
          <a:graphicData uri="http://schemas.openxmlformats.org/drawingml/2006/table">
            <a:tbl>
              <a:tblPr firstRow="1" bandRow="1">
                <a:tableStyleId>{5940675A-B579-460E-94D1-54222C63F5DA}</a:tableStyleId>
              </a:tblPr>
              <a:tblGrid>
                <a:gridCol w="482286"/>
                <a:gridCol w="2442600"/>
                <a:gridCol w="2276404"/>
              </a:tblGrid>
              <a:tr h="2152951">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Products are at a higher energy level</a:t>
                      </a:r>
                      <a:r>
                        <a:rPr lang="en-US" sz="1200" b="1" baseline="0" dirty="0" smtClean="0"/>
                        <a:t> than the reactants. As the reactants form products, energy is transferred from the surroundings to the reaction mixture. The temperature of the surroundings decreases because energy is taken in during the reaction.</a:t>
                      </a:r>
                      <a:endParaRPr lang="en-US" sz="1200" dirty="0" smtClean="0"/>
                    </a:p>
                  </a:txBody>
                  <a:tcPr anchor="ctr"/>
                </a:tc>
              </a:tr>
              <a:tr h="2339893">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c>
                  <a:txBody>
                    <a:bodyPr/>
                    <a:lstStyle/>
                    <a:p>
                      <a:pPr algn="l"/>
                      <a:endParaRPr lang="en-GB" sz="1200" dirty="0" smtClean="0"/>
                    </a:p>
                    <a:p>
                      <a:pPr algn="l"/>
                      <a:endParaRPr lang="en-GB" sz="1200" dirty="0" smtClean="0"/>
                    </a:p>
                    <a:p>
                      <a:pPr algn="l"/>
                      <a:endParaRPr lang="en-GB" sz="1200" dirty="0"/>
                    </a:p>
                  </a:txBody>
                  <a:tcPr anchor="ctr"/>
                </a:tc>
              </a:tr>
            </a:tbl>
          </a:graphicData>
        </a:graphic>
      </p:graphicFrame>
      <p:pic>
        <p:nvPicPr>
          <p:cNvPr id="15" name="Picture 14"/>
          <p:cNvPicPr>
            <a:picLocks noChangeAspect="1"/>
          </p:cNvPicPr>
          <p:nvPr/>
        </p:nvPicPr>
        <p:blipFill>
          <a:blip r:embed="rId2"/>
          <a:stretch>
            <a:fillRect/>
          </a:stretch>
        </p:blipFill>
        <p:spPr>
          <a:xfrm>
            <a:off x="8062204" y="4979965"/>
            <a:ext cx="2242039" cy="1739152"/>
          </a:xfrm>
          <a:prstGeom prst="rect">
            <a:avLst/>
          </a:prstGeom>
        </p:spPr>
      </p:pic>
      <p:graphicFrame>
        <p:nvGraphicFramePr>
          <p:cNvPr id="144" name="Table 143"/>
          <p:cNvGraphicFramePr>
            <a:graphicFrameLocks noGrp="1"/>
          </p:cNvGraphicFramePr>
          <p:nvPr>
            <p:extLst>
              <p:ext uri="{D42A27DB-BD31-4B8C-83A1-F6EECF244321}">
                <p14:modId xmlns:p14="http://schemas.microsoft.com/office/powerpoint/2010/main" val="3801169606"/>
              </p:ext>
            </p:extLst>
          </p:nvPr>
        </p:nvGraphicFramePr>
        <p:xfrm>
          <a:off x="110883" y="2057414"/>
          <a:ext cx="3581035" cy="640080"/>
        </p:xfrm>
        <a:graphic>
          <a:graphicData uri="http://schemas.openxmlformats.org/drawingml/2006/table">
            <a:tbl>
              <a:tblPr firstRow="1" bandRow="1">
                <a:tableStyleId>{5940675A-B579-460E-94D1-54222C63F5DA}</a:tableStyleId>
              </a:tblPr>
              <a:tblGrid>
                <a:gridCol w="1058702"/>
                <a:gridCol w="2522333"/>
              </a:tblGrid>
              <a:tr h="55707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Reaction profiles</a:t>
                      </a:r>
                      <a:endParaRPr lang="en-GB" sz="1200" b="1" dirty="0"/>
                    </a:p>
                  </a:txBody>
                  <a:tcPr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r>
            </a:tbl>
          </a:graphicData>
        </a:graphic>
      </p:graphicFrame>
      <p:graphicFrame>
        <p:nvGraphicFramePr>
          <p:cNvPr id="145" name="Table 144"/>
          <p:cNvGraphicFramePr>
            <a:graphicFrameLocks noGrp="1"/>
          </p:cNvGraphicFramePr>
          <p:nvPr>
            <p:extLst>
              <p:ext uri="{D42A27DB-BD31-4B8C-83A1-F6EECF244321}">
                <p14:modId xmlns:p14="http://schemas.microsoft.com/office/powerpoint/2010/main" val="2439183849"/>
              </p:ext>
            </p:extLst>
          </p:nvPr>
        </p:nvGraphicFramePr>
        <p:xfrm>
          <a:off x="102041" y="2856749"/>
          <a:ext cx="3589877" cy="967663"/>
        </p:xfrm>
        <a:graphic>
          <a:graphicData uri="http://schemas.openxmlformats.org/drawingml/2006/table">
            <a:tbl>
              <a:tblPr firstRow="1" bandRow="1">
                <a:tableStyleId>{5940675A-B579-460E-94D1-54222C63F5DA}</a:tableStyleId>
              </a:tblPr>
              <a:tblGrid>
                <a:gridCol w="2015077"/>
                <a:gridCol w="1574800"/>
              </a:tblGrid>
              <a:tr h="510463">
                <a:tc>
                  <a:txBody>
                    <a:bodyPr/>
                    <a:lstStyle/>
                    <a:p>
                      <a:pPr algn="ctr"/>
                      <a:r>
                        <a:rPr lang="en-GB" sz="1200" b="1" dirty="0" smtClean="0"/>
                        <a:t>Breaking bonds in reactants</a:t>
                      </a: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r>
              <a:tr h="457200">
                <a:tc>
                  <a:txBody>
                    <a:bodyPr/>
                    <a:lstStyle/>
                    <a:p>
                      <a:pPr algn="ctr"/>
                      <a:r>
                        <a:rPr lang="en-GB" sz="1200" b="1" dirty="0" smtClean="0"/>
                        <a:t>Making bonds in products</a:t>
                      </a: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r>
            </a:tbl>
          </a:graphicData>
        </a:graphic>
      </p:graphicFrame>
      <p:graphicFrame>
        <p:nvGraphicFramePr>
          <p:cNvPr id="148" name="Table 147"/>
          <p:cNvGraphicFramePr>
            <a:graphicFrameLocks noGrp="1"/>
          </p:cNvGraphicFramePr>
          <p:nvPr>
            <p:extLst>
              <p:ext uri="{D42A27DB-BD31-4B8C-83A1-F6EECF244321}">
                <p14:modId xmlns:p14="http://schemas.microsoft.com/office/powerpoint/2010/main" val="2174056974"/>
              </p:ext>
            </p:extLst>
          </p:nvPr>
        </p:nvGraphicFramePr>
        <p:xfrm>
          <a:off x="126805" y="3983667"/>
          <a:ext cx="3719682" cy="1645920"/>
        </p:xfrm>
        <a:graphic>
          <a:graphicData uri="http://schemas.openxmlformats.org/drawingml/2006/table">
            <a:tbl>
              <a:tblPr firstRow="1" bandRow="1">
                <a:tableStyleId>{5940675A-B579-460E-94D1-54222C63F5DA}</a:tableStyleId>
              </a:tblPr>
              <a:tblGrid>
                <a:gridCol w="462148"/>
                <a:gridCol w="1029504"/>
                <a:gridCol w="2228030"/>
              </a:tblGrid>
              <a:tr h="805766">
                <a:tc rowSpan="2">
                  <a:txBody>
                    <a:bodyPr/>
                    <a:lstStyle/>
                    <a:p>
                      <a:pPr algn="ctr"/>
                      <a:r>
                        <a:rPr lang="en-GB" sz="1200" b="1" dirty="0" smtClean="0"/>
                        <a:t>Overall energy change of a reaction</a:t>
                      </a: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b="1" dirty="0" smtClean="0"/>
                        <a:t>Energy released making new bonds is greater than the energy taken</a:t>
                      </a:r>
                      <a:r>
                        <a:rPr lang="en-US" sz="1200" b="1" baseline="0" dirty="0" smtClean="0"/>
                        <a:t> in breaking existing bonds.</a:t>
                      </a:r>
                      <a:endParaRPr lang="en-US" sz="1200" b="1" dirty="0" smtClean="0"/>
                    </a:p>
                  </a:txBody>
                  <a:tcPr anchor="ctr"/>
                </a:tc>
              </a:tr>
              <a:tr h="698500">
                <a:tc vMerge="1">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Energy needed to break existing bonds is greater than the energy released making new bonds.</a:t>
                      </a:r>
                      <a:endParaRPr lang="en-GB" sz="1200" dirty="0"/>
                    </a:p>
                  </a:txBody>
                  <a:tcPr anchor="ctr"/>
                </a:tc>
              </a:tr>
            </a:tbl>
          </a:graphicData>
        </a:graphic>
      </p:graphicFrame>
      <p:graphicFrame>
        <p:nvGraphicFramePr>
          <p:cNvPr id="150" name="Table 149"/>
          <p:cNvGraphicFramePr>
            <a:graphicFrameLocks noGrp="1"/>
          </p:cNvGraphicFramePr>
          <p:nvPr>
            <p:extLst>
              <p:ext uri="{D42A27DB-BD31-4B8C-83A1-F6EECF244321}">
                <p14:modId xmlns:p14="http://schemas.microsoft.com/office/powerpoint/2010/main" val="3785574518"/>
              </p:ext>
            </p:extLst>
          </p:nvPr>
        </p:nvGraphicFramePr>
        <p:xfrm>
          <a:off x="6382564" y="1029969"/>
          <a:ext cx="6290127" cy="1506220"/>
        </p:xfrm>
        <a:graphic>
          <a:graphicData uri="http://schemas.openxmlformats.org/drawingml/2006/table">
            <a:tbl>
              <a:tblPr firstRow="1" bandRow="1">
                <a:tableStyleId>{5940675A-B579-460E-94D1-54222C63F5DA}</a:tableStyleId>
              </a:tblPr>
              <a:tblGrid>
                <a:gridCol w="582332"/>
                <a:gridCol w="2683581"/>
                <a:gridCol w="3024214"/>
              </a:tblGrid>
              <a:tr h="615219">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Word equation</a:t>
                      </a:r>
                      <a:r>
                        <a:rPr lang="en-GB" sz="1200" b="1" i="1" dirty="0" smtClean="0">
                          <a:solidFill>
                            <a:schemeClr val="accent2"/>
                          </a:solidFill>
                        </a:rPr>
                        <a:t>:</a:t>
                      </a: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algn="ctr"/>
                      <a:r>
                        <a:rPr lang="en-GB" sz="1200" b="1" dirty="0" smtClean="0"/>
                        <a:t>Symbol equation:</a:t>
                      </a:r>
                    </a:p>
                    <a:p>
                      <a:pPr algn="ctr"/>
                      <a:endParaRPr lang="en-GB" sz="1200" b="1" dirty="0" smtClean="0"/>
                    </a:p>
                    <a:p>
                      <a:pPr algn="ctr"/>
                      <a:endParaRPr lang="en-GB" sz="1200" b="1" dirty="0" smtClean="0"/>
                    </a:p>
                  </a:txBody>
                  <a:tcPr anchor="ctr"/>
                </a:tc>
              </a:tr>
              <a:tr h="86614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anchor="ctr">
                    <a:solidFill>
                      <a:schemeClr val="accent2">
                        <a:lumMod val="20000"/>
                        <a:lumOff val="80000"/>
                      </a:schemeClr>
                    </a:solidFill>
                  </a:tcPr>
                </a:tc>
                <a:tc>
                  <a:txBody>
                    <a:bodyPr/>
                    <a:lstStyle/>
                    <a:p>
                      <a:pPr algn="ctr"/>
                      <a:r>
                        <a:rPr lang="en-GB" sz="1200" b="1" dirty="0" smtClean="0"/>
                        <a:t>Advantages:</a:t>
                      </a:r>
                    </a:p>
                    <a:p>
                      <a:pPr marL="0" indent="0">
                        <a:buFont typeface="Arial" panose="020B0604020202020204" pitchFamily="34" charset="0"/>
                        <a:buNone/>
                      </a:pPr>
                      <a:endParaRPr lang="en-GB" sz="1200" b="1" i="0" dirty="0" smtClean="0">
                        <a:solidFill>
                          <a:schemeClr val="tx1"/>
                        </a:solidFill>
                      </a:endParaRPr>
                    </a:p>
                    <a:p>
                      <a:pPr marL="0" indent="0">
                        <a:buFont typeface="Arial" panose="020B0604020202020204" pitchFamily="34" charset="0"/>
                        <a:buNone/>
                      </a:pPr>
                      <a:endParaRPr lang="en-GB" sz="1200" b="1" i="0" dirty="0" smtClean="0">
                        <a:solidFill>
                          <a:schemeClr val="tx1"/>
                        </a:solidFill>
                      </a:endParaRPr>
                    </a:p>
                    <a:p>
                      <a:pPr marL="0" indent="0">
                        <a:buFont typeface="Arial" panose="020B0604020202020204" pitchFamily="34" charset="0"/>
                        <a:buNone/>
                      </a:pPr>
                      <a:endParaRPr lang="en-GB" sz="1200" b="1" i="1" dirty="0">
                        <a:solidFill>
                          <a:schemeClr val="accent2"/>
                        </a:solidFill>
                      </a:endParaRPr>
                    </a:p>
                  </a:txBody>
                  <a:tcPr anchor="ctr"/>
                </a:tc>
                <a:tc>
                  <a:txBody>
                    <a:bodyPr/>
                    <a:lstStyle/>
                    <a:p>
                      <a:pPr algn="ctr"/>
                      <a:r>
                        <a:rPr lang="en-GB" sz="1200" b="1" dirty="0" smtClean="0"/>
                        <a:t>Disadvantages</a:t>
                      </a:r>
                      <a:r>
                        <a:rPr lang="en-GB" sz="1200" b="1" dirty="0" smtClean="0"/>
                        <a:t>:</a:t>
                      </a:r>
                    </a:p>
                    <a:p>
                      <a:pPr algn="ctr"/>
                      <a:endParaRPr lang="en-GB" sz="1200" b="1" dirty="0" smtClean="0"/>
                    </a:p>
                    <a:p>
                      <a:pPr algn="ctr"/>
                      <a:endParaRPr lang="en-GB" sz="1200" b="1" dirty="0" smtClean="0"/>
                    </a:p>
                    <a:p>
                      <a:pPr algn="ctr"/>
                      <a:endParaRPr lang="en-GB" sz="1200" b="1" dirty="0" smtClean="0"/>
                    </a:p>
                  </a:txBody>
                  <a:tcPr anchor="ctr"/>
                </a:tc>
              </a:tr>
            </a:tbl>
          </a:graphicData>
        </a:graphic>
      </p:graphicFrame>
      <p:graphicFrame>
        <p:nvGraphicFramePr>
          <p:cNvPr id="153" name="Table 152"/>
          <p:cNvGraphicFramePr>
            <a:graphicFrameLocks noGrp="1"/>
          </p:cNvGraphicFramePr>
          <p:nvPr>
            <p:extLst>
              <p:ext uri="{D42A27DB-BD31-4B8C-83A1-F6EECF244321}">
                <p14:modId xmlns:p14="http://schemas.microsoft.com/office/powerpoint/2010/main" val="3979769955"/>
              </p:ext>
            </p:extLst>
          </p:nvPr>
        </p:nvGraphicFramePr>
        <p:xfrm>
          <a:off x="6382564" y="168720"/>
          <a:ext cx="5644336" cy="726376"/>
        </p:xfrm>
        <a:graphic>
          <a:graphicData uri="http://schemas.openxmlformats.org/drawingml/2006/table">
            <a:tbl>
              <a:tblPr firstRow="1" bandRow="1">
                <a:tableStyleId>{5940675A-B579-460E-94D1-54222C63F5DA}</a:tableStyleId>
              </a:tblPr>
              <a:tblGrid>
                <a:gridCol w="609142"/>
                <a:gridCol w="2598664"/>
                <a:gridCol w="2436530"/>
              </a:tblGrid>
              <a:tr h="72637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Negative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 2H</a:t>
                      </a:r>
                      <a:r>
                        <a:rPr lang="en-GB" sz="1200" b="1" baseline="-25000" dirty="0" smtClean="0"/>
                        <a:t>2</a:t>
                      </a:r>
                      <a:r>
                        <a:rPr lang="en-GB" sz="1200" b="1" dirty="0" smtClean="0"/>
                        <a:t> (g) + 4OH</a:t>
                      </a:r>
                      <a:r>
                        <a:rPr lang="en-GB" sz="1200" b="1" baseline="30000" dirty="0" smtClean="0"/>
                        <a:t>-</a:t>
                      </a:r>
                      <a:r>
                        <a:rPr lang="en-GB" sz="1200" b="1" dirty="0" smtClean="0"/>
                        <a:t> (</a:t>
                      </a:r>
                      <a:r>
                        <a:rPr lang="en-GB" sz="1200" b="1" dirty="0" err="1" smtClean="0"/>
                        <a:t>aq</a:t>
                      </a:r>
                      <a:r>
                        <a:rPr lang="en-GB" sz="1200" b="1" dirty="0" smtClean="0"/>
                        <a:t>) </a:t>
                      </a:r>
                      <a:r>
                        <a:rPr lang="en-GB" sz="1200" b="1" dirty="0" smtClean="0">
                          <a:sym typeface="Wingdings" panose="05000000000000000000" pitchFamily="2" charset="2"/>
                        </a:rPr>
                        <a:t> 4H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Positive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 O</a:t>
                      </a:r>
                      <a:r>
                        <a:rPr lang="en-GB" sz="1200" b="1" baseline="-25000" dirty="0" smtClean="0">
                          <a:sym typeface="Wingdings" panose="05000000000000000000" pitchFamily="2" charset="2"/>
                        </a:rPr>
                        <a:t>2</a:t>
                      </a:r>
                      <a:r>
                        <a:rPr lang="en-GB" sz="1200" b="1" dirty="0" smtClean="0">
                          <a:sym typeface="Wingdings" panose="05000000000000000000" pitchFamily="2" charset="2"/>
                        </a:rPr>
                        <a:t> (g) + 2H</a:t>
                      </a:r>
                      <a:r>
                        <a:rPr lang="en-GB" sz="1200" b="1" baseline="-25000" dirty="0" smtClean="0">
                          <a:sym typeface="Wingdings" panose="05000000000000000000" pitchFamily="2" charset="2"/>
                        </a:rPr>
                        <a:t>2</a:t>
                      </a:r>
                      <a:r>
                        <a:rPr lang="en-GB" sz="1200" b="1" dirty="0" smtClean="0">
                          <a:sym typeface="Wingdings" panose="05000000000000000000" pitchFamily="2" charset="2"/>
                        </a:rPr>
                        <a:t>O (l) + 4e</a:t>
                      </a:r>
                      <a:r>
                        <a:rPr lang="en-GB" sz="1200" b="1" baseline="30000" dirty="0" smtClean="0">
                          <a:sym typeface="Wingdings" panose="05000000000000000000" pitchFamily="2" charset="2"/>
                        </a:rPr>
                        <a:t>-</a:t>
                      </a:r>
                      <a:r>
                        <a:rPr lang="en-GB" sz="1200" b="1" dirty="0" smtClean="0">
                          <a:sym typeface="Wingdings" panose="05000000000000000000" pitchFamily="2" charset="2"/>
                        </a:rPr>
                        <a:t>  4OH</a:t>
                      </a:r>
                      <a:r>
                        <a:rPr lang="en-GB" sz="1200" b="1" baseline="30000" dirty="0" smtClean="0">
                          <a:sym typeface="Wingdings" panose="05000000000000000000" pitchFamily="2" charset="2"/>
                        </a:rPr>
                        <a:t>-</a:t>
                      </a:r>
                      <a:r>
                        <a:rPr lang="en-GB" sz="1200" b="1" dirty="0" smtClean="0">
                          <a:sym typeface="Wingdings" panose="05000000000000000000" pitchFamily="2" charset="2"/>
                        </a:rPr>
                        <a:t> (</a:t>
                      </a:r>
                      <a:r>
                        <a:rPr lang="en-GB" sz="1200" b="1" dirty="0" err="1" smtClean="0">
                          <a:sym typeface="Wingdings" panose="05000000000000000000" pitchFamily="2" charset="2"/>
                        </a:rPr>
                        <a:t>aq</a:t>
                      </a:r>
                      <a:r>
                        <a:rPr lang="en-GB" sz="1200" b="1" dirty="0" smtClean="0">
                          <a:sym typeface="Wingdings" panose="05000000000000000000" pitchFamily="2" charset="2"/>
                        </a:rPr>
                        <a:t>)</a:t>
                      </a:r>
                      <a:endParaRPr lang="en-GB"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bl>
          </a:graphicData>
        </a:graphic>
      </p:graphicFrame>
      <p:graphicFrame>
        <p:nvGraphicFramePr>
          <p:cNvPr id="155" name="Table 154"/>
          <p:cNvGraphicFramePr>
            <a:graphicFrameLocks noGrp="1"/>
          </p:cNvGraphicFramePr>
          <p:nvPr>
            <p:extLst>
              <p:ext uri="{D42A27DB-BD31-4B8C-83A1-F6EECF244321}">
                <p14:modId xmlns:p14="http://schemas.microsoft.com/office/powerpoint/2010/main" val="665210223"/>
              </p:ext>
            </p:extLst>
          </p:nvPr>
        </p:nvGraphicFramePr>
        <p:xfrm>
          <a:off x="3958046" y="6543304"/>
          <a:ext cx="3386926" cy="2664251"/>
        </p:xfrm>
        <a:graphic>
          <a:graphicData uri="http://schemas.openxmlformats.org/drawingml/2006/table">
            <a:tbl>
              <a:tblPr firstRow="1" bandRow="1">
                <a:tableStyleId>{5940675A-B579-460E-94D1-54222C63F5DA}</a:tableStyleId>
              </a:tblPr>
              <a:tblGrid>
                <a:gridCol w="597912"/>
                <a:gridCol w="1652337"/>
                <a:gridCol w="1136677"/>
              </a:tblGrid>
              <a:tr h="1247098">
                <a:tc>
                  <a:txBody>
                    <a:bodyPr/>
                    <a:lstStyle/>
                    <a:p>
                      <a:pPr algn="ctr"/>
                      <a:r>
                        <a:rPr lang="en-GB" sz="1200" b="1" dirty="0" smtClean="0"/>
                        <a:t>Non-rechargeable cells</a:t>
                      </a:r>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Alkaline batteries</a:t>
                      </a:r>
                      <a:endParaRPr lang="en-US" sz="1200" dirty="0" smtClean="0"/>
                    </a:p>
                  </a:txBody>
                  <a:tcPr anchor="ctr"/>
                </a:tc>
              </a:tr>
              <a:tr h="1417153">
                <a:tc>
                  <a:txBody>
                    <a:bodyPr/>
                    <a:lstStyle/>
                    <a:p>
                      <a:pPr algn="ctr"/>
                      <a:r>
                        <a:rPr lang="en-GB" sz="1200" b="1" dirty="0" smtClean="0"/>
                        <a:t>Rechargeable cells</a:t>
                      </a:r>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b="1" dirty="0" smtClean="0"/>
                        <a:t>Rechargeable batteries</a:t>
                      </a:r>
                    </a:p>
                    <a:p>
                      <a:pPr marL="0" indent="0" algn="l">
                        <a:buFont typeface="Arial" charset="0"/>
                        <a:buNone/>
                      </a:pPr>
                      <a:endParaRPr lang="en-GB" sz="1200" dirty="0"/>
                    </a:p>
                  </a:txBody>
                  <a:tcPr anchor="ctr"/>
                </a:tc>
              </a:tr>
            </a:tbl>
          </a:graphicData>
        </a:graphic>
      </p:graphicFrame>
      <p:graphicFrame>
        <p:nvGraphicFramePr>
          <p:cNvPr id="157" name="Table 156"/>
          <p:cNvGraphicFramePr>
            <a:graphicFrameLocks noGrp="1"/>
          </p:cNvGraphicFramePr>
          <p:nvPr>
            <p:extLst>
              <p:ext uri="{D42A27DB-BD31-4B8C-83A1-F6EECF244321}">
                <p14:modId xmlns:p14="http://schemas.microsoft.com/office/powerpoint/2010/main" val="2806771329"/>
              </p:ext>
            </p:extLst>
          </p:nvPr>
        </p:nvGraphicFramePr>
        <p:xfrm>
          <a:off x="3958045" y="4663718"/>
          <a:ext cx="3386928" cy="1772708"/>
        </p:xfrm>
        <a:graphic>
          <a:graphicData uri="http://schemas.openxmlformats.org/drawingml/2006/table">
            <a:tbl>
              <a:tblPr firstRow="1" bandRow="1">
                <a:tableStyleId>{5940675A-B579-460E-94D1-54222C63F5DA}</a:tableStyleId>
              </a:tblPr>
              <a:tblGrid>
                <a:gridCol w="346354"/>
                <a:gridCol w="1811393"/>
                <a:gridCol w="1229181"/>
              </a:tblGrid>
              <a:tr h="886354">
                <a:tc>
                  <a:txBody>
                    <a:bodyPr/>
                    <a:lstStyle/>
                    <a:p>
                      <a:pPr algn="ctr"/>
                      <a:r>
                        <a:rPr lang="en-GB" sz="1200" b="1" dirty="0" smtClean="0"/>
                        <a:t>Simple cell</a:t>
                      </a:r>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txBody>
                  <a:tcPr anchor="ctr"/>
                </a:tc>
                <a:tc rowSpan="2">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smtClean="0"/>
                        <a:t>Increase the voltage by increasing the reactivity difference between the two metals.</a:t>
                      </a:r>
                    </a:p>
                  </a:txBody>
                  <a:tcPr anchor="ctr"/>
                </a:tc>
              </a:tr>
              <a:tr h="886354">
                <a:tc>
                  <a:txBody>
                    <a:bodyPr/>
                    <a:lstStyle/>
                    <a:p>
                      <a:pPr algn="ctr"/>
                      <a:r>
                        <a:rPr lang="en-GB" sz="1200" b="1" dirty="0" smtClean="0"/>
                        <a:t>Batteries</a:t>
                      </a:r>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smtClean="0"/>
                    </a:p>
                  </a:txBody>
                  <a:tcPr anchor="ctr"/>
                </a:tc>
              </a:tr>
            </a:tbl>
          </a:graphicData>
        </a:graphic>
      </p:graphicFrame>
      <p:cxnSp>
        <p:nvCxnSpPr>
          <p:cNvPr id="242" name="Straight Arrow Connector 241"/>
          <p:cNvCxnSpPr>
            <a:stCxn id="4" idx="1"/>
            <a:endCxn id="130" idx="3"/>
          </p:cNvCxnSpPr>
          <p:nvPr/>
        </p:nvCxnSpPr>
        <p:spPr>
          <a:xfrm flipH="1">
            <a:off x="5193315" y="3548215"/>
            <a:ext cx="159070"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a:stCxn id="4" idx="0"/>
            <a:endCxn id="20" idx="3"/>
          </p:cNvCxnSpPr>
          <p:nvPr/>
        </p:nvCxnSpPr>
        <p:spPr>
          <a:xfrm flipH="1" flipV="1">
            <a:off x="5736360" y="2738717"/>
            <a:ext cx="526611" cy="48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 idx="0"/>
            <a:endCxn id="372" idx="2"/>
          </p:cNvCxnSpPr>
          <p:nvPr/>
        </p:nvCxnSpPr>
        <p:spPr>
          <a:xfrm flipH="1" flipV="1">
            <a:off x="3610054" y="1917700"/>
            <a:ext cx="1559378" cy="592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stCxn id="130" idx="0"/>
            <a:endCxn id="144" idx="3"/>
          </p:cNvCxnSpPr>
          <p:nvPr/>
        </p:nvCxnSpPr>
        <p:spPr>
          <a:xfrm flipH="1" flipV="1">
            <a:off x="3691918" y="2377454"/>
            <a:ext cx="843476" cy="751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endCxn id="145" idx="3"/>
          </p:cNvCxnSpPr>
          <p:nvPr/>
        </p:nvCxnSpPr>
        <p:spPr>
          <a:xfrm flipH="1" flipV="1">
            <a:off x="3691918" y="3340580"/>
            <a:ext cx="169072" cy="219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p:cNvCxnSpPr>
            <a:stCxn id="130" idx="2"/>
            <a:endCxn id="148" idx="3"/>
          </p:cNvCxnSpPr>
          <p:nvPr/>
        </p:nvCxnSpPr>
        <p:spPr>
          <a:xfrm flipH="1">
            <a:off x="3846487" y="4034635"/>
            <a:ext cx="688907" cy="7719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a:stCxn id="46" idx="2"/>
          </p:cNvCxnSpPr>
          <p:nvPr/>
        </p:nvCxnSpPr>
        <p:spPr>
          <a:xfrm>
            <a:off x="7978528" y="3810944"/>
            <a:ext cx="181451" cy="983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0"/>
            <a:endCxn id="167" idx="1"/>
          </p:cNvCxnSpPr>
          <p:nvPr/>
        </p:nvCxnSpPr>
        <p:spPr>
          <a:xfrm flipV="1">
            <a:off x="6262971" y="2834013"/>
            <a:ext cx="1483213" cy="391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150" idx="2"/>
          </p:cNvCxnSpPr>
          <p:nvPr/>
        </p:nvCxnSpPr>
        <p:spPr>
          <a:xfrm flipV="1">
            <a:off x="8819334" y="2536189"/>
            <a:ext cx="708293" cy="122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 idx="3"/>
            <a:endCxn id="46" idx="1"/>
          </p:cNvCxnSpPr>
          <p:nvPr/>
        </p:nvCxnSpPr>
        <p:spPr>
          <a:xfrm>
            <a:off x="7173557" y="3548215"/>
            <a:ext cx="238043"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 idx="2"/>
          </p:cNvCxnSpPr>
          <p:nvPr/>
        </p:nvCxnSpPr>
        <p:spPr>
          <a:xfrm flipH="1">
            <a:off x="6118443" y="3871380"/>
            <a:ext cx="144528" cy="163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stretch>
            <a:fillRect/>
          </a:stretch>
        </p:blipFill>
        <p:spPr>
          <a:xfrm>
            <a:off x="8020387" y="7223127"/>
            <a:ext cx="2325672" cy="1870128"/>
          </a:xfrm>
          <a:prstGeom prst="rect">
            <a:avLst/>
          </a:prstGeom>
        </p:spPr>
      </p:pic>
      <p:cxnSp>
        <p:nvCxnSpPr>
          <p:cNvPr id="292" name="Straight Arrow Connector 291"/>
          <p:cNvCxnSpPr>
            <a:stCxn id="46" idx="3"/>
            <a:endCxn id="92" idx="1"/>
          </p:cNvCxnSpPr>
          <p:nvPr/>
        </p:nvCxnSpPr>
        <p:spPr>
          <a:xfrm>
            <a:off x="8545456" y="3582012"/>
            <a:ext cx="238044" cy="3198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flipH="1">
            <a:off x="5913912" y="4485338"/>
            <a:ext cx="204531" cy="15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a:stCxn id="157" idx="2"/>
            <a:endCxn id="155" idx="0"/>
          </p:cNvCxnSpPr>
          <p:nvPr/>
        </p:nvCxnSpPr>
        <p:spPr>
          <a:xfrm>
            <a:off x="5651509" y="6436426"/>
            <a:ext cx="0" cy="106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309" name="Table 308"/>
              <p:cNvGraphicFramePr>
                <a:graphicFrameLocks noGrp="1"/>
              </p:cNvGraphicFramePr>
              <p:nvPr>
                <p:extLst>
                  <p:ext uri="{D42A27DB-BD31-4B8C-83A1-F6EECF244321}">
                    <p14:modId xmlns:p14="http://schemas.microsoft.com/office/powerpoint/2010/main" val="1191608488"/>
                  </p:ext>
                </p:extLst>
              </p:nvPr>
            </p:nvGraphicFramePr>
            <p:xfrm>
              <a:off x="71026" y="5967589"/>
              <a:ext cx="3719682" cy="3240814"/>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energy calculation</a:t>
                          </a:r>
                          <a:endParaRPr lang="en-GB" sz="1200" b="1" dirty="0"/>
                        </a:p>
                      </a:txBody>
                      <a:tcPr vert="vert270" anchor="ctr">
                        <a:solidFill>
                          <a:schemeClr val="accent2">
                            <a:lumMod val="20000"/>
                            <a:lumOff val="80000"/>
                          </a:schemeClr>
                        </a:solidFill>
                      </a:tcPr>
                    </a:tc>
                    <a:tc>
                      <a:txBody>
                        <a:bodyPr/>
                        <a:lstStyle/>
                        <a:p>
                          <a:pPr algn="ctr"/>
                          <a:r>
                            <a:rPr lang="en-GB" sz="1200" b="1" i="0" dirty="0" smtClean="0">
                              <a:solidFill>
                                <a:schemeClr val="tx1"/>
                              </a:solidFill>
                            </a:rPr>
                            <a:t>Calculate the overall energy change for the forward reaction </a:t>
                          </a:r>
                        </a:p>
                        <a:p>
                          <a:pPr algn="ctr"/>
                          <a:r>
                            <a:rPr lang="en-GB" sz="1200" b="1" i="0" dirty="0" smtClean="0">
                              <a:solidFill>
                                <a:schemeClr val="tx1"/>
                              </a:solidFill>
                            </a:rPr>
                            <a:t>N</a:t>
                          </a:r>
                          <a:r>
                            <a:rPr lang="en-GB" sz="1200" b="1" i="0" baseline="-25000" dirty="0" smtClean="0">
                              <a:solidFill>
                                <a:schemeClr val="tx1"/>
                              </a:solidFill>
                            </a:rPr>
                            <a:t>2</a:t>
                          </a:r>
                          <a:r>
                            <a:rPr lang="en-GB" sz="1200" b="1" i="0" dirty="0" smtClean="0">
                              <a:solidFill>
                                <a:schemeClr val="tx1"/>
                              </a:solidFill>
                            </a:rPr>
                            <a:t> + 3H</a:t>
                          </a:r>
                          <a:r>
                            <a:rPr lang="en-GB" sz="1200" b="1" i="0" baseline="-25000" dirty="0" smtClean="0">
                              <a:solidFill>
                                <a:schemeClr val="tx1"/>
                              </a:solidFill>
                            </a:rPr>
                            <a:t>2  </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25000" dirty="0" smtClean="0">
                              <a:solidFill>
                                <a:schemeClr val="tx1"/>
                              </a:solidFill>
                            </a:rPr>
                            <a:t> </a:t>
                          </a:r>
                          <a:r>
                            <a:rPr lang="en-GB" sz="1200" b="1" i="0" baseline="0" dirty="0" smtClean="0">
                              <a:solidFill>
                                <a:schemeClr val="tx1"/>
                              </a:solidFill>
                            </a:rPr>
                            <a:t>2NH</a:t>
                          </a:r>
                          <a:r>
                            <a:rPr lang="en-GB" sz="1200" b="1" i="0" baseline="-25000" dirty="0" smtClean="0">
                              <a:solidFill>
                                <a:schemeClr val="tx1"/>
                              </a:solidFill>
                            </a:rPr>
                            <a:t>3</a:t>
                          </a:r>
                        </a:p>
                        <a:p>
                          <a:pPr algn="ctr"/>
                          <a:endParaRPr lang="en-GB" sz="1200" b="1" i="0" baseline="-25000" dirty="0" smtClean="0">
                            <a:solidFill>
                              <a:schemeClr val="tx1"/>
                            </a:solidFill>
                          </a:endParaRPr>
                        </a:p>
                        <a:p>
                          <a:pPr algn="ctr"/>
                          <a:r>
                            <a:rPr lang="en-GB" sz="1200" b="1" i="0" baseline="0" dirty="0" smtClean="0">
                              <a:solidFill>
                                <a:schemeClr val="tx1"/>
                              </a:solidFill>
                            </a:rPr>
                            <a:t>Bond energies (in kJ/</a:t>
                          </a:r>
                          <a:r>
                            <a:rPr lang="en-GB" sz="1200" b="1" i="0" baseline="0" dirty="0" err="1" smtClean="0">
                              <a:solidFill>
                                <a:schemeClr val="tx1"/>
                              </a:solidFill>
                            </a:rPr>
                            <a:t>mol</a:t>
                          </a:r>
                          <a:r>
                            <a:rPr lang="en-GB" sz="1200" b="1" i="0" baseline="0" dirty="0" smtClean="0">
                              <a:solidFill>
                                <a:schemeClr val="tx1"/>
                              </a:solidFill>
                            </a:rPr>
                            <a:t>): H-H 436, H-N 391, N</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0" dirty="0" smtClean="0">
                              <a:solidFill>
                                <a:schemeClr val="tx1"/>
                              </a:solidFill>
                            </a:rPr>
                            <a:t>N 945</a:t>
                          </a:r>
                          <a:endParaRPr lang="en-GB" sz="1200" b="1" i="0" baseline="0" dirty="0">
                            <a:solidFill>
                              <a:schemeClr val="tx1"/>
                            </a:solidFill>
                          </a:endParaRPr>
                        </a:p>
                      </a:txBody>
                      <a:tcPr anchor="ct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endParaRPr lang="en-GB" sz="1200" b="1" i="0" baseline="0" dirty="0" smtClean="0">
                            <a:solidFill>
                              <a:schemeClr val="tx1"/>
                            </a:solidFill>
                          </a:endParaRPr>
                        </a:p>
                        <a:p>
                          <a:pPr algn="l"/>
                          <a:r>
                            <a:rPr lang="en-GB" sz="1200" b="1" i="0" baseline="0" dirty="0" smtClean="0">
                              <a:solidFill>
                                <a:schemeClr val="tx1"/>
                              </a:solidFill>
                            </a:rPr>
                            <a:t>Overall energy change </a:t>
                          </a:r>
                          <a:r>
                            <a:rPr lang="en-GB" sz="1200" b="1" i="0" baseline="0" dirty="0" smtClean="0">
                              <a:solidFill>
                                <a:schemeClr val="tx1"/>
                              </a:solidFill>
                            </a:rPr>
                            <a:t>=</a:t>
                          </a:r>
                        </a:p>
                        <a:p>
                          <a:pPr algn="ct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overall.</a:t>
                          </a:r>
                          <a:endParaRPr lang="en-GB" sz="1200" b="1" i="0" dirty="0">
                            <a:solidFill>
                              <a:schemeClr val="tx1"/>
                            </a:solidFill>
                          </a:endParaRPr>
                        </a:p>
                      </a:txBody>
                      <a:tcPr anchor="ctr"/>
                    </a:tc>
                  </a:tr>
                </a:tbl>
              </a:graphicData>
            </a:graphic>
          </p:graphicFrame>
        </mc:Choice>
        <mc:Fallback>
          <p:graphicFrame>
            <p:nvGraphicFramePr>
              <p:cNvPr id="309" name="Table 308"/>
              <p:cNvGraphicFramePr>
                <a:graphicFrameLocks noGrp="1"/>
              </p:cNvGraphicFramePr>
              <p:nvPr>
                <p:extLst>
                  <p:ext uri="{D42A27DB-BD31-4B8C-83A1-F6EECF244321}">
                    <p14:modId xmlns:p14="http://schemas.microsoft.com/office/powerpoint/2010/main" val="1191608488"/>
                  </p:ext>
                </p:extLst>
              </p:nvPr>
            </p:nvGraphicFramePr>
            <p:xfrm>
              <a:off x="71026" y="5967589"/>
              <a:ext cx="3719682" cy="3240814"/>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energy calculation</a:t>
                          </a:r>
                          <a:endParaRPr lang="en-GB" sz="1200" b="1" dirty="0"/>
                        </a:p>
                      </a:txBody>
                      <a:tcPr vert="vert270" anchor="ctr">
                        <a:solidFill>
                          <a:schemeClr val="accent2">
                            <a:lumMod val="20000"/>
                            <a:lumOff val="80000"/>
                          </a:schemeClr>
                        </a:solidFill>
                      </a:tcPr>
                    </a:tc>
                    <a:tc>
                      <a:txBody>
                        <a:bodyPr/>
                        <a:lstStyle/>
                        <a:p>
                          <a:endParaRPr lang="en-US"/>
                        </a:p>
                      </a:txBody>
                      <a:tcPr anchor="ctr">
                        <a:blipFill rotWithShape="0">
                          <a:blip r:embed="rId4"/>
                          <a:stretch>
                            <a:fillRect l="-12707" t="-461" r="-368" b="-149309"/>
                          </a:stretch>
                        </a:blipFill>
                      </a:tcPr>
                    </a:tc>
                  </a:tr>
                  <a:tr h="1920240">
                    <a:tc vMerge="1">
                      <a:txBody>
                        <a:bodyPr/>
                        <a:lstStyle/>
                        <a:p>
                          <a:pPr algn="ctr"/>
                          <a:endParaRPr lang="en-GB" sz="1200" b="1" dirty="0"/>
                        </a:p>
                      </a:txBody>
                      <a:tcPr anchor="ctr">
                        <a:solidFill>
                          <a:schemeClr val="accent2">
                            <a:lumMod val="20000"/>
                            <a:lumOff val="80000"/>
                          </a:schemeClr>
                        </a:solidFill>
                      </a:tcPr>
                    </a:tc>
                    <a:tc>
                      <a:txBody>
                        <a:bodyPr/>
                        <a:lstStyle/>
                        <a:p>
                          <a:pPr algn="ctr"/>
                          <a:r>
                            <a:rPr lang="en-GB" sz="1200" b="1" i="0" dirty="0" smtClean="0">
                              <a:solidFill>
                                <a:schemeClr val="tx1"/>
                              </a:solidFill>
                            </a:rPr>
                            <a:t>Bond breaking: 945 + (3 x 436) = 945 + 1308 = 2253 kJ/</a:t>
                          </a:r>
                          <a:r>
                            <a:rPr lang="en-GB" sz="1200" b="1" i="0" dirty="0" err="1" smtClean="0">
                              <a:solidFill>
                                <a:schemeClr val="tx1"/>
                              </a:solidFill>
                            </a:rPr>
                            <a:t>mol</a:t>
                          </a:r>
                          <a:endParaRPr lang="en-GB" sz="1200" b="1" i="0" dirty="0" smtClean="0">
                            <a:solidFill>
                              <a:schemeClr val="tx1"/>
                            </a:solidFill>
                          </a:endParaRPr>
                        </a:p>
                        <a:p>
                          <a:pPr algn="ctr"/>
                          <a:endParaRPr lang="en-GB" sz="1200" b="1" i="0" dirty="0" smtClean="0">
                            <a:solidFill>
                              <a:schemeClr val="tx1"/>
                            </a:solidFill>
                          </a:endParaRPr>
                        </a:p>
                        <a:p>
                          <a:pPr algn="ctr"/>
                          <a:r>
                            <a:rPr lang="en-GB" sz="1200" b="1" i="0" dirty="0" smtClean="0">
                              <a:solidFill>
                                <a:schemeClr val="tx1"/>
                              </a:solidFill>
                            </a:rPr>
                            <a:t>Bond making:</a:t>
                          </a:r>
                          <a:r>
                            <a:rPr lang="en-GB" sz="1200" b="1" i="0" baseline="0" dirty="0" smtClean="0">
                              <a:solidFill>
                                <a:schemeClr val="tx1"/>
                              </a:solidFill>
                            </a:rPr>
                            <a:t> 6 x 391 = 2346 kJ/</a:t>
                          </a:r>
                          <a:r>
                            <a:rPr lang="en-GB" sz="1200" b="1" i="0" baseline="0" dirty="0" err="1" smtClean="0">
                              <a:solidFill>
                                <a:schemeClr val="tx1"/>
                              </a:solidFill>
                            </a:rPr>
                            <a:t>mol</a:t>
                          </a:r>
                          <a:endParaRPr lang="en-GB" sz="1200" b="1" i="0" baseline="0" dirty="0" smtClean="0">
                            <a:solidFill>
                              <a:schemeClr val="tx1"/>
                            </a:solidFill>
                          </a:endParaRPr>
                        </a:p>
                        <a:p>
                          <a:pPr algn="ctr"/>
                          <a:endParaRPr lang="en-GB" sz="1200" b="1" i="0" baseline="0" dirty="0" smtClean="0">
                            <a:solidFill>
                              <a:schemeClr val="tx1"/>
                            </a:solidFill>
                          </a:endParaRPr>
                        </a:p>
                        <a:p>
                          <a:pPr algn="ctr"/>
                          <a:endParaRPr lang="en-GB" sz="1200" b="1" i="0" baseline="0" dirty="0" smtClean="0">
                            <a:solidFill>
                              <a:schemeClr val="tx1"/>
                            </a:solidFill>
                          </a:endParaRPr>
                        </a:p>
                        <a:p>
                          <a:pPr algn="l"/>
                          <a:r>
                            <a:rPr lang="en-GB" sz="1200" b="1" i="0" baseline="0" dirty="0" smtClean="0">
                              <a:solidFill>
                                <a:schemeClr val="tx1"/>
                              </a:solidFill>
                            </a:rPr>
                            <a:t>Overall energy change </a:t>
                          </a:r>
                          <a:r>
                            <a:rPr lang="en-GB" sz="1200" b="1" i="0" baseline="0" dirty="0" smtClean="0">
                              <a:solidFill>
                                <a:schemeClr val="tx1"/>
                              </a:solidFill>
                            </a:rPr>
                            <a:t>=</a:t>
                          </a:r>
                        </a:p>
                        <a:p>
                          <a:pPr algn="ctr"/>
                          <a:endParaRPr lang="en-GB" sz="1200" b="1" i="0" baseline="0" dirty="0" smtClean="0">
                            <a:solidFill>
                              <a:schemeClr val="tx1"/>
                            </a:solidFill>
                          </a:endParaRPr>
                        </a:p>
                        <a:p>
                          <a:pPr algn="ctr"/>
                          <a:endParaRPr lang="en-GB" sz="1200" b="1" i="0" baseline="0" dirty="0" smtClean="0">
                            <a:solidFill>
                              <a:schemeClr val="tx1"/>
                            </a:solidFill>
                          </a:endParaRPr>
                        </a:p>
                        <a:p>
                          <a:pPr algn="ctr"/>
                          <a:r>
                            <a:rPr lang="en-GB" sz="1200" b="1" i="0" baseline="0" dirty="0" smtClean="0">
                              <a:solidFill>
                                <a:schemeClr val="tx1"/>
                              </a:solidFill>
                            </a:rPr>
                            <a:t>Therefore reaction is exothermic overall.</a:t>
                          </a:r>
                          <a:endParaRPr lang="en-GB" sz="1200" b="1" i="0" dirty="0">
                            <a:solidFill>
                              <a:schemeClr val="tx1"/>
                            </a:solidFill>
                          </a:endParaRPr>
                        </a:p>
                      </a:txBody>
                      <a:tcPr anchor="ctr"/>
                    </a:tc>
                  </a:tr>
                </a:tbl>
              </a:graphicData>
            </a:graphic>
          </p:graphicFrame>
        </mc:Fallback>
      </mc:AlternateContent>
      <p:cxnSp>
        <p:nvCxnSpPr>
          <p:cNvPr id="311" name="Straight Arrow Connector 310"/>
          <p:cNvCxnSpPr>
            <a:stCxn id="148" idx="2"/>
            <a:endCxn id="309" idx="0"/>
          </p:cNvCxnSpPr>
          <p:nvPr/>
        </p:nvCxnSpPr>
        <p:spPr>
          <a:xfrm flipH="1">
            <a:off x="1930867" y="5629587"/>
            <a:ext cx="55779" cy="33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61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2385" y="3225049"/>
            <a:ext cx="1821172"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 GCSE</a:t>
            </a:r>
          </a:p>
          <a:p>
            <a:pPr algn="ctr"/>
            <a:r>
              <a:rPr lang="en-GB" sz="1800" b="1" dirty="0" smtClean="0">
                <a:ea typeface="Verdana" panose="020B0604030504040204" pitchFamily="34" charset="0"/>
                <a:cs typeface="Verdana" panose="020B0604030504040204" pitchFamily="34" charset="0"/>
              </a:rPr>
              <a:t>Energy changes</a:t>
            </a:r>
            <a:endParaRPr lang="en-GB" sz="1800" dirty="0">
              <a:ea typeface="Verdana" panose="020B0604030504040204" pitchFamily="34" charset="0"/>
              <a:cs typeface="Verdana" panose="020B0604030504040204" pitchFamily="34" charset="0"/>
            </a:endParaRPr>
          </a:p>
        </p:txBody>
      </p:sp>
      <p:graphicFrame>
        <p:nvGraphicFramePr>
          <p:cNvPr id="372" name="Table 371"/>
          <p:cNvGraphicFramePr>
            <a:graphicFrameLocks noGrp="1"/>
          </p:cNvGraphicFramePr>
          <p:nvPr>
            <p:extLst>
              <p:ext uri="{D42A27DB-BD31-4B8C-83A1-F6EECF244321}">
                <p14:modId xmlns:p14="http://schemas.microsoft.com/office/powerpoint/2010/main" val="2997010190"/>
              </p:ext>
            </p:extLst>
          </p:nvPr>
        </p:nvGraphicFramePr>
        <p:xfrm>
          <a:off x="957139" y="151670"/>
          <a:ext cx="5305831" cy="1766030"/>
        </p:xfrm>
        <a:graphic>
          <a:graphicData uri="http://schemas.openxmlformats.org/drawingml/2006/table">
            <a:tbl>
              <a:tblPr firstRow="1" bandRow="1">
                <a:tableStyleId>{5940675A-B579-460E-94D1-54222C63F5DA}</a:tableStyleId>
              </a:tblPr>
              <a:tblGrid>
                <a:gridCol w="1065100"/>
                <a:gridCol w="2243121"/>
                <a:gridCol w="1997610"/>
              </a:tblGrid>
              <a:tr h="915130">
                <a:tc>
                  <a:txBody>
                    <a:bodyPr/>
                    <a:lstStyle/>
                    <a:p>
                      <a:pPr algn="ctr"/>
                      <a:r>
                        <a:rPr lang="en-GB" sz="1200" b="1" dirty="0" smtClean="0"/>
                        <a:t>Endothermic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1200" dirty="0" smtClean="0"/>
                        <a:t>Examples:</a:t>
                      </a:r>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128016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r h="850900">
                <a:tc>
                  <a:txBody>
                    <a:bodyPr/>
                    <a:lstStyle/>
                    <a:p>
                      <a:pPr algn="ctr"/>
                      <a:r>
                        <a:rPr lang="en-GB" sz="1200" b="1" dirty="0" smtClean="0"/>
                        <a:t>Exothermic</a:t>
                      </a:r>
                      <a:endParaRPr lang="en-GB" sz="1200" b="1" dirty="0"/>
                    </a:p>
                  </a:txBody>
                  <a:tcPr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GB" sz="1200" dirty="0" smtClean="0"/>
                        <a:t>Examples:</a:t>
                      </a:r>
                    </a:p>
                    <a:p>
                      <a:pPr marL="171450" indent="-171450" algn="ctr">
                        <a:buFont typeface="Arial" panose="020B0604020202020204" pitchFamily="34" charset="0"/>
                        <a:buChar char="•"/>
                      </a:pPr>
                      <a:endParaRPr lang="en-GB" sz="1200" dirty="0" smtClean="0"/>
                    </a:p>
                    <a:p>
                      <a:pPr marL="171450" indent="-171450" algn="ctr">
                        <a:buFont typeface="Arial" panose="020B0604020202020204" pitchFamily="34" charset="0"/>
                        <a:buChar char="•"/>
                      </a:pPr>
                      <a:endParaRPr lang="en-GB" sz="1200" dirty="0" smtClean="0"/>
                    </a:p>
                    <a:p>
                      <a:pPr marL="0" indent="0" algn="ctr">
                        <a:buFont typeface="Arial" panose="020B0604020202020204" pitchFamily="34" charset="0"/>
                        <a:buNone/>
                      </a:pPr>
                      <a:endParaRPr lang="en-GB" sz="1200" dirty="0"/>
                    </a:p>
                  </a:txBody>
                  <a:tcPr anchor="ctr"/>
                </a:tc>
              </a:tr>
            </a:tbl>
          </a:graphicData>
        </a:graphic>
      </p:graphicFrame>
      <p:sp>
        <p:nvSpPr>
          <p:cNvPr id="20" name="Rectangle 19"/>
          <p:cNvSpPr/>
          <p:nvPr/>
        </p:nvSpPr>
        <p:spPr>
          <a:xfrm>
            <a:off x="4602504" y="2509784"/>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Types of reaction</a:t>
            </a:r>
            <a:endParaRPr lang="en-GB" sz="1400" b="1" dirty="0">
              <a:solidFill>
                <a:schemeClr val="tx1"/>
              </a:solidFill>
            </a:endParaRPr>
          </a:p>
        </p:txBody>
      </p:sp>
      <p:sp>
        <p:nvSpPr>
          <p:cNvPr id="46" name="Rectangle 45"/>
          <p:cNvSpPr/>
          <p:nvPr/>
        </p:nvSpPr>
        <p:spPr>
          <a:xfrm>
            <a:off x="7411600" y="3353079"/>
            <a:ext cx="1133856" cy="4578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Reaction profiles</a:t>
            </a:r>
            <a:endParaRPr lang="en-GB" sz="1400" b="1" dirty="0">
              <a:solidFill>
                <a:schemeClr val="tx1"/>
              </a:solidFill>
            </a:endParaRPr>
          </a:p>
        </p:txBody>
      </p:sp>
      <p:sp>
        <p:nvSpPr>
          <p:cNvPr id="130" name="Rectangle 129"/>
          <p:cNvSpPr/>
          <p:nvPr/>
        </p:nvSpPr>
        <p:spPr>
          <a:xfrm>
            <a:off x="3877472" y="3129389"/>
            <a:ext cx="1315843" cy="90524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energy change of reactions</a:t>
            </a:r>
          </a:p>
          <a:p>
            <a:pPr algn="ctr"/>
            <a:r>
              <a:rPr lang="en-GB" sz="1400" b="1" dirty="0" smtClean="0">
                <a:solidFill>
                  <a:schemeClr val="tx1"/>
                </a:solidFill>
              </a:rPr>
              <a:t> (HT only)</a:t>
            </a:r>
            <a:endParaRPr lang="en-GB" sz="1400" b="1" dirty="0">
              <a:solidFill>
                <a:schemeClr val="tx1"/>
              </a:solidFill>
            </a:endParaRPr>
          </a:p>
        </p:txBody>
      </p:sp>
      <p:sp>
        <p:nvSpPr>
          <p:cNvPr id="166" name="Rectangle 165"/>
          <p:cNvSpPr/>
          <p:nvPr/>
        </p:nvSpPr>
        <p:spPr>
          <a:xfrm>
            <a:off x="5063329" y="4010336"/>
            <a:ext cx="2110228" cy="49067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Cells and batteries</a:t>
            </a:r>
          </a:p>
          <a:p>
            <a:pPr algn="ctr"/>
            <a:r>
              <a:rPr lang="en-GB" sz="1400" b="1" dirty="0" smtClean="0">
                <a:solidFill>
                  <a:schemeClr val="tx1"/>
                </a:solidFill>
              </a:rPr>
              <a:t>(Chemistry only)</a:t>
            </a:r>
            <a:endParaRPr lang="en-GB" sz="1400" b="1" dirty="0">
              <a:solidFill>
                <a:schemeClr val="tx1"/>
              </a:solidFill>
            </a:endParaRPr>
          </a:p>
        </p:txBody>
      </p:sp>
      <p:sp>
        <p:nvSpPr>
          <p:cNvPr id="167" name="Rectangle 166"/>
          <p:cNvSpPr/>
          <p:nvPr/>
        </p:nvSpPr>
        <p:spPr>
          <a:xfrm>
            <a:off x="7746184" y="2658283"/>
            <a:ext cx="2146300" cy="35145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Fuel cells (Chemistry only)</a:t>
            </a:r>
            <a:endParaRPr lang="en-GB" sz="1400" b="1" dirty="0">
              <a:solidFill>
                <a:schemeClr val="tx1"/>
              </a:solidFill>
            </a:endParaRPr>
          </a:p>
        </p:txBody>
      </p:sp>
      <p:graphicFrame>
        <p:nvGraphicFramePr>
          <p:cNvPr id="92" name="Table 91"/>
          <p:cNvGraphicFramePr>
            <a:graphicFrameLocks noGrp="1"/>
          </p:cNvGraphicFramePr>
          <p:nvPr>
            <p:extLst>
              <p:ext uri="{D42A27DB-BD31-4B8C-83A1-F6EECF244321}">
                <p14:modId xmlns:p14="http://schemas.microsoft.com/office/powerpoint/2010/main" val="1036020257"/>
              </p:ext>
            </p:extLst>
          </p:nvPr>
        </p:nvGraphicFramePr>
        <p:xfrm>
          <a:off x="8783500" y="3213979"/>
          <a:ext cx="3889192" cy="1375733"/>
        </p:xfrm>
        <a:graphic>
          <a:graphicData uri="http://schemas.openxmlformats.org/drawingml/2006/table">
            <a:tbl>
              <a:tblPr firstRow="1" bandRow="1">
                <a:tableStyleId>{5940675A-B579-460E-94D1-54222C63F5DA}</a:tableStyleId>
              </a:tblPr>
              <a:tblGrid>
                <a:gridCol w="366728"/>
                <a:gridCol w="1805432"/>
                <a:gridCol w="1717032"/>
              </a:tblGrid>
              <a:tr h="137573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Activation energy</a:t>
                      </a: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bl>
          </a:graphicData>
        </a:graphic>
      </p:graphicFrame>
      <p:graphicFrame>
        <p:nvGraphicFramePr>
          <p:cNvPr id="93" name="Table 92"/>
          <p:cNvGraphicFramePr>
            <a:graphicFrameLocks noGrp="1"/>
          </p:cNvGraphicFramePr>
          <p:nvPr>
            <p:extLst>
              <p:ext uri="{D42A27DB-BD31-4B8C-83A1-F6EECF244321}">
                <p14:modId xmlns:p14="http://schemas.microsoft.com/office/powerpoint/2010/main" val="1790789218"/>
              </p:ext>
            </p:extLst>
          </p:nvPr>
        </p:nvGraphicFramePr>
        <p:xfrm>
          <a:off x="7471402" y="4793949"/>
          <a:ext cx="5201290" cy="4492844"/>
        </p:xfrm>
        <a:graphic>
          <a:graphicData uri="http://schemas.openxmlformats.org/drawingml/2006/table">
            <a:tbl>
              <a:tblPr firstRow="1" bandRow="1">
                <a:tableStyleId>{5940675A-B579-460E-94D1-54222C63F5DA}</a:tableStyleId>
              </a:tblPr>
              <a:tblGrid>
                <a:gridCol w="482286"/>
                <a:gridCol w="2442600"/>
                <a:gridCol w="2276404"/>
              </a:tblGrid>
              <a:tr h="2152951">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r h="2339893">
                <a:tc>
                  <a:txBody>
                    <a:bodyPr/>
                    <a:lstStyle/>
                    <a:p>
                      <a:pPr algn="ctr"/>
                      <a:endParaRPr lang="en-GB" sz="1200" b="1" dirty="0"/>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c>
                  <a:txBody>
                    <a:bodyPr/>
                    <a:lstStyle/>
                    <a:p>
                      <a:pPr algn="l"/>
                      <a:endParaRPr lang="en-GB" sz="1200" dirty="0" smtClean="0"/>
                    </a:p>
                    <a:p>
                      <a:pPr algn="l"/>
                      <a:endParaRPr lang="en-GB" sz="1200" dirty="0" smtClean="0"/>
                    </a:p>
                    <a:p>
                      <a:pPr algn="l"/>
                      <a:endParaRPr lang="en-GB" sz="1200" dirty="0"/>
                    </a:p>
                  </a:txBody>
                  <a:tcPr anchor="ctr"/>
                </a:tc>
              </a:tr>
            </a:tbl>
          </a:graphicData>
        </a:graphic>
      </p:graphicFrame>
      <p:pic>
        <p:nvPicPr>
          <p:cNvPr id="15" name="Picture 14"/>
          <p:cNvPicPr>
            <a:picLocks noChangeAspect="1"/>
          </p:cNvPicPr>
          <p:nvPr/>
        </p:nvPicPr>
        <p:blipFill>
          <a:blip r:embed="rId2"/>
          <a:stretch>
            <a:fillRect/>
          </a:stretch>
        </p:blipFill>
        <p:spPr>
          <a:xfrm>
            <a:off x="8062204" y="4979965"/>
            <a:ext cx="2242039" cy="1739152"/>
          </a:xfrm>
          <a:prstGeom prst="rect">
            <a:avLst/>
          </a:prstGeom>
        </p:spPr>
      </p:pic>
      <p:graphicFrame>
        <p:nvGraphicFramePr>
          <p:cNvPr id="144" name="Table 143"/>
          <p:cNvGraphicFramePr>
            <a:graphicFrameLocks noGrp="1"/>
          </p:cNvGraphicFramePr>
          <p:nvPr>
            <p:extLst/>
          </p:nvPr>
        </p:nvGraphicFramePr>
        <p:xfrm>
          <a:off x="110883" y="2057414"/>
          <a:ext cx="3581035" cy="640080"/>
        </p:xfrm>
        <a:graphic>
          <a:graphicData uri="http://schemas.openxmlformats.org/drawingml/2006/table">
            <a:tbl>
              <a:tblPr firstRow="1" bandRow="1">
                <a:tableStyleId>{5940675A-B579-460E-94D1-54222C63F5DA}</a:tableStyleId>
              </a:tblPr>
              <a:tblGrid>
                <a:gridCol w="1058702"/>
                <a:gridCol w="2522333"/>
              </a:tblGrid>
              <a:tr h="55707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Reaction profiles</a:t>
                      </a:r>
                      <a:endParaRPr lang="en-GB" sz="1200" b="1" dirty="0"/>
                    </a:p>
                  </a:txBody>
                  <a:tcPr anchor="ctr">
                    <a:solidFill>
                      <a:schemeClr val="accent2">
                        <a:lumMod val="20000"/>
                        <a:lumOff val="80000"/>
                      </a:schemeClr>
                    </a:solidFill>
                  </a:tcPr>
                </a:tc>
                <a:tc>
                  <a:txBody>
                    <a:bodyPr/>
                    <a:lstStyle/>
                    <a:p>
                      <a:pPr algn="ctr"/>
                      <a:endParaRPr lang="en-GB" sz="1200" b="1" i="1" dirty="0" smtClean="0">
                        <a:solidFill>
                          <a:schemeClr val="accent2"/>
                        </a:solidFill>
                      </a:endParaRPr>
                    </a:p>
                    <a:p>
                      <a:pPr algn="ctr"/>
                      <a:endParaRPr lang="en-GB" sz="1200" b="1" i="1" dirty="0" smtClean="0">
                        <a:solidFill>
                          <a:schemeClr val="accent2"/>
                        </a:solidFill>
                      </a:endParaRPr>
                    </a:p>
                    <a:p>
                      <a:pPr algn="ctr"/>
                      <a:endParaRPr lang="en-GB" sz="1200" b="1" i="1" dirty="0">
                        <a:solidFill>
                          <a:schemeClr val="accent2"/>
                        </a:solidFill>
                      </a:endParaRPr>
                    </a:p>
                  </a:txBody>
                  <a:tcPr anchor="ctr"/>
                </a:tc>
              </a:tr>
            </a:tbl>
          </a:graphicData>
        </a:graphic>
      </p:graphicFrame>
      <p:graphicFrame>
        <p:nvGraphicFramePr>
          <p:cNvPr id="145" name="Table 144"/>
          <p:cNvGraphicFramePr>
            <a:graphicFrameLocks noGrp="1"/>
          </p:cNvGraphicFramePr>
          <p:nvPr>
            <p:extLst/>
          </p:nvPr>
        </p:nvGraphicFramePr>
        <p:xfrm>
          <a:off x="102041" y="2856749"/>
          <a:ext cx="3589877" cy="967663"/>
        </p:xfrm>
        <a:graphic>
          <a:graphicData uri="http://schemas.openxmlformats.org/drawingml/2006/table">
            <a:tbl>
              <a:tblPr firstRow="1" bandRow="1">
                <a:tableStyleId>{5940675A-B579-460E-94D1-54222C63F5DA}</a:tableStyleId>
              </a:tblPr>
              <a:tblGrid>
                <a:gridCol w="2015077"/>
                <a:gridCol w="1574800"/>
              </a:tblGrid>
              <a:tr h="510463">
                <a:tc>
                  <a:txBody>
                    <a:bodyPr/>
                    <a:lstStyle/>
                    <a:p>
                      <a:pPr algn="ctr"/>
                      <a:r>
                        <a:rPr lang="en-GB" sz="1200" b="1" dirty="0" smtClean="0"/>
                        <a:t>Breaking bonds in reactants</a:t>
                      </a: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r>
              <a:tr h="457200">
                <a:tc>
                  <a:txBody>
                    <a:bodyPr/>
                    <a:lstStyle/>
                    <a:p>
                      <a:pPr algn="ctr"/>
                      <a:r>
                        <a:rPr lang="en-GB" sz="1200" b="1" dirty="0" smtClean="0"/>
                        <a:t>Making bonds in products</a:t>
                      </a: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r>
            </a:tbl>
          </a:graphicData>
        </a:graphic>
      </p:graphicFrame>
      <p:graphicFrame>
        <p:nvGraphicFramePr>
          <p:cNvPr id="148" name="Table 147"/>
          <p:cNvGraphicFramePr>
            <a:graphicFrameLocks noGrp="1"/>
          </p:cNvGraphicFramePr>
          <p:nvPr>
            <p:extLst>
              <p:ext uri="{D42A27DB-BD31-4B8C-83A1-F6EECF244321}">
                <p14:modId xmlns:p14="http://schemas.microsoft.com/office/powerpoint/2010/main" val="4062218125"/>
              </p:ext>
            </p:extLst>
          </p:nvPr>
        </p:nvGraphicFramePr>
        <p:xfrm>
          <a:off x="126805" y="3983667"/>
          <a:ext cx="3719682" cy="1645920"/>
        </p:xfrm>
        <a:graphic>
          <a:graphicData uri="http://schemas.openxmlformats.org/drawingml/2006/table">
            <a:tbl>
              <a:tblPr firstRow="1" bandRow="1">
                <a:tableStyleId>{5940675A-B579-460E-94D1-54222C63F5DA}</a:tableStyleId>
              </a:tblPr>
              <a:tblGrid>
                <a:gridCol w="462148"/>
                <a:gridCol w="1029504"/>
                <a:gridCol w="2228030"/>
              </a:tblGrid>
              <a:tr h="805766">
                <a:tc rowSpan="2">
                  <a:txBody>
                    <a:bodyPr/>
                    <a:lstStyle/>
                    <a:p>
                      <a:pPr algn="ctr"/>
                      <a:r>
                        <a:rPr lang="en-GB" sz="1200" b="1" dirty="0" smtClean="0"/>
                        <a:t>Overall energy change of a reaction</a:t>
                      </a:r>
                      <a:endParaRPr lang="en-GB" sz="1200" b="1" dirty="0"/>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r h="698500">
                <a:tc vMerge="1">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dirty="0"/>
                    </a:p>
                  </a:txBody>
                  <a:tcPr anchor="ctr"/>
                </a:tc>
              </a:tr>
            </a:tbl>
          </a:graphicData>
        </a:graphic>
      </p:graphicFrame>
      <p:graphicFrame>
        <p:nvGraphicFramePr>
          <p:cNvPr id="150" name="Table 149"/>
          <p:cNvGraphicFramePr>
            <a:graphicFrameLocks noGrp="1"/>
          </p:cNvGraphicFramePr>
          <p:nvPr>
            <p:extLst>
              <p:ext uri="{D42A27DB-BD31-4B8C-83A1-F6EECF244321}">
                <p14:modId xmlns:p14="http://schemas.microsoft.com/office/powerpoint/2010/main" val="3552467996"/>
              </p:ext>
            </p:extLst>
          </p:nvPr>
        </p:nvGraphicFramePr>
        <p:xfrm>
          <a:off x="6382564" y="1029969"/>
          <a:ext cx="6290127" cy="1506220"/>
        </p:xfrm>
        <a:graphic>
          <a:graphicData uri="http://schemas.openxmlformats.org/drawingml/2006/table">
            <a:tbl>
              <a:tblPr firstRow="1" bandRow="1">
                <a:tableStyleId>{5940675A-B579-460E-94D1-54222C63F5DA}</a:tableStyleId>
              </a:tblPr>
              <a:tblGrid>
                <a:gridCol w="582332"/>
                <a:gridCol w="2683581"/>
                <a:gridCol w="3024214"/>
              </a:tblGrid>
              <a:tr h="615219">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Hydrogen fuel cells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vert="vert270" anchor="ctr">
                    <a:solidFill>
                      <a:schemeClr val="accent2">
                        <a:lumMod val="20000"/>
                        <a:lumOff val="80000"/>
                      </a:schemeClr>
                    </a:solidFill>
                  </a:tcPr>
                </a:tc>
                <a:tc>
                  <a:txBody>
                    <a:bodyPr/>
                    <a:lstStyle/>
                    <a:p>
                      <a:pPr algn="ctr"/>
                      <a:r>
                        <a:rPr lang="en-GB" sz="1200" b="1" i="1" dirty="0" smtClean="0">
                          <a:solidFill>
                            <a:schemeClr val="accent2"/>
                          </a:solidFill>
                        </a:rPr>
                        <a:t>Word equation:</a:t>
                      </a:r>
                    </a:p>
                    <a:p>
                      <a:pPr algn="ctr"/>
                      <a:endParaRPr lang="en-GB" sz="1200" b="1" i="1" dirty="0" smtClean="0">
                        <a:solidFill>
                          <a:schemeClr val="accent2"/>
                        </a:solidFill>
                      </a:endParaRPr>
                    </a:p>
                    <a:p>
                      <a:pPr algn="ctr"/>
                      <a:endParaRPr lang="en-GB" sz="1200" b="1" i="1" dirty="0" smtClean="0">
                        <a:solidFill>
                          <a:schemeClr val="accent2"/>
                        </a:solidFill>
                      </a:endParaRPr>
                    </a:p>
                  </a:txBody>
                  <a:tcPr anchor="ctr"/>
                </a:tc>
                <a:tc>
                  <a:txBody>
                    <a:bodyPr/>
                    <a:lstStyle/>
                    <a:p>
                      <a:pPr algn="ctr"/>
                      <a:r>
                        <a:rPr lang="en-GB" sz="1200" b="1" dirty="0" smtClean="0"/>
                        <a:t>Symbol equation:</a:t>
                      </a:r>
                    </a:p>
                    <a:p>
                      <a:pPr algn="ctr"/>
                      <a:endParaRPr lang="en-GB" sz="1200" b="1" dirty="0" smtClean="0"/>
                    </a:p>
                    <a:p>
                      <a:pPr algn="ctr"/>
                      <a:endParaRPr lang="en-GB" sz="1200" b="1" dirty="0" smtClean="0"/>
                    </a:p>
                  </a:txBody>
                  <a:tcPr anchor="ctr"/>
                </a:tc>
              </a:tr>
              <a:tr h="86614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a:p>
                  </a:txBody>
                  <a:tcPr anchor="ctr">
                    <a:solidFill>
                      <a:schemeClr val="accent2">
                        <a:lumMod val="20000"/>
                        <a:lumOff val="80000"/>
                      </a:schemeClr>
                    </a:solidFill>
                  </a:tcPr>
                </a:tc>
                <a:tc>
                  <a:txBody>
                    <a:bodyPr/>
                    <a:lstStyle/>
                    <a:p>
                      <a:pPr algn="ctr"/>
                      <a:r>
                        <a:rPr lang="en-GB" sz="1200" b="1" dirty="0" smtClean="0"/>
                        <a:t>Advantages:</a:t>
                      </a:r>
                    </a:p>
                    <a:p>
                      <a:pPr marL="0" indent="0">
                        <a:buFont typeface="Arial" panose="020B0604020202020204" pitchFamily="34" charset="0"/>
                        <a:buNone/>
                      </a:pPr>
                      <a:endParaRPr lang="en-GB" sz="1200" b="1" i="0" dirty="0" smtClean="0">
                        <a:solidFill>
                          <a:schemeClr val="tx1"/>
                        </a:solidFill>
                      </a:endParaRPr>
                    </a:p>
                    <a:p>
                      <a:pPr marL="0" indent="0">
                        <a:buFont typeface="Arial" panose="020B0604020202020204" pitchFamily="34" charset="0"/>
                        <a:buNone/>
                      </a:pPr>
                      <a:endParaRPr lang="en-GB" sz="1200" b="1" i="0" dirty="0" smtClean="0">
                        <a:solidFill>
                          <a:schemeClr val="tx1"/>
                        </a:solidFill>
                      </a:endParaRPr>
                    </a:p>
                    <a:p>
                      <a:pPr marL="0" indent="0">
                        <a:buFont typeface="Arial" panose="020B0604020202020204" pitchFamily="34" charset="0"/>
                        <a:buNone/>
                      </a:pPr>
                      <a:endParaRPr lang="en-GB" sz="1200" b="1" i="1" dirty="0">
                        <a:solidFill>
                          <a:schemeClr val="accent2"/>
                        </a:solidFill>
                      </a:endParaRPr>
                    </a:p>
                  </a:txBody>
                  <a:tcPr anchor="ctr"/>
                </a:tc>
                <a:tc>
                  <a:txBody>
                    <a:bodyPr/>
                    <a:lstStyle/>
                    <a:p>
                      <a:pPr algn="ctr"/>
                      <a:r>
                        <a:rPr lang="en-GB" sz="1200" b="1" dirty="0" smtClean="0"/>
                        <a:t>Disadvantages</a:t>
                      </a:r>
                      <a:r>
                        <a:rPr lang="en-GB" sz="1200" b="1" dirty="0" smtClean="0"/>
                        <a:t>:</a:t>
                      </a:r>
                    </a:p>
                    <a:p>
                      <a:pPr algn="ctr"/>
                      <a:endParaRPr lang="en-GB" sz="1200" b="1" dirty="0" smtClean="0"/>
                    </a:p>
                    <a:p>
                      <a:pPr algn="ctr"/>
                      <a:endParaRPr lang="en-GB" sz="1200" b="1" dirty="0" smtClean="0"/>
                    </a:p>
                    <a:p>
                      <a:pPr algn="ctr"/>
                      <a:endParaRPr lang="en-GB" sz="1200" b="1" dirty="0" smtClean="0"/>
                    </a:p>
                  </a:txBody>
                  <a:tcPr anchor="ctr"/>
                </a:tc>
              </a:tr>
            </a:tbl>
          </a:graphicData>
        </a:graphic>
      </p:graphicFrame>
      <p:graphicFrame>
        <p:nvGraphicFramePr>
          <p:cNvPr id="153" name="Table 152"/>
          <p:cNvGraphicFramePr>
            <a:graphicFrameLocks noGrp="1"/>
          </p:cNvGraphicFramePr>
          <p:nvPr>
            <p:extLst>
              <p:ext uri="{D42A27DB-BD31-4B8C-83A1-F6EECF244321}">
                <p14:modId xmlns:p14="http://schemas.microsoft.com/office/powerpoint/2010/main" val="1096319138"/>
              </p:ext>
            </p:extLst>
          </p:nvPr>
        </p:nvGraphicFramePr>
        <p:xfrm>
          <a:off x="6382564" y="137188"/>
          <a:ext cx="5644336" cy="822960"/>
        </p:xfrm>
        <a:graphic>
          <a:graphicData uri="http://schemas.openxmlformats.org/drawingml/2006/table">
            <a:tbl>
              <a:tblPr firstRow="1" bandRow="1">
                <a:tableStyleId>{5940675A-B579-460E-94D1-54222C63F5DA}</a:tableStyleId>
              </a:tblPr>
              <a:tblGrid>
                <a:gridCol w="609142"/>
                <a:gridCol w="2598664"/>
                <a:gridCol w="2436530"/>
              </a:tblGrid>
              <a:tr h="69838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Ionic half</a:t>
                      </a:r>
                      <a:r>
                        <a:rPr lang="en-GB" sz="1200" b="1" baseline="0" dirty="0" smtClean="0"/>
                        <a:t> equations</a:t>
                      </a:r>
                      <a:endParaRPr lang="en-GB" sz="1200" b="1" dirty="0"/>
                    </a:p>
                  </a:txBody>
                  <a:tcPr vert="vert270" anchor="ctr">
                    <a:solidFill>
                      <a:schemeClr val="accent2">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t>Negative electrode:</a:t>
                      </a:r>
                    </a:p>
                    <a:p>
                      <a:pPr algn="ctr"/>
                      <a:endParaRPr lang="en-GB" sz="1200" b="1" i="1" dirty="0" smtClean="0">
                        <a:solidFill>
                          <a:schemeClr val="accent2"/>
                        </a:solidFill>
                      </a:endParaRPr>
                    </a:p>
                    <a:p>
                      <a:pPr algn="ctr"/>
                      <a:endParaRPr lang="en-GB" sz="1200" b="1" i="1" dirty="0">
                        <a:solidFill>
                          <a:schemeClr val="accent2"/>
                        </a:solidFill>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smtClean="0">
                          <a:sym typeface="Wingdings" panose="05000000000000000000" pitchFamily="2" charset="2"/>
                        </a:rPr>
                        <a:t>Positive electrode: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smtClean="0">
                        <a:sym typeface="Wingdings" panose="05000000000000000000" pitchFamily="2" charset="2"/>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1" dirty="0" smtClean="0"/>
                    </a:p>
                    <a:p>
                      <a:pPr marL="0" marR="0" indent="0" algn="ctr" defTabSz="1280160" rtl="0" eaLnBrk="1" fontAlgn="auto" latinLnBrk="0" hangingPunct="1">
                        <a:lnSpc>
                          <a:spcPct val="100000"/>
                        </a:lnSpc>
                        <a:spcBef>
                          <a:spcPts val="0"/>
                        </a:spcBef>
                        <a:spcAft>
                          <a:spcPts val="0"/>
                        </a:spcAft>
                        <a:buClrTx/>
                        <a:buSzTx/>
                        <a:buFontTx/>
                        <a:buNone/>
                        <a:tabLst/>
                        <a:defRPr/>
                      </a:pPr>
                      <a:endParaRPr lang="en-US" sz="1200" b="1" dirty="0" smtClean="0"/>
                    </a:p>
                  </a:txBody>
                  <a:tcPr anchor="ctr"/>
                </a:tc>
              </a:tr>
            </a:tbl>
          </a:graphicData>
        </a:graphic>
      </p:graphicFrame>
      <p:graphicFrame>
        <p:nvGraphicFramePr>
          <p:cNvPr id="155" name="Table 154"/>
          <p:cNvGraphicFramePr>
            <a:graphicFrameLocks noGrp="1"/>
          </p:cNvGraphicFramePr>
          <p:nvPr>
            <p:extLst>
              <p:ext uri="{D42A27DB-BD31-4B8C-83A1-F6EECF244321}">
                <p14:modId xmlns:p14="http://schemas.microsoft.com/office/powerpoint/2010/main" val="1647589894"/>
              </p:ext>
            </p:extLst>
          </p:nvPr>
        </p:nvGraphicFramePr>
        <p:xfrm>
          <a:off x="3958046" y="6543304"/>
          <a:ext cx="3386926" cy="2664251"/>
        </p:xfrm>
        <a:graphic>
          <a:graphicData uri="http://schemas.openxmlformats.org/drawingml/2006/table">
            <a:tbl>
              <a:tblPr firstRow="1" bandRow="1">
                <a:tableStyleId>{5940675A-B579-460E-94D1-54222C63F5DA}</a:tableStyleId>
              </a:tblPr>
              <a:tblGrid>
                <a:gridCol w="597912"/>
                <a:gridCol w="1652337"/>
                <a:gridCol w="1136677"/>
              </a:tblGrid>
              <a:tr h="1247098">
                <a:tc>
                  <a:txBody>
                    <a:bodyPr/>
                    <a:lstStyle/>
                    <a:p>
                      <a:pPr algn="ctr"/>
                      <a:r>
                        <a:rPr lang="en-GB" sz="1200" b="1" dirty="0" smtClean="0"/>
                        <a:t>Non-rechargeable cells</a:t>
                      </a:r>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indent="0" algn="ctr">
                        <a:buFont typeface="Arial" panose="020B0604020202020204" pitchFamily="34" charset="0"/>
                        <a:buNone/>
                      </a:pPr>
                      <a:r>
                        <a:rPr lang="en-US" sz="1200" dirty="0" smtClean="0"/>
                        <a:t>Example:</a:t>
                      </a:r>
                    </a:p>
                    <a:p>
                      <a:pPr marL="0" indent="0" algn="ctr">
                        <a:buFont typeface="Arial" panose="020B0604020202020204" pitchFamily="34" charset="0"/>
                        <a:buNone/>
                      </a:pPr>
                      <a:endParaRPr lang="en-US" sz="1200" dirty="0" smtClean="0"/>
                    </a:p>
                    <a:p>
                      <a:pPr marL="0" indent="0" algn="ctr">
                        <a:buFont typeface="Arial" panose="020B0604020202020204" pitchFamily="34" charset="0"/>
                        <a:buNone/>
                      </a:pPr>
                      <a:endParaRPr lang="en-US" sz="1200" dirty="0" smtClean="0"/>
                    </a:p>
                    <a:p>
                      <a:pPr marL="0" indent="0" algn="ctr">
                        <a:buFont typeface="Arial" panose="020B0604020202020204" pitchFamily="34" charset="0"/>
                        <a:buNone/>
                      </a:pPr>
                      <a:endParaRPr lang="en-US" sz="1200" dirty="0" smtClean="0"/>
                    </a:p>
                  </a:txBody>
                  <a:tcPr anchor="ctr"/>
                </a:tc>
              </a:tr>
              <a:tr h="1417153">
                <a:tc>
                  <a:txBody>
                    <a:bodyPr/>
                    <a:lstStyle/>
                    <a:p>
                      <a:pPr algn="ctr"/>
                      <a:r>
                        <a:rPr lang="en-GB" sz="1200" b="1" dirty="0" smtClean="0"/>
                        <a:t>Rechargeable cells</a:t>
                      </a:r>
                    </a:p>
                  </a:txBody>
                  <a:tcPr vert="vert270" anchor="ctr">
                    <a:solidFill>
                      <a:schemeClr val="accent2">
                        <a:lumMod val="20000"/>
                        <a:lumOff val="80000"/>
                      </a:schemeClr>
                    </a:solidFill>
                  </a:tcPr>
                </a:tc>
                <a:tc>
                  <a:txBody>
                    <a:bodyPr/>
                    <a:lstStyle/>
                    <a:p>
                      <a:pPr algn="ctr"/>
                      <a:endParaRPr lang="en-GB" sz="1200" b="1" i="1" dirty="0">
                        <a:solidFill>
                          <a:schemeClr val="accent2"/>
                        </a:solidFill>
                      </a:endParaRPr>
                    </a:p>
                  </a:txBody>
                  <a:tcPr anchor="ctr"/>
                </a:tc>
                <a:tc>
                  <a:txBody>
                    <a:bodyPr/>
                    <a:lstStyle/>
                    <a:p>
                      <a:pPr marL="0" indent="0" algn="ctr">
                        <a:buFont typeface="Arial" charset="0"/>
                        <a:buNone/>
                      </a:pPr>
                      <a:r>
                        <a:rPr lang="en-GB" sz="1200" dirty="0" smtClean="0"/>
                        <a:t>Example:</a:t>
                      </a:r>
                    </a:p>
                    <a:p>
                      <a:pPr marL="0" indent="0" algn="ctr">
                        <a:buFont typeface="Arial" charset="0"/>
                        <a:buNone/>
                      </a:pPr>
                      <a:endParaRPr lang="en-GB" sz="1200" dirty="0" smtClean="0"/>
                    </a:p>
                    <a:p>
                      <a:pPr marL="0" indent="0" algn="ctr">
                        <a:buFont typeface="Arial" charset="0"/>
                        <a:buNone/>
                      </a:pPr>
                      <a:endParaRPr lang="en-GB" sz="1200" dirty="0" smtClean="0"/>
                    </a:p>
                    <a:p>
                      <a:pPr marL="0" indent="0" algn="ctr">
                        <a:buFont typeface="Arial" charset="0"/>
                        <a:buNone/>
                      </a:pPr>
                      <a:endParaRPr lang="en-GB" sz="1200" dirty="0" smtClean="0"/>
                    </a:p>
                    <a:p>
                      <a:pPr marL="0" indent="0" algn="ctr">
                        <a:buFont typeface="Arial" charset="0"/>
                        <a:buNone/>
                      </a:pPr>
                      <a:endParaRPr lang="en-GB" sz="1200" dirty="0"/>
                    </a:p>
                  </a:txBody>
                  <a:tcPr anchor="ctr"/>
                </a:tc>
              </a:tr>
            </a:tbl>
          </a:graphicData>
        </a:graphic>
      </p:graphicFrame>
      <p:graphicFrame>
        <p:nvGraphicFramePr>
          <p:cNvPr id="157" name="Table 156"/>
          <p:cNvGraphicFramePr>
            <a:graphicFrameLocks noGrp="1"/>
          </p:cNvGraphicFramePr>
          <p:nvPr>
            <p:extLst>
              <p:ext uri="{D42A27DB-BD31-4B8C-83A1-F6EECF244321}">
                <p14:modId xmlns:p14="http://schemas.microsoft.com/office/powerpoint/2010/main" val="4293337807"/>
              </p:ext>
            </p:extLst>
          </p:nvPr>
        </p:nvGraphicFramePr>
        <p:xfrm>
          <a:off x="3958045" y="4663718"/>
          <a:ext cx="3386928" cy="1772708"/>
        </p:xfrm>
        <a:graphic>
          <a:graphicData uri="http://schemas.openxmlformats.org/drawingml/2006/table">
            <a:tbl>
              <a:tblPr firstRow="1" bandRow="1">
                <a:tableStyleId>{5940675A-B579-460E-94D1-54222C63F5DA}</a:tableStyleId>
              </a:tblPr>
              <a:tblGrid>
                <a:gridCol w="346354"/>
                <a:gridCol w="1811393"/>
                <a:gridCol w="1229181"/>
              </a:tblGrid>
              <a:tr h="886354">
                <a:tc>
                  <a:txBody>
                    <a:bodyPr/>
                    <a:lstStyle/>
                    <a:p>
                      <a:pPr algn="ctr"/>
                      <a:r>
                        <a:rPr lang="en-GB" sz="1200" b="1" dirty="0" smtClean="0"/>
                        <a:t>Simple cell</a:t>
                      </a:r>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txBody>
                  <a:tcPr anchor="ctr"/>
                </a:tc>
                <a:tc rowSpan="2">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smtClean="0"/>
                    </a:p>
                  </a:txBody>
                  <a:tcPr anchor="ctr"/>
                </a:tc>
              </a:tr>
              <a:tr h="886354">
                <a:tc>
                  <a:txBody>
                    <a:bodyPr/>
                    <a:lstStyle/>
                    <a:p>
                      <a:pPr algn="ctr"/>
                      <a:r>
                        <a:rPr lang="en-GB" sz="1200" b="1" dirty="0" smtClean="0"/>
                        <a:t>Batteries</a:t>
                      </a:r>
                    </a:p>
                  </a:txBody>
                  <a:tcPr vert="vert270" anchor="ctr">
                    <a:solidFill>
                      <a:schemeClr val="accent2">
                        <a:lumMod val="20000"/>
                        <a:lumOff val="80000"/>
                      </a:schemeClr>
                    </a:solidFill>
                  </a:tcPr>
                </a:tc>
                <a:tc>
                  <a:txBody>
                    <a:bodyPr/>
                    <a:lstStyle/>
                    <a:p>
                      <a:pPr algn="ctr"/>
                      <a:endParaRPr lang="en-GB" sz="1200" b="1" i="1" dirty="0" smtClean="0">
                        <a:solidFill>
                          <a:schemeClr val="accent2"/>
                        </a:solidFill>
                      </a:endParaRPr>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smtClean="0"/>
                    </a:p>
                  </a:txBody>
                  <a:tcPr anchor="ctr"/>
                </a:tc>
              </a:tr>
            </a:tbl>
          </a:graphicData>
        </a:graphic>
      </p:graphicFrame>
      <p:cxnSp>
        <p:nvCxnSpPr>
          <p:cNvPr id="242" name="Straight Arrow Connector 241"/>
          <p:cNvCxnSpPr>
            <a:stCxn id="4" idx="1"/>
            <a:endCxn id="130" idx="3"/>
          </p:cNvCxnSpPr>
          <p:nvPr/>
        </p:nvCxnSpPr>
        <p:spPr>
          <a:xfrm flipH="1">
            <a:off x="5193315" y="3548215"/>
            <a:ext cx="159070"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a:stCxn id="4" idx="0"/>
            <a:endCxn id="20" idx="3"/>
          </p:cNvCxnSpPr>
          <p:nvPr/>
        </p:nvCxnSpPr>
        <p:spPr>
          <a:xfrm flipH="1" flipV="1">
            <a:off x="5736360" y="2738717"/>
            <a:ext cx="526611" cy="48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 idx="0"/>
            <a:endCxn id="372" idx="2"/>
          </p:cNvCxnSpPr>
          <p:nvPr/>
        </p:nvCxnSpPr>
        <p:spPr>
          <a:xfrm flipH="1" flipV="1">
            <a:off x="3610054" y="1917700"/>
            <a:ext cx="1559378" cy="592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stCxn id="130" idx="0"/>
            <a:endCxn id="144" idx="3"/>
          </p:cNvCxnSpPr>
          <p:nvPr/>
        </p:nvCxnSpPr>
        <p:spPr>
          <a:xfrm flipH="1" flipV="1">
            <a:off x="3691918" y="2377454"/>
            <a:ext cx="843476" cy="751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endCxn id="145" idx="3"/>
          </p:cNvCxnSpPr>
          <p:nvPr/>
        </p:nvCxnSpPr>
        <p:spPr>
          <a:xfrm flipH="1" flipV="1">
            <a:off x="3691918" y="3340580"/>
            <a:ext cx="169072" cy="219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p:cNvCxnSpPr>
            <a:stCxn id="130" idx="2"/>
            <a:endCxn id="148" idx="3"/>
          </p:cNvCxnSpPr>
          <p:nvPr/>
        </p:nvCxnSpPr>
        <p:spPr>
          <a:xfrm flipH="1">
            <a:off x="3846487" y="4034635"/>
            <a:ext cx="688907" cy="7719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a:stCxn id="46" idx="2"/>
          </p:cNvCxnSpPr>
          <p:nvPr/>
        </p:nvCxnSpPr>
        <p:spPr>
          <a:xfrm>
            <a:off x="7978528" y="3810944"/>
            <a:ext cx="181451" cy="983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0"/>
            <a:endCxn id="167" idx="1"/>
          </p:cNvCxnSpPr>
          <p:nvPr/>
        </p:nvCxnSpPr>
        <p:spPr>
          <a:xfrm flipV="1">
            <a:off x="6262971" y="2834013"/>
            <a:ext cx="1483213" cy="391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150" idx="2"/>
          </p:cNvCxnSpPr>
          <p:nvPr/>
        </p:nvCxnSpPr>
        <p:spPr>
          <a:xfrm flipV="1">
            <a:off x="8819334" y="2536189"/>
            <a:ext cx="708293" cy="122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 idx="3"/>
            <a:endCxn id="46" idx="1"/>
          </p:cNvCxnSpPr>
          <p:nvPr/>
        </p:nvCxnSpPr>
        <p:spPr>
          <a:xfrm>
            <a:off x="7173557" y="3548215"/>
            <a:ext cx="238043" cy="33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 idx="2"/>
          </p:cNvCxnSpPr>
          <p:nvPr/>
        </p:nvCxnSpPr>
        <p:spPr>
          <a:xfrm flipH="1">
            <a:off x="6118443" y="3871380"/>
            <a:ext cx="144528" cy="163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stretch>
            <a:fillRect/>
          </a:stretch>
        </p:blipFill>
        <p:spPr>
          <a:xfrm>
            <a:off x="8020387" y="7223127"/>
            <a:ext cx="2325672" cy="1870128"/>
          </a:xfrm>
          <a:prstGeom prst="rect">
            <a:avLst/>
          </a:prstGeom>
        </p:spPr>
      </p:pic>
      <p:cxnSp>
        <p:nvCxnSpPr>
          <p:cNvPr id="292" name="Straight Arrow Connector 291"/>
          <p:cNvCxnSpPr>
            <a:stCxn id="46" idx="3"/>
            <a:endCxn id="92" idx="1"/>
          </p:cNvCxnSpPr>
          <p:nvPr/>
        </p:nvCxnSpPr>
        <p:spPr>
          <a:xfrm>
            <a:off x="8545456" y="3582012"/>
            <a:ext cx="238044" cy="3198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flipH="1">
            <a:off x="5913912" y="4485338"/>
            <a:ext cx="204531" cy="15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a:stCxn id="157" idx="2"/>
            <a:endCxn id="155" idx="0"/>
          </p:cNvCxnSpPr>
          <p:nvPr/>
        </p:nvCxnSpPr>
        <p:spPr>
          <a:xfrm>
            <a:off x="5651509" y="6436426"/>
            <a:ext cx="0" cy="106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309" name="Table 308"/>
              <p:cNvGraphicFramePr>
                <a:graphicFrameLocks noGrp="1"/>
              </p:cNvGraphicFramePr>
              <p:nvPr>
                <p:extLst>
                  <p:ext uri="{D42A27DB-BD31-4B8C-83A1-F6EECF244321}">
                    <p14:modId xmlns:p14="http://schemas.microsoft.com/office/powerpoint/2010/main" val="3651202453"/>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energy calculation</a:t>
                          </a:r>
                          <a:endParaRPr lang="en-GB" sz="1200" b="1" dirty="0"/>
                        </a:p>
                      </a:txBody>
                      <a:tcPr vert="vert270" anchor="ctr">
                        <a:solidFill>
                          <a:schemeClr val="accent2">
                            <a:lumMod val="20000"/>
                            <a:lumOff val="80000"/>
                          </a:schemeClr>
                        </a:solidFill>
                      </a:tcPr>
                    </a:tc>
                    <a:tc>
                      <a:txBody>
                        <a:bodyPr/>
                        <a:lstStyle/>
                        <a:p>
                          <a:pPr algn="ctr"/>
                          <a:r>
                            <a:rPr lang="en-GB" sz="1200" b="1" i="0" dirty="0" smtClean="0">
                              <a:solidFill>
                                <a:schemeClr val="tx1"/>
                              </a:solidFill>
                            </a:rPr>
                            <a:t>Calculate the overall energy change for the forward reaction </a:t>
                          </a:r>
                        </a:p>
                        <a:p>
                          <a:pPr algn="ctr"/>
                          <a:r>
                            <a:rPr lang="en-GB" sz="1200" b="1" i="0" dirty="0" smtClean="0">
                              <a:solidFill>
                                <a:schemeClr val="tx1"/>
                              </a:solidFill>
                            </a:rPr>
                            <a:t>N</a:t>
                          </a:r>
                          <a:r>
                            <a:rPr lang="en-GB" sz="1200" b="1" i="0" baseline="-25000" dirty="0" smtClean="0">
                              <a:solidFill>
                                <a:schemeClr val="tx1"/>
                              </a:solidFill>
                            </a:rPr>
                            <a:t>2</a:t>
                          </a:r>
                          <a:r>
                            <a:rPr lang="en-GB" sz="1200" b="1" i="0" dirty="0" smtClean="0">
                              <a:solidFill>
                                <a:schemeClr val="tx1"/>
                              </a:solidFill>
                            </a:rPr>
                            <a:t> + 3H</a:t>
                          </a:r>
                          <a:r>
                            <a:rPr lang="en-GB" sz="1200" b="1" i="0" baseline="-25000" dirty="0" smtClean="0">
                              <a:solidFill>
                                <a:schemeClr val="tx1"/>
                              </a:solidFill>
                            </a:rPr>
                            <a:t>2  </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25000" dirty="0" smtClean="0">
                              <a:solidFill>
                                <a:schemeClr val="tx1"/>
                              </a:solidFill>
                            </a:rPr>
                            <a:t> </a:t>
                          </a:r>
                          <a:r>
                            <a:rPr lang="en-GB" sz="1200" b="1" i="0" baseline="0" dirty="0" smtClean="0">
                              <a:solidFill>
                                <a:schemeClr val="tx1"/>
                              </a:solidFill>
                            </a:rPr>
                            <a:t>2NH</a:t>
                          </a:r>
                          <a:r>
                            <a:rPr lang="en-GB" sz="1200" b="1" i="0" baseline="-25000" dirty="0" smtClean="0">
                              <a:solidFill>
                                <a:schemeClr val="tx1"/>
                              </a:solidFill>
                            </a:rPr>
                            <a:t>3</a:t>
                          </a:r>
                        </a:p>
                        <a:p>
                          <a:pPr algn="ctr"/>
                          <a:endParaRPr lang="en-GB" sz="1200" b="1" i="0" baseline="-25000" dirty="0" smtClean="0">
                            <a:solidFill>
                              <a:schemeClr val="tx1"/>
                            </a:solidFill>
                          </a:endParaRPr>
                        </a:p>
                        <a:p>
                          <a:pPr algn="ctr"/>
                          <a:r>
                            <a:rPr lang="en-GB" sz="1200" b="1" i="0" baseline="0" dirty="0" smtClean="0">
                              <a:solidFill>
                                <a:schemeClr val="tx1"/>
                              </a:solidFill>
                            </a:rPr>
                            <a:t>Bond energies (in kJ/</a:t>
                          </a:r>
                          <a:r>
                            <a:rPr lang="en-GB" sz="1200" b="1" i="0" baseline="0" dirty="0" err="1" smtClean="0">
                              <a:solidFill>
                                <a:schemeClr val="tx1"/>
                              </a:solidFill>
                            </a:rPr>
                            <a:t>mol</a:t>
                          </a:r>
                          <a:r>
                            <a:rPr lang="en-GB" sz="1200" b="1" i="0" baseline="0" dirty="0" smtClean="0">
                              <a:solidFill>
                                <a:schemeClr val="tx1"/>
                              </a:solidFill>
                            </a:rPr>
                            <a:t>): H-H 436, H-N 391, N</a:t>
                          </a:r>
                          <a14:m>
                            <m:oMath xmlns:m="http://schemas.openxmlformats.org/officeDocument/2006/math">
                              <m:r>
                                <a:rPr lang="en-GB" sz="1200" b="1" i="0" baseline="0" smtClean="0">
                                  <a:solidFill>
                                    <a:schemeClr val="tx1"/>
                                  </a:solidFill>
                                  <a:latin typeface="Cambria Math" panose="02040503050406030204" pitchFamily="18" charset="0"/>
                                  <a:ea typeface="Cambria Math" panose="02040503050406030204" pitchFamily="18" charset="0"/>
                                </a:rPr>
                                <m:t>≡</m:t>
                              </m:r>
                            </m:oMath>
                          </a14:m>
                          <a:r>
                            <a:rPr lang="en-GB" sz="1200" b="1" i="0" baseline="0" dirty="0" smtClean="0">
                              <a:solidFill>
                                <a:schemeClr val="tx1"/>
                              </a:solidFill>
                            </a:rPr>
                            <a:t>N 945</a:t>
                          </a:r>
                          <a:endParaRPr lang="en-GB" sz="1200" b="1" i="0" baseline="0" dirty="0">
                            <a:solidFill>
                              <a:schemeClr val="tx1"/>
                            </a:solidFill>
                          </a:endParaRPr>
                        </a:p>
                      </a:txBody>
                      <a:tcPr anchor="ct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0" baseline="0" dirty="0" smtClean="0">
                            <a:solidFill>
                              <a:schemeClr val="tx1"/>
                            </a:solidFill>
                          </a:endParaRPr>
                        </a:p>
                      </a:txBody>
                      <a:tcPr anchor="ctr"/>
                    </a:tc>
                  </a:tr>
                </a:tbl>
              </a:graphicData>
            </a:graphic>
          </p:graphicFrame>
        </mc:Choice>
        <mc:Fallback>
          <p:graphicFrame>
            <p:nvGraphicFramePr>
              <p:cNvPr id="309" name="Table 308"/>
              <p:cNvGraphicFramePr>
                <a:graphicFrameLocks noGrp="1"/>
              </p:cNvGraphicFramePr>
              <p:nvPr>
                <p:extLst>
                  <p:ext uri="{D42A27DB-BD31-4B8C-83A1-F6EECF244321}">
                    <p14:modId xmlns:p14="http://schemas.microsoft.com/office/powerpoint/2010/main" val="3651202453"/>
                  </p:ext>
                </p:extLst>
              </p:nvPr>
            </p:nvGraphicFramePr>
            <p:xfrm>
              <a:off x="71026" y="5967589"/>
              <a:ext cx="3719682" cy="3239966"/>
            </p:xfrm>
            <a:graphic>
              <a:graphicData uri="http://schemas.openxmlformats.org/drawingml/2006/table">
                <a:tbl>
                  <a:tblPr firstRow="1" bandRow="1">
                    <a:tableStyleId>{5940675A-B579-460E-94D1-54222C63F5DA}</a:tableStyleId>
                  </a:tblPr>
                  <a:tblGrid>
                    <a:gridCol w="411574"/>
                    <a:gridCol w="3308108"/>
                  </a:tblGrid>
                  <a:tr h="1320574">
                    <a:tc rowSpan="2">
                      <a:txBody>
                        <a:bodyPr/>
                        <a:lstStyle/>
                        <a:p>
                          <a:pPr algn="ctr"/>
                          <a:r>
                            <a:rPr lang="en-GB" sz="1200" b="1" dirty="0" smtClean="0"/>
                            <a:t>Bond energy calculation</a:t>
                          </a:r>
                          <a:endParaRPr lang="en-GB" sz="1200" b="1" dirty="0"/>
                        </a:p>
                      </a:txBody>
                      <a:tcPr vert="vert270" anchor="ctr">
                        <a:solidFill>
                          <a:schemeClr val="accent2">
                            <a:lumMod val="20000"/>
                            <a:lumOff val="80000"/>
                          </a:schemeClr>
                        </a:solidFill>
                      </a:tcPr>
                    </a:tc>
                    <a:tc>
                      <a:txBody>
                        <a:bodyPr/>
                        <a:lstStyle/>
                        <a:p>
                          <a:endParaRPr lang="en-US"/>
                        </a:p>
                      </a:txBody>
                      <a:tcPr anchor="ctr">
                        <a:blipFill rotWithShape="0">
                          <a:blip r:embed="rId4"/>
                          <a:stretch>
                            <a:fillRect l="-12707" t="-461" r="-368" b="-146544"/>
                          </a:stretch>
                        </a:blipFill>
                      </a:tcPr>
                    </a:tc>
                  </a:tr>
                  <a:tr h="1919392">
                    <a:tc vMerge="1">
                      <a:txBody>
                        <a:bodyPr/>
                        <a:lstStyle/>
                        <a:p>
                          <a:pPr algn="ctr"/>
                          <a:endParaRPr lang="en-GB" sz="1200" b="1" dirty="0"/>
                        </a:p>
                      </a:txBody>
                      <a:tcPr anchor="ctr">
                        <a:solidFill>
                          <a:schemeClr val="accent2">
                            <a:lumMod val="20000"/>
                            <a:lumOff val="80000"/>
                          </a:schemeClr>
                        </a:solidFill>
                      </a:tcPr>
                    </a:tc>
                    <a:tc>
                      <a:txBody>
                        <a:bodyPr/>
                        <a:lstStyle/>
                        <a:p>
                          <a:pPr algn="ctr"/>
                          <a:endParaRPr lang="en-GB" sz="1200" b="1" i="0" baseline="0" dirty="0" smtClean="0">
                            <a:solidFill>
                              <a:schemeClr val="tx1"/>
                            </a:solidFill>
                          </a:endParaRPr>
                        </a:p>
                      </a:txBody>
                      <a:tcPr anchor="ctr"/>
                    </a:tc>
                  </a:tr>
                </a:tbl>
              </a:graphicData>
            </a:graphic>
          </p:graphicFrame>
        </mc:Fallback>
      </mc:AlternateContent>
      <p:cxnSp>
        <p:nvCxnSpPr>
          <p:cNvPr id="311" name="Straight Arrow Connector 310"/>
          <p:cNvCxnSpPr>
            <a:stCxn id="148" idx="2"/>
            <a:endCxn id="309" idx="0"/>
          </p:cNvCxnSpPr>
          <p:nvPr/>
        </p:nvCxnSpPr>
        <p:spPr>
          <a:xfrm flipH="1">
            <a:off x="1930867" y="5629587"/>
            <a:ext cx="55779" cy="33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59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80E9CB9-E76E-9746-BBD9-9A5642A3D5E3}"/>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3E356EEA-E8C8-7543-8BDC-2F59607924F1}"/>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1A4D6916-CBD0-1B43-B42B-8275D887926E}"/>
    </a:ext>
  </a:extLst>
</a:theme>
</file>

<file path=ppt/theme/theme4.xml><?xml version="1.0" encoding="utf-8"?>
<a:theme xmlns:a="http://schemas.openxmlformats.org/drawingml/2006/main" name="1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925D060-3B1D-5548-9114-7EDCE4E98F41}"/>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C732CF4-5BDE-8046-B4DE-2D8BD2EF8667}"/>
    </a:ext>
  </a:extLst>
</a:theme>
</file>

<file path=ppt/theme/theme6.xml><?xml version="1.0" encoding="utf-8"?>
<a:theme xmlns:a="http://schemas.openxmlformats.org/drawingml/2006/main" name="2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93805219-F6D9-3A4C-BBFB-B4DE692E9609}"/>
    </a:ext>
  </a:ext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B3D2206-8F79-494A-B3D4-5C13485329D1}"/>
    </a:ext>
  </a:extLst>
</a:theme>
</file>

<file path=ppt/theme/theme8.xml><?xml version="1.0" encoding="utf-8"?>
<a:theme xmlns:a="http://schemas.openxmlformats.org/drawingml/2006/main" name="3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293CA237-E40C-E049-B52B-8A449DAD856B}"/>
    </a:ext>
  </a:extLst>
</a:theme>
</file>

<file path=ppt/theme/theme9.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1"/>
          </a:solidFill>
        </a:ln>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Knowledge mat cell division and transport in cells V1" id="{E154EEF2-ACFA-2B43-962E-5568A5388271}" vid="{7B297D88-6958-E345-939D-06B02D812382}"/>
    </a:ext>
  </a:extLst>
</a:theme>
</file>

<file path=docProps/app.xml><?xml version="1.0" encoding="utf-8"?>
<Properties xmlns="http://schemas.openxmlformats.org/officeDocument/2006/extended-properties" xmlns:vt="http://schemas.openxmlformats.org/officeDocument/2006/docPropsVTypes">
  <Template>Knowledge mat TEMPLATE</Template>
  <TotalTime>3257</TotalTime>
  <Words>1355</Words>
  <Application>Microsoft Office PowerPoint</Application>
  <PresentationFormat>A3 Paper (297x420 mm)</PresentationFormat>
  <Paragraphs>311</Paragraphs>
  <Slides>4</Slides>
  <Notes>0</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4</vt:i4>
      </vt:variant>
    </vt:vector>
  </HeadingPairs>
  <TitlesOfParts>
    <vt:vector size="21" baseType="lpstr">
      <vt:lpstr>Arial</vt:lpstr>
      <vt:lpstr>Calibri</vt:lpstr>
      <vt:lpstr>Calibri Light</vt:lpstr>
      <vt:lpstr>Cambria Math</vt:lpstr>
      <vt:lpstr>Gill Sans</vt:lpstr>
      <vt:lpstr>News Gothic MT</vt:lpstr>
      <vt:lpstr>Verdana</vt:lpstr>
      <vt:lpstr>Wingdings</vt:lpstr>
      <vt:lpstr>Custom Design</vt:lpstr>
      <vt:lpstr>PIXL Sci</vt:lpstr>
      <vt:lpstr>1_Custom Design</vt:lpstr>
      <vt:lpstr>1_PIXL Sci</vt:lpstr>
      <vt:lpstr>2_Custom Design</vt:lpstr>
      <vt:lpstr>2_PIXL Sci</vt:lpstr>
      <vt:lpstr>3_Custom Design</vt:lpstr>
      <vt:lpstr>3_PIXL Sci</vt:lpstr>
      <vt:lpstr>4_Custom Design</vt:lpstr>
      <vt:lpstr>PowerPoint Presentation</vt:lpstr>
      <vt:lpstr>PowerPoint Presentation</vt:lpstr>
      <vt:lpstr>PowerPoint Presentation</vt:lpstr>
      <vt:lpstr>PowerPoint Presentation</vt:lpstr>
    </vt:vector>
  </TitlesOfParts>
  <Company>Telford &amp; Wrekin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Letheren, Andre</dc:creator>
  <cp:lastModifiedBy>Clare Buffham</cp:lastModifiedBy>
  <cp:revision>44</cp:revision>
  <cp:lastPrinted>2017-05-23T07:01:30Z</cp:lastPrinted>
  <dcterms:created xsi:type="dcterms:W3CDTF">2017-08-20T14:20:55Z</dcterms:created>
  <dcterms:modified xsi:type="dcterms:W3CDTF">2017-11-18T14:44:04Z</dcterms:modified>
</cp:coreProperties>
</file>