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  <p:sldMasterId id="2147483704" r:id="rId3"/>
    <p:sldMasterId id="2147483716" r:id="rId4"/>
    <p:sldMasterId id="2147483733" r:id="rId5"/>
    <p:sldMasterId id="2147483745" r:id="rId6"/>
    <p:sldMasterId id="2147483762" r:id="rId7"/>
    <p:sldMasterId id="2147483774" r:id="rId8"/>
    <p:sldMasterId id="2147483791" r:id="rId9"/>
  </p:sldMasterIdLst>
  <p:notesMasterIdLst>
    <p:notesMasterId r:id="rId14"/>
  </p:notesMasterIdLst>
  <p:sldIdLst>
    <p:sldId id="258" r:id="rId10"/>
    <p:sldId id="259" r:id="rId11"/>
    <p:sldId id="260" r:id="rId12"/>
    <p:sldId id="261" r:id="rId1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leck" initials="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8" autoAdjust="0"/>
    <p:restoredTop sz="93631" autoAdjust="0"/>
  </p:normalViewPr>
  <p:slideViewPr>
    <p:cSldViewPr snapToGrid="0" snapToObjects="1">
      <p:cViewPr varScale="1">
        <p:scale>
          <a:sx n="110" d="100"/>
          <a:sy n="110" d="100"/>
        </p:scale>
        <p:origin x="14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. Kynes" userId="7bf14c18-c461-4711-a717-7f9d6cf15d66" providerId="ADAL" clId="{D24D1237-C0F8-4B37-A119-A5BE94AF1A08}"/>
    <pc:docChg chg="undo custSel modSld">
      <pc:chgData name="Mr J. Kynes" userId="7bf14c18-c461-4711-a717-7f9d6cf15d66" providerId="ADAL" clId="{D24D1237-C0F8-4B37-A119-A5BE94AF1A08}" dt="2017-08-25T16:28:17.518" v="1167" actId="14100"/>
      <pc:docMkLst>
        <pc:docMk/>
      </pc:docMkLst>
      <pc:sldChg chg="addSp delSp modSp">
        <pc:chgData name="Mr J. Kynes" userId="7bf14c18-c461-4711-a717-7f9d6cf15d66" providerId="ADAL" clId="{D24D1237-C0F8-4B37-A119-A5BE94AF1A08}" dt="2017-08-25T16:28:17.518" v="1167" actId="14100"/>
        <pc:sldMkLst>
          <pc:docMk/>
          <pc:sldMk cId="537204356" sldId="258"/>
        </pc:sldMkLst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3" creationId="{313F517A-BD6A-4BF5-BF5D-FBB65D1A3D95}"/>
          </ac:spMkLst>
        </pc:spChg>
        <pc:spChg chg="add mod">
          <ac:chgData name="Mr J. Kynes" userId="7bf14c18-c461-4711-a717-7f9d6cf15d66" providerId="ADAL" clId="{D24D1237-C0F8-4B37-A119-A5BE94AF1A08}" dt="2017-08-25T15:57:38.096" v="818" actId="14100"/>
          <ac:spMkLst>
            <pc:docMk/>
            <pc:sldMk cId="537204356" sldId="258"/>
            <ac:spMk id="8" creationId="{6F5BB847-76E1-4839-8F79-D770662B5D61}"/>
          </ac:spMkLst>
        </pc:spChg>
        <pc:spChg chg="add del mod">
          <ac:chgData name="Mr J. Kynes" userId="7bf14c18-c461-4711-a717-7f9d6cf15d66" providerId="ADAL" clId="{D24D1237-C0F8-4B37-A119-A5BE94AF1A08}" dt="2017-08-25T15:24:21.122" v="26" actId="478"/>
          <ac:spMkLst>
            <pc:docMk/>
            <pc:sldMk cId="537204356" sldId="258"/>
            <ac:spMk id="17" creationId="{AECED658-1640-44A8-AFF2-BC0BA2029FB5}"/>
          </ac:spMkLst>
        </pc:spChg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20" creationId="{6AF6719E-AAB7-4CCC-96A8-E4F840DCA6CC}"/>
          </ac:spMkLst>
        </pc:spChg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21" creationId="{210CDB6D-1625-4113-8F0C-0B4E8F9B73A2}"/>
          </ac:spMkLst>
        </pc:spChg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22" creationId="{CC22DECA-5239-42CF-AD1A-892845D4E791}"/>
          </ac:spMkLst>
        </pc:spChg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23" creationId="{82FC371E-27AD-4D2E-9180-26F13B513CD6}"/>
          </ac:spMkLst>
        </pc:spChg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24" creationId="{0C898FD3-A293-46FA-93A8-69E9A9C55D5A}"/>
          </ac:spMkLst>
        </pc:spChg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25" creationId="{C730847B-FB42-45AE-8000-C850CED6E8EA}"/>
          </ac:spMkLst>
        </pc:spChg>
        <pc:spChg chg="add mod topLvl">
          <ac:chgData name="Mr J. Kynes" userId="7bf14c18-c461-4711-a717-7f9d6cf15d66" providerId="ADAL" clId="{D24D1237-C0F8-4B37-A119-A5BE94AF1A08}" dt="2017-08-25T15:40:52.179" v="651" actId="14100"/>
          <ac:spMkLst>
            <pc:docMk/>
            <pc:sldMk cId="537204356" sldId="258"/>
            <ac:spMk id="26" creationId="{DFCE1271-0C11-47E4-BCAE-2174D94E3E85}"/>
          </ac:spMkLst>
        </pc:spChg>
        <pc:spChg chg="mod">
          <ac:chgData name="Mr J. Kynes" userId="7bf14c18-c461-4711-a717-7f9d6cf15d66" providerId="ADAL" clId="{D24D1237-C0F8-4B37-A119-A5BE94AF1A08}" dt="2017-08-25T15:26:40.027" v="297" actId="1076"/>
          <ac:spMkLst>
            <pc:docMk/>
            <pc:sldMk cId="537204356" sldId="258"/>
            <ac:spMk id="28" creationId="{00000000-0000-0000-0000-000000000000}"/>
          </ac:spMkLst>
        </pc:spChg>
        <pc:spChg chg="mod">
          <ac:chgData name="Mr J. Kynes" userId="7bf14c18-c461-4711-a717-7f9d6cf15d66" providerId="ADAL" clId="{D24D1237-C0F8-4B37-A119-A5BE94AF1A08}" dt="2017-08-25T15:55:24.971" v="741" actId="14100"/>
          <ac:spMkLst>
            <pc:docMk/>
            <pc:sldMk cId="537204356" sldId="258"/>
            <ac:spMk id="29" creationId="{00000000-0000-0000-0000-000000000000}"/>
          </ac:spMkLst>
        </pc:spChg>
        <pc:spChg chg="add mod">
          <ac:chgData name="Mr J. Kynes" userId="7bf14c18-c461-4711-a717-7f9d6cf15d66" providerId="ADAL" clId="{D24D1237-C0F8-4B37-A119-A5BE94AF1A08}" dt="2017-08-25T15:57:38.096" v="818" actId="14100"/>
          <ac:spMkLst>
            <pc:docMk/>
            <pc:sldMk cId="537204356" sldId="258"/>
            <ac:spMk id="31" creationId="{7A549824-0CE6-42A4-9F8C-9F5E1CC7FD3F}"/>
          </ac:spMkLst>
        </pc:spChg>
        <pc:spChg chg="add mod">
          <ac:chgData name="Mr J. Kynes" userId="7bf14c18-c461-4711-a717-7f9d6cf15d66" providerId="ADAL" clId="{D24D1237-C0F8-4B37-A119-A5BE94AF1A08}" dt="2017-08-25T15:57:38.096" v="818" actId="14100"/>
          <ac:spMkLst>
            <pc:docMk/>
            <pc:sldMk cId="537204356" sldId="258"/>
            <ac:spMk id="32" creationId="{A202C443-FF3C-49D8-BBD1-D317D88DDDB7}"/>
          </ac:spMkLst>
        </pc:spChg>
        <pc:spChg chg="add mod">
          <ac:chgData name="Mr J. Kynes" userId="7bf14c18-c461-4711-a717-7f9d6cf15d66" providerId="ADAL" clId="{D24D1237-C0F8-4B37-A119-A5BE94AF1A08}" dt="2017-08-25T15:57:38.096" v="818" actId="14100"/>
          <ac:spMkLst>
            <pc:docMk/>
            <pc:sldMk cId="537204356" sldId="258"/>
            <ac:spMk id="33" creationId="{CF5A6B87-D67A-4CC1-AF12-C5428C8A83FC}"/>
          </ac:spMkLst>
        </pc:spChg>
        <pc:spChg chg="add mod">
          <ac:chgData name="Mr J. Kynes" userId="7bf14c18-c461-4711-a717-7f9d6cf15d66" providerId="ADAL" clId="{D24D1237-C0F8-4B37-A119-A5BE94AF1A08}" dt="2017-08-25T15:57:38.096" v="818" actId="14100"/>
          <ac:spMkLst>
            <pc:docMk/>
            <pc:sldMk cId="537204356" sldId="258"/>
            <ac:spMk id="34" creationId="{EB23F681-9BD0-4E8A-93C7-6EC0097C263F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37" creationId="{58B27E90-DE88-4EBD-88FA-30AAA7083A1B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38" creationId="{FA961AB4-252B-420F-8933-2889071AAB33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39" creationId="{36D9ED92-29E0-4A46-A82D-4671C49D989B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40" creationId="{0944835D-7AFB-4B9B-8F19-AE5DBE44C9E8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41" creationId="{99098B06-549C-40AB-9343-0306F1E55DFA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42" creationId="{5929256D-BB6D-49B9-B151-6831C6090ABD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43" creationId="{472DA75B-8712-4CB6-B786-6A04E5334D89}"/>
          </ac:spMkLst>
        </pc:spChg>
        <pc:spChg chg="add mod">
          <ac:chgData name="Mr J. Kynes" userId="7bf14c18-c461-4711-a717-7f9d6cf15d66" providerId="ADAL" clId="{D24D1237-C0F8-4B37-A119-A5BE94AF1A08}" dt="2017-08-25T16:18:14.787" v="1100" actId="14100"/>
          <ac:spMkLst>
            <pc:docMk/>
            <pc:sldMk cId="537204356" sldId="258"/>
            <ac:spMk id="46" creationId="{823A331A-D78B-4262-B1C7-931E91B0FCC4}"/>
          </ac:spMkLst>
        </pc:spChg>
        <pc:spChg chg="add mod">
          <ac:chgData name="Mr J. Kynes" userId="7bf14c18-c461-4711-a717-7f9d6cf15d66" providerId="ADAL" clId="{D24D1237-C0F8-4B37-A119-A5BE94AF1A08}" dt="2017-08-25T16:27:33.662" v="1155" actId="20577"/>
          <ac:spMkLst>
            <pc:docMk/>
            <pc:sldMk cId="537204356" sldId="258"/>
            <ac:spMk id="67" creationId="{88E4C999-DE0B-405B-AF65-6AB6594CD415}"/>
          </ac:spMkLst>
        </pc:spChg>
        <pc:spChg chg="mod">
          <ac:chgData name="Mr J. Kynes" userId="7bf14c18-c461-4711-a717-7f9d6cf15d66" providerId="ADAL" clId="{D24D1237-C0F8-4B37-A119-A5BE94AF1A08}" dt="2017-08-25T15:33:27.926" v="554" actId="1076"/>
          <ac:spMkLst>
            <pc:docMk/>
            <pc:sldMk cId="537204356" sldId="258"/>
            <ac:spMk id="116" creationId="{00000000-0000-0000-0000-000000000000}"/>
          </ac:spMkLst>
        </pc:spChg>
        <pc:grpChg chg="add del mod">
          <ac:chgData name="Mr J. Kynes" userId="7bf14c18-c461-4711-a717-7f9d6cf15d66" providerId="ADAL" clId="{D24D1237-C0F8-4B37-A119-A5BE94AF1A08}" dt="2017-08-25T15:40:46.194" v="650" actId="14100"/>
          <ac:grpSpMkLst>
            <pc:docMk/>
            <pc:sldMk cId="537204356" sldId="258"/>
            <ac:grpSpMk id="5" creationId="{EA8BDCEC-F167-4DD9-9A7A-5E5CDD3EAA9F}"/>
          </ac:grpSpMkLst>
        </pc:grpChg>
        <pc:grpChg chg="mod">
          <ac:chgData name="Mr J. Kynes" userId="7bf14c18-c461-4711-a717-7f9d6cf15d66" providerId="ADAL" clId="{D24D1237-C0F8-4B37-A119-A5BE94AF1A08}" dt="2017-08-25T15:55:45.647" v="767" actId="1076"/>
          <ac:grpSpMkLst>
            <pc:docMk/>
            <pc:sldMk cId="537204356" sldId="258"/>
            <ac:grpSpMk id="6" creationId="{16A9A90F-E0AF-42DB-AAD8-51FB977AB0AF}"/>
          </ac:grpSpMkLst>
        </pc:grpChg>
        <pc:grpChg chg="add mod ord">
          <ac:chgData name="Mr J. Kynes" userId="7bf14c18-c461-4711-a717-7f9d6cf15d66" providerId="ADAL" clId="{D24D1237-C0F8-4B37-A119-A5BE94AF1A08}" dt="2017-08-25T16:18:40.342" v="1105" actId="167"/>
          <ac:grpSpMkLst>
            <pc:docMk/>
            <pc:sldMk cId="537204356" sldId="258"/>
            <ac:grpSpMk id="9" creationId="{555DCB65-56D7-43D1-A231-BA638E84B7F7}"/>
          </ac:grpSpMkLst>
        </pc:grpChg>
        <pc:grpChg chg="add mod">
          <ac:chgData name="Mr J. Kynes" userId="7bf14c18-c461-4711-a717-7f9d6cf15d66" providerId="ADAL" clId="{D24D1237-C0F8-4B37-A119-A5BE94AF1A08}" dt="2017-08-25T16:18:44.213" v="1107" actId="1076"/>
          <ac:grpSpMkLst>
            <pc:docMk/>
            <pc:sldMk cId="537204356" sldId="258"/>
            <ac:grpSpMk id="12" creationId="{AB635BF0-03E6-4ED4-9A70-E4224D6B8B51}"/>
          </ac:grpSpMkLst>
        </pc:grpChg>
        <pc:graphicFrameChg chg="mod modGraphic">
          <ac:chgData name="Mr J. Kynes" userId="7bf14c18-c461-4711-a717-7f9d6cf15d66" providerId="ADAL" clId="{D24D1237-C0F8-4B37-A119-A5BE94AF1A08}" dt="2017-08-25T16:04:54.393" v="851" actId="14100"/>
          <ac:graphicFrameMkLst>
            <pc:docMk/>
            <pc:sldMk cId="537204356" sldId="258"/>
            <ac:graphicFrameMk id="114" creationId="{00000000-0000-0000-0000-000000000000}"/>
          </ac:graphicFrameMkLst>
        </pc:graphicFrameChg>
        <pc:picChg chg="add mod">
          <ac:chgData name="Mr J. Kynes" userId="7bf14c18-c461-4711-a717-7f9d6cf15d66" providerId="ADAL" clId="{D24D1237-C0F8-4B37-A119-A5BE94AF1A08}" dt="2017-08-25T15:57:38.096" v="818" actId="14100"/>
          <ac:picMkLst>
            <pc:docMk/>
            <pc:sldMk cId="537204356" sldId="258"/>
            <ac:picMk id="7" creationId="{BD530025-22F0-4508-954C-6FCCF3DD6195}"/>
          </ac:picMkLst>
        </pc:picChg>
        <pc:picChg chg="add mod">
          <ac:chgData name="Mr J. Kynes" userId="7bf14c18-c461-4711-a717-7f9d6cf15d66" providerId="ADAL" clId="{D24D1237-C0F8-4B37-A119-A5BE94AF1A08}" dt="2017-08-25T16:18:14.787" v="1100" actId="14100"/>
          <ac:picMkLst>
            <pc:docMk/>
            <pc:sldMk cId="537204356" sldId="258"/>
            <ac:picMk id="10" creationId="{DEF1D03D-8E00-4B0D-99B9-6470C1DB9F71}"/>
          </ac:picMkLst>
        </pc:picChg>
        <pc:picChg chg="add mod">
          <ac:chgData name="Mr J. Kynes" userId="7bf14c18-c461-4711-a717-7f9d6cf15d66" providerId="ADAL" clId="{D24D1237-C0F8-4B37-A119-A5BE94AF1A08}" dt="2017-08-25T16:22:09.281" v="1119" actId="1076"/>
          <ac:picMkLst>
            <pc:docMk/>
            <pc:sldMk cId="537204356" sldId="258"/>
            <ac:picMk id="13" creationId="{42BE527E-2416-4E39-99E1-67AB14426923}"/>
          </ac:picMkLst>
        </pc:picChg>
        <pc:picChg chg="mod">
          <ac:chgData name="Mr J. Kynes" userId="7bf14c18-c461-4711-a717-7f9d6cf15d66" providerId="ADAL" clId="{D24D1237-C0F8-4B37-A119-A5BE94AF1A08}" dt="2017-08-25T16:19:04.434" v="1110" actId="1076"/>
          <ac:picMkLst>
            <pc:docMk/>
            <pc:sldMk cId="537204356" sldId="258"/>
            <ac:picMk id="1028" creationId="{00000000-0000-0000-0000-000000000000}"/>
          </ac:picMkLst>
        </pc:picChg>
        <pc:cxnChg chg="add mod">
          <ac:chgData name="Mr J. Kynes" userId="7bf14c18-c461-4711-a717-7f9d6cf15d66" providerId="ADAL" clId="{D24D1237-C0F8-4B37-A119-A5BE94AF1A08}" dt="2017-08-25T16:18:14.787" v="1100" actId="14100"/>
          <ac:cxnSpMkLst>
            <pc:docMk/>
            <pc:sldMk cId="537204356" sldId="258"/>
            <ac:cxnSpMk id="44" creationId="{A76C66DF-1E89-45E8-AF48-B69F46730566}"/>
          </ac:cxnSpMkLst>
        </pc:cxnChg>
        <pc:cxnChg chg="add mod">
          <ac:chgData name="Mr J. Kynes" userId="7bf14c18-c461-4711-a717-7f9d6cf15d66" providerId="ADAL" clId="{D24D1237-C0F8-4B37-A119-A5BE94AF1A08}" dt="2017-08-25T16:28:17.518" v="1167" actId="14100"/>
          <ac:cxnSpMkLst>
            <pc:docMk/>
            <pc:sldMk cId="537204356" sldId="258"/>
            <ac:cxnSpMk id="49" creationId="{0EFB833F-C1C4-487F-B960-779436980DED}"/>
          </ac:cxnSpMkLst>
        </pc:cxnChg>
        <pc:cxnChg chg="add mod">
          <ac:chgData name="Mr J. Kynes" userId="7bf14c18-c461-4711-a717-7f9d6cf15d66" providerId="ADAL" clId="{D24D1237-C0F8-4B37-A119-A5BE94AF1A08}" dt="2017-08-25T16:23:30.019" v="1129" actId="1076"/>
          <ac:cxnSpMkLst>
            <pc:docMk/>
            <pc:sldMk cId="537204356" sldId="258"/>
            <ac:cxnSpMk id="56" creationId="{428935DD-0862-47D6-9372-B128502A60DF}"/>
          </ac:cxnSpMkLst>
        </pc:cxnChg>
        <pc:cxnChg chg="add mod">
          <ac:chgData name="Mr J. Kynes" userId="7bf14c18-c461-4711-a717-7f9d6cf15d66" providerId="ADAL" clId="{D24D1237-C0F8-4B37-A119-A5BE94AF1A08}" dt="2017-08-25T16:24:47.174" v="1132" actId="14100"/>
          <ac:cxnSpMkLst>
            <pc:docMk/>
            <pc:sldMk cId="537204356" sldId="258"/>
            <ac:cxnSpMk id="57" creationId="{6B8AD252-432F-4AAF-AC6E-2DD89B9E383D}"/>
          </ac:cxnSpMkLst>
        </pc:cxnChg>
        <pc:cxnChg chg="add mod">
          <ac:chgData name="Mr J. Kynes" userId="7bf14c18-c461-4711-a717-7f9d6cf15d66" providerId="ADAL" clId="{D24D1237-C0F8-4B37-A119-A5BE94AF1A08}" dt="2017-08-25T16:25:06.302" v="1137" actId="1076"/>
          <ac:cxnSpMkLst>
            <pc:docMk/>
            <pc:sldMk cId="537204356" sldId="258"/>
            <ac:cxnSpMk id="60" creationId="{E8C93047-E7E6-4184-9408-3175E9805791}"/>
          </ac:cxnSpMkLst>
        </pc:cxnChg>
        <pc:cxnChg chg="add mod">
          <ac:chgData name="Mr J. Kynes" userId="7bf14c18-c461-4711-a717-7f9d6cf15d66" providerId="ADAL" clId="{D24D1237-C0F8-4B37-A119-A5BE94AF1A08}" dt="2017-08-25T16:26:08.359" v="1142" actId="14100"/>
          <ac:cxnSpMkLst>
            <pc:docMk/>
            <pc:sldMk cId="537204356" sldId="258"/>
            <ac:cxnSpMk id="64" creationId="{D994CE55-EEB9-4244-B357-75F09BC50E38}"/>
          </ac:cxnSpMkLst>
        </pc:cxnChg>
        <pc:cxnChg chg="add mod">
          <ac:chgData name="Mr J. Kynes" userId="7bf14c18-c461-4711-a717-7f9d6cf15d66" providerId="ADAL" clId="{D24D1237-C0F8-4B37-A119-A5BE94AF1A08}" dt="2017-08-25T16:28:17.518" v="1167" actId="14100"/>
          <ac:cxnSpMkLst>
            <pc:docMk/>
            <pc:sldMk cId="537204356" sldId="258"/>
            <ac:cxnSpMk id="68" creationId="{B54CCC27-E4D0-4ECF-AA6B-472B4C616200}"/>
          </ac:cxnSpMkLst>
        </pc:cxnChg>
        <pc:cxnChg chg="mod">
          <ac:chgData name="Mr J. Kynes" userId="7bf14c18-c461-4711-a717-7f9d6cf15d66" providerId="ADAL" clId="{D24D1237-C0F8-4B37-A119-A5BE94AF1A08}" dt="2017-08-25T15:26:43.080" v="298" actId="1076"/>
          <ac:cxnSpMkLst>
            <pc:docMk/>
            <pc:sldMk cId="537204356" sldId="258"/>
            <ac:cxnSpMk id="248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9" r:id="rId10"/>
    <p:sldLayoutId id="214748370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8" r:id="rId10"/>
    <p:sldLayoutId id="214748373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7" r:id="rId10"/>
    <p:sldLayoutId id="214748376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6" r:id="rId10"/>
    <p:sldLayoutId id="214748379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5DCB65-56D7-43D1-A231-BA638E84B7F7}"/>
              </a:ext>
            </a:extLst>
          </p:cNvPr>
          <p:cNvGrpSpPr/>
          <p:nvPr/>
        </p:nvGrpSpPr>
        <p:grpSpPr>
          <a:xfrm>
            <a:off x="9913702" y="6416459"/>
            <a:ext cx="3039357" cy="2192511"/>
            <a:chOff x="9577851" y="6854219"/>
            <a:chExt cx="3039357" cy="2192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530025-22F0-4508-954C-6FCCF3DD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1561" y="6854219"/>
              <a:ext cx="2352722" cy="21925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5BB847-76E1-4839-8F79-D770662B5D61}"/>
                </a:ext>
              </a:extLst>
            </p:cNvPr>
            <p:cNvSpPr txBox="1"/>
            <p:nvPr/>
          </p:nvSpPr>
          <p:spPr>
            <a:xfrm>
              <a:off x="11889891" y="7084968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sensory neurone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549824-0CE6-42A4-9F8C-9F5E1CC7FD3F}"/>
                </a:ext>
              </a:extLst>
            </p:cNvPr>
            <p:cNvSpPr txBox="1"/>
            <p:nvPr/>
          </p:nvSpPr>
          <p:spPr>
            <a:xfrm>
              <a:off x="11843335" y="747092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motor neurone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02C443-FF3C-49D8-BBD1-D317D88DDDB7}"/>
                </a:ext>
              </a:extLst>
            </p:cNvPr>
            <p:cNvSpPr txBox="1"/>
            <p:nvPr/>
          </p:nvSpPr>
          <p:spPr>
            <a:xfrm>
              <a:off x="10323065" y="7224642"/>
              <a:ext cx="727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spinal cord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5A6B87-D67A-4CC1-AF12-C5428C8A83FC}"/>
                </a:ext>
              </a:extLst>
            </p:cNvPr>
            <p:cNvSpPr txBox="1"/>
            <p:nvPr/>
          </p:nvSpPr>
          <p:spPr>
            <a:xfrm>
              <a:off x="11399883" y="819873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muscle (effector)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3F681-9BD0-4E8A-93C7-6EC0097C263F}"/>
                </a:ext>
              </a:extLst>
            </p:cNvPr>
            <p:cNvSpPr txBox="1"/>
            <p:nvPr/>
          </p:nvSpPr>
          <p:spPr>
            <a:xfrm>
              <a:off x="9577851" y="8299432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pain receptors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462443" y="1492987"/>
            <a:ext cx="207162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5" name="Straight Connector 154"/>
          <p:cNvCxnSpPr>
            <a:stCxn id="111" idx="3"/>
            <a:endCxn id="4" idx="1"/>
          </p:cNvCxnSpPr>
          <p:nvPr/>
        </p:nvCxnSpPr>
        <p:spPr>
          <a:xfrm>
            <a:off x="5261583" y="1774702"/>
            <a:ext cx="200860" cy="179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85120"/>
              </p:ext>
            </p:extLst>
          </p:nvPr>
        </p:nvGraphicFramePr>
        <p:xfrm>
          <a:off x="10269039" y="1030373"/>
          <a:ext cx="2488356" cy="5493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78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8347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Information from receptors passes along cells (neurones) as electrical impulses to the central nervous system (CNS)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CNS is the brain and the spinal cord.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11"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Coordinates the response of effectors; muscles contracting or glands secreting hormones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97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Stimulus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Lights switch on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Receptor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Cells in retina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668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Coordinator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CNS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5888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Effector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Muscles connected to iris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38905"/>
                  </a:ext>
                </a:extLst>
              </a:tr>
              <a:tr h="71265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Response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Pupils get smaller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660989"/>
                  </a:ext>
                </a:extLst>
              </a:tr>
            </a:tbl>
          </a:graphicData>
        </a:graphic>
      </p:graphicFrame>
      <p:cxnSp>
        <p:nvCxnSpPr>
          <p:cNvPr id="248" name="Straight Connector 247"/>
          <p:cNvCxnSpPr>
            <a:cxnSpLocks/>
            <a:stCxn id="79" idx="0"/>
            <a:endCxn id="80" idx="2"/>
          </p:cNvCxnSpPr>
          <p:nvPr/>
        </p:nvCxnSpPr>
        <p:spPr>
          <a:xfrm flipV="1">
            <a:off x="7143953" y="3167320"/>
            <a:ext cx="46187" cy="138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39007"/>
              </p:ext>
            </p:extLst>
          </p:nvPr>
        </p:nvGraphicFramePr>
        <p:xfrm>
          <a:off x="4666671" y="58723"/>
          <a:ext cx="432057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952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Human control</a:t>
                      </a:r>
                      <a:r>
                        <a:rPr lang="en-GB" sz="1200" b="1" baseline="0" dirty="0"/>
                        <a:t> systems include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Cells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called receptors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Detect stimuli (changes</a:t>
                      </a:r>
                      <a:r>
                        <a:rPr lang="en-GB" sz="1200" baseline="0" dirty="0"/>
                        <a:t> in environment).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Coordination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centres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e.g.</a:t>
                      </a:r>
                      <a:r>
                        <a:rPr lang="en-GB" sz="1200" baseline="0" dirty="0"/>
                        <a:t> brain, spinal cord and pancreas that receive information from receptors.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Effectors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Muscles or glands,</a:t>
                      </a:r>
                      <a:r>
                        <a:rPr lang="en-GB" sz="1200" baseline="0" dirty="0"/>
                        <a:t> which bring about responses to restore optimum levels.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620355" y="1500815"/>
            <a:ext cx="1311448" cy="923330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human nervous system</a:t>
            </a:r>
            <a:endParaRPr lang="en-GB" sz="18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4748" y="58722"/>
            <a:ext cx="2709535" cy="7358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Enables humans to react to their surroundings and to co-ordinate their behaviour</a:t>
            </a:r>
          </a:p>
        </p:txBody>
      </p:sp>
      <p:pic>
        <p:nvPicPr>
          <p:cNvPr id="1028" name="Picture 4" descr="Image result for nervou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37" y="986809"/>
            <a:ext cx="1214951" cy="22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A9A90F-E0AF-42DB-AAD8-51FB977AB0AF}"/>
              </a:ext>
            </a:extLst>
          </p:cNvPr>
          <p:cNvGrpSpPr/>
          <p:nvPr/>
        </p:nvGrpSpPr>
        <p:grpSpPr>
          <a:xfrm>
            <a:off x="10778735" y="3634428"/>
            <a:ext cx="1459648" cy="2344911"/>
            <a:chOff x="9813853" y="3683726"/>
            <a:chExt cx="1459648" cy="2344911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313F517A-BD6A-4BF5-BF5D-FBB65D1A3D95}"/>
                </a:ext>
              </a:extLst>
            </p:cNvPr>
            <p:cNvSpPr/>
            <p:nvPr/>
          </p:nvSpPr>
          <p:spPr>
            <a:xfrm>
              <a:off x="9814560" y="3683726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6AF6719E-AAB7-4CCC-96A8-E4F840DCA6CC}"/>
                </a:ext>
              </a:extLst>
            </p:cNvPr>
            <p:cNvSpPr/>
            <p:nvPr/>
          </p:nvSpPr>
          <p:spPr>
            <a:xfrm>
              <a:off x="9822915" y="4358640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210CDB6D-1625-4113-8F0C-0B4E8F9B73A2}"/>
                </a:ext>
              </a:extLst>
            </p:cNvPr>
            <p:cNvSpPr/>
            <p:nvPr/>
          </p:nvSpPr>
          <p:spPr>
            <a:xfrm>
              <a:off x="9822915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CC22DECA-5239-42CF-AD1A-892845D4E791}"/>
                </a:ext>
              </a:extLst>
            </p:cNvPr>
            <p:cNvSpPr/>
            <p:nvPr/>
          </p:nvSpPr>
          <p:spPr>
            <a:xfrm>
              <a:off x="9813853" y="5758495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82FC371E-27AD-4D2E-9180-26F13B513CD6}"/>
                </a:ext>
              </a:extLst>
            </p:cNvPr>
            <p:cNvSpPr/>
            <p:nvPr/>
          </p:nvSpPr>
          <p:spPr>
            <a:xfrm>
              <a:off x="11088571" y="36894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0C898FD3-A293-46FA-93A8-69E9A9C55D5A}"/>
                </a:ext>
              </a:extLst>
            </p:cNvPr>
            <p:cNvSpPr/>
            <p:nvPr/>
          </p:nvSpPr>
          <p:spPr>
            <a:xfrm>
              <a:off x="11090621" y="4355353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C730847B-FB42-45AE-8000-C850CED6E8EA}"/>
                </a:ext>
              </a:extLst>
            </p:cNvPr>
            <p:cNvSpPr/>
            <p:nvPr/>
          </p:nvSpPr>
          <p:spPr>
            <a:xfrm>
              <a:off x="11090621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DFCE1271-0C11-47E4-BCAE-2174D94E3E85}"/>
                </a:ext>
              </a:extLst>
            </p:cNvPr>
            <p:cNvSpPr/>
            <p:nvPr/>
          </p:nvSpPr>
          <p:spPr>
            <a:xfrm>
              <a:off x="11090621" y="575520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35BF0-03E6-4ED4-9A70-E4224D6B8B51}"/>
              </a:ext>
            </a:extLst>
          </p:cNvPr>
          <p:cNvGrpSpPr/>
          <p:nvPr/>
        </p:nvGrpSpPr>
        <p:grpSpPr>
          <a:xfrm>
            <a:off x="7836960" y="5181197"/>
            <a:ext cx="2574138" cy="1588359"/>
            <a:chOff x="8006572" y="6054141"/>
            <a:chExt cx="2574138" cy="158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F1D03D-8E00-4B0D-99B9-6470C1DB9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0729" y="6077262"/>
              <a:ext cx="1400970" cy="156523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27E90-DE88-4EBD-88FA-30AAA7083A1B}"/>
                </a:ext>
              </a:extLst>
            </p:cNvPr>
            <p:cNvSpPr txBox="1"/>
            <p:nvPr/>
          </p:nvSpPr>
          <p:spPr>
            <a:xfrm>
              <a:off x="9678129" y="695676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Synaptic cleft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961AB4-252B-420F-8933-2889071AAB33}"/>
                </a:ext>
              </a:extLst>
            </p:cNvPr>
            <p:cNvSpPr txBox="1"/>
            <p:nvPr/>
          </p:nvSpPr>
          <p:spPr>
            <a:xfrm>
              <a:off x="9571150" y="662240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vesicles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D9ED92-29E0-4A46-A82D-4671C49D989B}"/>
                </a:ext>
              </a:extLst>
            </p:cNvPr>
            <p:cNvSpPr txBox="1"/>
            <p:nvPr/>
          </p:nvSpPr>
          <p:spPr>
            <a:xfrm>
              <a:off x="9537452" y="64596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44835D-7AFB-4B9B-8F19-AE5DBE44C9E8}"/>
                </a:ext>
              </a:extLst>
            </p:cNvPr>
            <p:cNvSpPr txBox="1"/>
            <p:nvPr/>
          </p:nvSpPr>
          <p:spPr>
            <a:xfrm>
              <a:off x="8803626" y="605414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098B06-549C-40AB-9343-0306F1E55DFA}"/>
                </a:ext>
              </a:extLst>
            </p:cNvPr>
            <p:cNvSpPr txBox="1"/>
            <p:nvPr/>
          </p:nvSpPr>
          <p:spPr>
            <a:xfrm>
              <a:off x="8142711" y="6675060"/>
              <a:ext cx="108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29256D-BB6D-49B9-B151-6831C6090ABD}"/>
                </a:ext>
              </a:extLst>
            </p:cNvPr>
            <p:cNvSpPr txBox="1"/>
            <p:nvPr/>
          </p:nvSpPr>
          <p:spPr>
            <a:xfrm>
              <a:off x="8006572" y="7099879"/>
              <a:ext cx="1089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  <a:p>
              <a:pPr algn="ctr"/>
              <a:r>
                <a:rPr lang="en-GB" sz="800" dirty="0"/>
                <a:t>receptors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472DA75B-8712-4CB6-B786-6A04E5334D89}"/>
                </a:ext>
              </a:extLst>
            </p:cNvPr>
            <p:cNvSpPr/>
            <p:nvPr/>
          </p:nvSpPr>
          <p:spPr>
            <a:xfrm>
              <a:off x="9450561" y="6540132"/>
              <a:ext cx="120589" cy="21739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6C66DF-1E89-45E8-AF48-B69F46730566}"/>
                </a:ext>
              </a:extLst>
            </p:cNvPr>
            <p:cNvCxnSpPr>
              <a:cxnSpLocks/>
            </p:cNvCxnSpPr>
            <p:nvPr/>
          </p:nvCxnSpPr>
          <p:spPr>
            <a:xfrm>
              <a:off x="9202635" y="6532549"/>
              <a:ext cx="272491" cy="10397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3A331A-D78B-4262-B1C7-931E91B0FCC4}"/>
                </a:ext>
              </a:extLst>
            </p:cNvPr>
            <p:cNvSpPr txBox="1"/>
            <p:nvPr/>
          </p:nvSpPr>
          <p:spPr>
            <a:xfrm>
              <a:off x="8156787" y="6363759"/>
              <a:ext cx="13014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direction of impulse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65423" y="2912938"/>
            <a:ext cx="2391843" cy="1303110"/>
            <a:chOff x="7893973" y="4751263"/>
            <a:chExt cx="2391843" cy="1303110"/>
          </a:xfrm>
        </p:grpSpPr>
        <p:pic>
          <p:nvPicPr>
            <p:cNvPr id="13" name="Picture 2" descr="Image result for neurone">
              <a:extLst>
                <a:ext uri="{FF2B5EF4-FFF2-40B4-BE49-F238E27FC236}">
                  <a16:creationId xmlns:a16="http://schemas.microsoft.com/office/drawing/2014/main" id="{42BE527E-2416-4E39-99E1-67AB14426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336" y="4933986"/>
              <a:ext cx="1927628" cy="9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FB833F-C1C4-487F-B960-779436980DED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35720" cy="22014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28935DD-0862-47D6-9372-B128502A6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445" y="5618253"/>
              <a:ext cx="71437" cy="2611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4863" y="5538789"/>
              <a:ext cx="36920" cy="35901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6645" y="5325491"/>
              <a:ext cx="182458" cy="18080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94CE55-EEB9-4244-B357-75F09BC50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6938" y="5398248"/>
              <a:ext cx="102105" cy="15661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893973" y="4751263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dendrites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4CCC27-E4D0-4ECF-AA6B-472B4C616200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284744" cy="1014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443017" y="514248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cell body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979536" y="583892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nucleus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664467" y="5791890"/>
              <a:ext cx="1621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with insulating sheath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9346447" y="548697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3785"/>
              </p:ext>
            </p:extLst>
          </p:nvPr>
        </p:nvGraphicFramePr>
        <p:xfrm>
          <a:off x="5166446" y="6900529"/>
          <a:ext cx="484492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485">
                <a:tc rowSpan="6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Reflex</a:t>
                      </a:r>
                      <a:r>
                        <a:rPr lang="en-GB" sz="1200" b="1" baseline="0" dirty="0"/>
                        <a:t> arc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Receptor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Detect stimuli.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Sensory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neurone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Long axon carries impulse from receptor to spinal cord.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Synapse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Gap</a:t>
                      </a:r>
                      <a:r>
                        <a:rPr lang="en-GB" sz="1200" baseline="0" dirty="0"/>
                        <a:t> where neurones meet. Chemical message using neurotransmitter.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Relay neurone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Allows</a:t>
                      </a:r>
                      <a:r>
                        <a:rPr lang="en-GB" sz="1200" baseline="0" dirty="0"/>
                        <a:t> impulses to travel between sensory and motor neurones in the spinal cord.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Motor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neurone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Long axon carries impulse from receptor</a:t>
                      </a:r>
                      <a:r>
                        <a:rPr lang="en-GB" sz="1200" baseline="0" dirty="0"/>
                        <a:t> to effector.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8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Effector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Muscle or</a:t>
                      </a:r>
                      <a:r>
                        <a:rPr lang="en-GB" sz="1200" baseline="0" dirty="0"/>
                        <a:t> gland that carries out response.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72998" y="8564734"/>
            <a:ext cx="2403445" cy="72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Reflex actions are automatic and rapid; they do not involve the conscious part of the brain and can protect humans from harm.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9924764" y="2153668"/>
            <a:ext cx="344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394485" y="4293328"/>
            <a:ext cx="1645675" cy="246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Typical motor neurone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67700" y="4669325"/>
            <a:ext cx="1973848" cy="369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Synapse (gap where two neurones meet).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endCxn id="65" idx="0"/>
          </p:cNvCxnSpPr>
          <p:nvPr/>
        </p:nvCxnSpPr>
        <p:spPr>
          <a:xfrm flipH="1">
            <a:off x="9217323" y="4192130"/>
            <a:ext cx="104870" cy="1011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2"/>
          </p:cNvCxnSpPr>
          <p:nvPr/>
        </p:nvCxnSpPr>
        <p:spPr>
          <a:xfrm flipH="1" flipV="1">
            <a:off x="9254624" y="5038400"/>
            <a:ext cx="5421" cy="142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55746" y="3306293"/>
            <a:ext cx="2176414" cy="895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brain controls complex behaviour. It is made of billions of interconnected neurones.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200775" y="2520989"/>
            <a:ext cx="1978730" cy="646331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Brain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4" name="Straight Connector 83"/>
          <p:cNvCxnSpPr>
            <a:cxnSpLocks/>
            <a:stCxn id="80" idx="0"/>
            <a:endCxn id="4" idx="2"/>
          </p:cNvCxnSpPr>
          <p:nvPr/>
        </p:nvCxnSpPr>
        <p:spPr>
          <a:xfrm flipH="1" flipV="1">
            <a:off x="6498256" y="2416317"/>
            <a:ext cx="691884" cy="104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81565"/>
              </p:ext>
            </p:extLst>
          </p:nvPr>
        </p:nvGraphicFramePr>
        <p:xfrm>
          <a:off x="4892350" y="4335572"/>
          <a:ext cx="3110354" cy="237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217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The brain has different regions that carry out different functions.</a:t>
                      </a: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Cerebral cortex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Largest part of the</a:t>
                      </a:r>
                      <a:r>
                        <a:rPr lang="en-GB" sz="1200" baseline="0" dirty="0"/>
                        <a:t> human brain. Higher thinking skills e.g. speech, decision making.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Cerebellum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Balance and voluntary</a:t>
                      </a:r>
                      <a:r>
                        <a:rPr lang="en-GB" sz="1200" baseline="0" dirty="0"/>
                        <a:t> muscle function e.g. walking, lifting.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2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Medulla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Involuntary</a:t>
                      </a:r>
                      <a:r>
                        <a:rPr lang="en-GB" sz="1200" baseline="0" dirty="0"/>
                        <a:t> (automatic) body functions e.g. breathing, heart rate.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7" name="Group 246"/>
          <p:cNvGrpSpPr/>
          <p:nvPr/>
        </p:nvGrpSpPr>
        <p:grpSpPr>
          <a:xfrm>
            <a:off x="4350603" y="2505951"/>
            <a:ext cx="1882431" cy="1690984"/>
            <a:chOff x="4074378" y="2505951"/>
            <a:chExt cx="1882431" cy="1690984"/>
          </a:xfrm>
        </p:grpSpPr>
        <p:pic>
          <p:nvPicPr>
            <p:cNvPr id="230" name="Picture 2" descr="Image result for brai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925" y="2653152"/>
              <a:ext cx="1160268" cy="142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>
              <a:off x="5031381" y="3314156"/>
              <a:ext cx="366737" cy="734073"/>
            </a:xfrm>
            <a:prstGeom prst="line">
              <a:avLst/>
            </a:prstGeom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</p:cNvCxnSpPr>
            <p:nvPr/>
          </p:nvCxnSpPr>
          <p:spPr>
            <a:xfrm flipV="1">
              <a:off x="4629150" y="3279907"/>
              <a:ext cx="290310" cy="24469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flipV="1">
              <a:off x="5148339" y="2653152"/>
              <a:ext cx="248408" cy="27952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5011153" y="398149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medulla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074378" y="34780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cerebellum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899747" y="2505951"/>
              <a:ext cx="10570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cerebral cortex</a:t>
              </a:r>
            </a:p>
          </p:txBody>
        </p:sp>
      </p:grpSp>
      <p:sp>
        <p:nvSpPr>
          <p:cNvPr id="107" name="Rectangle 106"/>
          <p:cNvSpPr/>
          <p:nvPr/>
        </p:nvSpPr>
        <p:spPr>
          <a:xfrm rot="16200000" flipV="1">
            <a:off x="3015648" y="4973562"/>
            <a:ext cx="2906075" cy="6418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(HT) The complexity and delicacy of the brain makes investigating and treating brain disorders very difficult</a:t>
            </a:r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62800"/>
              </p:ext>
            </p:extLst>
          </p:nvPr>
        </p:nvGraphicFramePr>
        <p:xfrm>
          <a:off x="3024473" y="6847881"/>
          <a:ext cx="2066112" cy="2397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271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Treating brain damage and disease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e.g. Lobotomy – cutting part of the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cerebral cortex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Benefit: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aseline="0" dirty="0"/>
                        <a:t>thought to alleviate the symptoms of some mental illnesses.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4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Risks: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aseline="0" dirty="0"/>
                        <a:t>bleeding in the brain, seizures, loss of brain function. Procedure was abandoned in the 1950s due to risk.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2927096" y="3790683"/>
            <a:ext cx="1155364" cy="2011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Neuroscientists have been able to map regions of the brain by studying patients with brain damage, electrical stimulation and MRI.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45583" y="1590036"/>
            <a:ext cx="1916000" cy="369332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Eye 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83163" y="7183616"/>
            <a:ext cx="1409443" cy="1414585"/>
            <a:chOff x="-86365" y="6996080"/>
            <a:chExt cx="1578972" cy="1578972"/>
          </a:xfrm>
        </p:grpSpPr>
        <p:sp>
          <p:nvSpPr>
            <p:cNvPr id="96" name="Rectangle 95"/>
            <p:cNvSpPr/>
            <p:nvPr/>
          </p:nvSpPr>
          <p:spPr>
            <a:xfrm>
              <a:off x="55197" y="7219950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 descr="Image result for long sightednes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65" y="6996080"/>
              <a:ext cx="1578972" cy="157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/>
          <p:cNvGrpSpPr/>
          <p:nvPr/>
        </p:nvGrpSpPr>
        <p:grpSpPr>
          <a:xfrm>
            <a:off x="1417910" y="7333488"/>
            <a:ext cx="1519342" cy="1181149"/>
            <a:chOff x="1415984" y="7153814"/>
            <a:chExt cx="1675509" cy="1340407"/>
          </a:xfrm>
        </p:grpSpPr>
        <p:sp>
          <p:nvSpPr>
            <p:cNvPr id="170" name="Rectangle 169"/>
            <p:cNvSpPr/>
            <p:nvPr/>
          </p:nvSpPr>
          <p:spPr>
            <a:xfrm>
              <a:off x="1528606" y="7219949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84" y="7153814"/>
              <a:ext cx="1675509" cy="1340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2731095" y="2005448"/>
            <a:ext cx="2681812" cy="1605693"/>
            <a:chOff x="2240236" y="3108482"/>
            <a:chExt cx="2306203" cy="1404192"/>
          </a:xfrm>
        </p:grpSpPr>
        <p:pic>
          <p:nvPicPr>
            <p:cNvPr id="251" name="Picture 4" descr="Image result for eye diagra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96" y="3357410"/>
              <a:ext cx="1168801" cy="106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8771" y="3382281"/>
              <a:ext cx="123046" cy="18592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359035" y="3250635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retina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6239" y="3716538"/>
              <a:ext cx="123046" cy="3176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643858" y="356602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optic nerve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2414" y="3247980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024141" y="310848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sclera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6139" y="3562305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87861" y="34156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cornea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5678" y="3952744"/>
              <a:ext cx="235766" cy="11003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40236" y="39871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iris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411" y="4117851"/>
              <a:ext cx="62112" cy="2334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60944" y="429723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ciliary muscles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1444" y="3399660"/>
              <a:ext cx="66168" cy="3039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40261" y="3237485"/>
              <a:ext cx="902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suspensory ligament</a:t>
              </a: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310121" y="64842"/>
            <a:ext cx="1245535" cy="1459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Sense organ containing receptors sensitive to light intensity and colour</a:t>
            </a:r>
          </a:p>
        </p:txBody>
      </p:sp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58994"/>
              </p:ext>
            </p:extLst>
          </p:nvPr>
        </p:nvGraphicFramePr>
        <p:xfrm>
          <a:off x="49117" y="650048"/>
          <a:ext cx="2922683" cy="3008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03">
                <a:tc rowSpan="7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Structures</a:t>
                      </a:r>
                      <a:r>
                        <a:rPr lang="en-GB" sz="1200" b="1" baseline="0" dirty="0"/>
                        <a:t> of the eye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Light sensitive cell layer.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Carries</a:t>
                      </a:r>
                      <a:r>
                        <a:rPr lang="en-GB" sz="1200" baseline="0" dirty="0"/>
                        <a:t> impulse to brain.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Sclera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Protects</a:t>
                      </a:r>
                      <a:r>
                        <a:rPr lang="en-GB" sz="1200" baseline="0" dirty="0"/>
                        <a:t> the eye.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Cornea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Transparent</a:t>
                      </a:r>
                      <a:r>
                        <a:rPr lang="en-GB" sz="1200" baseline="0" dirty="0"/>
                        <a:t> layer that covers the pupil and iris.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Pigmented</a:t>
                      </a:r>
                      <a:r>
                        <a:rPr lang="en-GB" sz="1200" baseline="0" dirty="0"/>
                        <a:t> layer, controls size of pupil.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Ciliary muscles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Controls thickness of lens.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Suspensory ligaments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Connects</a:t>
                      </a:r>
                      <a:r>
                        <a:rPr lang="en-GB" sz="1200" baseline="0" dirty="0"/>
                        <a:t> lens to </a:t>
                      </a:r>
                      <a:r>
                        <a:rPr lang="en-GB" sz="1200" baseline="0"/>
                        <a:t>ciliary muscles.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1" name="Rectangle 160"/>
          <p:cNvSpPr/>
          <p:nvPr/>
        </p:nvSpPr>
        <p:spPr>
          <a:xfrm>
            <a:off x="1265073" y="58722"/>
            <a:ext cx="1918227" cy="52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iris can dilate the pupil (aperture) to let in more light in dim conditions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33696"/>
              </p:ext>
            </p:extLst>
          </p:nvPr>
        </p:nvGraphicFramePr>
        <p:xfrm>
          <a:off x="49115" y="3780125"/>
          <a:ext cx="279876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80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43407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Accommodation is the process of changing the shape of the lens to focus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Near object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Far object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221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Ciliary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muscles contract, suspensory ligaments loosed, lens get thicker, light is more refracted.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Ciliary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muscles relax, suspensory ligaments pulled tight, lens pulled thin, light is only slightly refracted.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</a:tbl>
          </a:graphicData>
        </a:graphic>
      </p:graphicFrame>
      <p:pic>
        <p:nvPicPr>
          <p:cNvPr id="1034" name="Picture 10" descr="Image result for mri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9" y="5845662"/>
            <a:ext cx="910081" cy="9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Rectangle 166"/>
          <p:cNvSpPr/>
          <p:nvPr/>
        </p:nvSpPr>
        <p:spPr>
          <a:xfrm>
            <a:off x="83165" y="8541661"/>
            <a:ext cx="2843931" cy="742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New technologies now include hard/soft contact lens, laser surgery to change the shape of the cornea and a replacement lens in the eye.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173" name="Straight Connector 172"/>
          <p:cNvCxnSpPr>
            <a:stCxn id="145" idx="2"/>
            <a:endCxn id="111" idx="0"/>
          </p:cNvCxnSpPr>
          <p:nvPr/>
        </p:nvCxnSpPr>
        <p:spPr>
          <a:xfrm>
            <a:off x="3932889" y="1524235"/>
            <a:ext cx="370694" cy="65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59" idx="3"/>
            <a:endCxn id="145" idx="1"/>
          </p:cNvCxnSpPr>
          <p:nvPr/>
        </p:nvCxnSpPr>
        <p:spPr>
          <a:xfrm flipV="1">
            <a:off x="2971800" y="794539"/>
            <a:ext cx="338321" cy="13597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59" idx="0"/>
            <a:endCxn id="161" idx="2"/>
          </p:cNvCxnSpPr>
          <p:nvPr/>
        </p:nvCxnSpPr>
        <p:spPr>
          <a:xfrm flipV="1">
            <a:off x="1510458" y="585838"/>
            <a:ext cx="713729" cy="64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endCxn id="163" idx="0"/>
          </p:cNvCxnSpPr>
          <p:nvPr/>
        </p:nvCxnSpPr>
        <p:spPr>
          <a:xfrm flipH="1">
            <a:off x="1448495" y="3667971"/>
            <a:ext cx="33316" cy="112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</p:cNvCxnSpPr>
          <p:nvPr/>
        </p:nvCxnSpPr>
        <p:spPr>
          <a:xfrm flipV="1">
            <a:off x="734142" y="5884585"/>
            <a:ext cx="0" cy="80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cxnSpLocks/>
          </p:cNvCxnSpPr>
          <p:nvPr/>
        </p:nvCxnSpPr>
        <p:spPr>
          <a:xfrm flipV="1">
            <a:off x="2140565" y="5879694"/>
            <a:ext cx="0" cy="90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 flipH="1" flipV="1">
            <a:off x="813718" y="7258552"/>
            <a:ext cx="1" cy="125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 flipV="1">
            <a:off x="2070965" y="7241290"/>
            <a:ext cx="25832" cy="150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7" idx="0"/>
          </p:cNvCxnSpPr>
          <p:nvPr/>
        </p:nvCxnSpPr>
        <p:spPr>
          <a:xfrm flipH="1" flipV="1">
            <a:off x="874985" y="8433781"/>
            <a:ext cx="630146" cy="107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67" idx="0"/>
          </p:cNvCxnSpPr>
          <p:nvPr/>
        </p:nvCxnSpPr>
        <p:spPr>
          <a:xfrm flipV="1">
            <a:off x="1505131" y="8424141"/>
            <a:ext cx="665459" cy="117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/>
            <a:stCxn id="79" idx="2"/>
            <a:endCxn id="87" idx="0"/>
          </p:cNvCxnSpPr>
          <p:nvPr/>
        </p:nvCxnSpPr>
        <p:spPr>
          <a:xfrm flipH="1">
            <a:off x="6447527" y="4201342"/>
            <a:ext cx="696426" cy="134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cxnSpLocks/>
            <a:stCxn id="107" idx="0"/>
            <a:endCxn id="87" idx="1"/>
          </p:cNvCxnSpPr>
          <p:nvPr/>
        </p:nvCxnSpPr>
        <p:spPr>
          <a:xfrm>
            <a:off x="4789620" y="5294496"/>
            <a:ext cx="102730" cy="2262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  <a:stCxn id="107" idx="2"/>
            <a:endCxn id="110" idx="3"/>
          </p:cNvCxnSpPr>
          <p:nvPr/>
        </p:nvCxnSpPr>
        <p:spPr>
          <a:xfrm flipH="1" flipV="1">
            <a:off x="4082460" y="4796400"/>
            <a:ext cx="65292" cy="49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  <a:stCxn id="1034" idx="0"/>
            <a:endCxn id="110" idx="2"/>
          </p:cNvCxnSpPr>
          <p:nvPr/>
        </p:nvCxnSpPr>
        <p:spPr>
          <a:xfrm flipH="1" flipV="1">
            <a:off x="3504778" y="5802116"/>
            <a:ext cx="58712" cy="43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cxnSpLocks/>
            <a:stCxn id="107" idx="1"/>
            <a:endCxn id="108" idx="0"/>
          </p:cNvCxnSpPr>
          <p:nvPr/>
        </p:nvCxnSpPr>
        <p:spPr>
          <a:xfrm flipH="1">
            <a:off x="4057529" y="6747534"/>
            <a:ext cx="411157" cy="1003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cxnSpLocks/>
            <a:stCxn id="18" idx="2"/>
          </p:cNvCxnSpPr>
          <p:nvPr/>
        </p:nvCxnSpPr>
        <p:spPr>
          <a:xfrm flipH="1">
            <a:off x="6262848" y="1430323"/>
            <a:ext cx="564110" cy="62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cxnSpLocks/>
            <a:stCxn id="28" idx="1"/>
            <a:endCxn id="4" idx="3"/>
          </p:cNvCxnSpPr>
          <p:nvPr/>
        </p:nvCxnSpPr>
        <p:spPr>
          <a:xfrm flipH="1" flipV="1">
            <a:off x="7534068" y="1954652"/>
            <a:ext cx="86287" cy="78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cxnSpLocks/>
            <a:stCxn id="1028" idx="1"/>
            <a:endCxn id="28" idx="3"/>
          </p:cNvCxnSpPr>
          <p:nvPr/>
        </p:nvCxnSpPr>
        <p:spPr>
          <a:xfrm flipH="1" flipV="1">
            <a:off x="8931803" y="1962480"/>
            <a:ext cx="98234" cy="147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cxnSpLocks/>
            <a:stCxn id="29" idx="2"/>
            <a:endCxn id="1028" idx="0"/>
          </p:cNvCxnSpPr>
          <p:nvPr/>
        </p:nvCxnSpPr>
        <p:spPr>
          <a:xfrm flipH="1">
            <a:off x="9637513" y="794539"/>
            <a:ext cx="1082003" cy="192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cxnSpLocks/>
            <a:stCxn id="114" idx="0"/>
            <a:endCxn id="29" idx="2"/>
          </p:cNvCxnSpPr>
          <p:nvPr/>
        </p:nvCxnSpPr>
        <p:spPr>
          <a:xfrm flipH="1" flipV="1">
            <a:off x="10719516" y="794539"/>
            <a:ext cx="793701" cy="235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cxnSpLocks/>
            <a:stCxn id="114" idx="2"/>
          </p:cNvCxnSpPr>
          <p:nvPr/>
        </p:nvCxnSpPr>
        <p:spPr>
          <a:xfrm flipH="1">
            <a:off x="10011373" y="6523583"/>
            <a:ext cx="1501844" cy="3769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cxnSpLocks/>
            <a:stCxn id="59" idx="1"/>
          </p:cNvCxnSpPr>
          <p:nvPr/>
        </p:nvCxnSpPr>
        <p:spPr>
          <a:xfrm flipH="1">
            <a:off x="10011372" y="8924892"/>
            <a:ext cx="3616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10904"/>
              </p:ext>
            </p:extLst>
          </p:nvPr>
        </p:nvGraphicFramePr>
        <p:xfrm>
          <a:off x="90105" y="5969863"/>
          <a:ext cx="277102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Hyperopia (long sightedness)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Myopia (short sightedness)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Treated using a convex lens so the light is focused on the retina.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Treated using a concave lens so light is focused on the retina.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5DCB65-56D7-43D1-A231-BA638E84B7F7}"/>
              </a:ext>
            </a:extLst>
          </p:cNvPr>
          <p:cNvGrpSpPr/>
          <p:nvPr/>
        </p:nvGrpSpPr>
        <p:grpSpPr>
          <a:xfrm>
            <a:off x="9913702" y="6416459"/>
            <a:ext cx="3039357" cy="2192511"/>
            <a:chOff x="9577851" y="6854219"/>
            <a:chExt cx="3039357" cy="2192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530025-22F0-4508-954C-6FCCF3DD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1561" y="6854219"/>
              <a:ext cx="2352722" cy="21925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5BB847-76E1-4839-8F79-D770662B5D61}"/>
                </a:ext>
              </a:extLst>
            </p:cNvPr>
            <p:cNvSpPr txBox="1"/>
            <p:nvPr/>
          </p:nvSpPr>
          <p:spPr>
            <a:xfrm>
              <a:off x="11889891" y="7084968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sensory neurone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549824-0CE6-42A4-9F8C-9F5E1CC7FD3F}"/>
                </a:ext>
              </a:extLst>
            </p:cNvPr>
            <p:cNvSpPr txBox="1"/>
            <p:nvPr/>
          </p:nvSpPr>
          <p:spPr>
            <a:xfrm>
              <a:off x="11843335" y="747092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motor neurone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02C443-FF3C-49D8-BBD1-D317D88DDDB7}"/>
                </a:ext>
              </a:extLst>
            </p:cNvPr>
            <p:cNvSpPr txBox="1"/>
            <p:nvPr/>
          </p:nvSpPr>
          <p:spPr>
            <a:xfrm>
              <a:off x="10323065" y="7224642"/>
              <a:ext cx="727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spinal cord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5A6B87-D67A-4CC1-AF12-C5428C8A83FC}"/>
                </a:ext>
              </a:extLst>
            </p:cNvPr>
            <p:cNvSpPr txBox="1"/>
            <p:nvPr/>
          </p:nvSpPr>
          <p:spPr>
            <a:xfrm>
              <a:off x="11399883" y="819873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muscle (effector)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3F681-9BD0-4E8A-93C7-6EC0097C263F}"/>
                </a:ext>
              </a:extLst>
            </p:cNvPr>
            <p:cNvSpPr txBox="1"/>
            <p:nvPr/>
          </p:nvSpPr>
          <p:spPr>
            <a:xfrm>
              <a:off x="9577851" y="8299432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pain receptors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462443" y="1492987"/>
            <a:ext cx="207162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5" name="Straight Connector 154"/>
          <p:cNvCxnSpPr>
            <a:stCxn id="111" idx="3"/>
            <a:endCxn id="4" idx="1"/>
          </p:cNvCxnSpPr>
          <p:nvPr/>
        </p:nvCxnSpPr>
        <p:spPr>
          <a:xfrm>
            <a:off x="5261583" y="1774702"/>
            <a:ext cx="200860" cy="179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30664"/>
              </p:ext>
            </p:extLst>
          </p:nvPr>
        </p:nvGraphicFramePr>
        <p:xfrm>
          <a:off x="10269039" y="1030373"/>
          <a:ext cx="2488356" cy="5493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78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834708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CNS is the brain and the spinal cord.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11"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Coordinates the response of effectors; muscles contracting or glands secreting hormones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97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Stimulus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Lights switch on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Receptor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Cells in retina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668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Coordinator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CNS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5888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Effector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Muscles connected to iris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38905"/>
                  </a:ext>
                </a:extLst>
              </a:tr>
              <a:tr h="71265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Response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Pupils get smaller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660989"/>
                  </a:ext>
                </a:extLst>
              </a:tr>
            </a:tbl>
          </a:graphicData>
        </a:graphic>
      </p:graphicFrame>
      <p:cxnSp>
        <p:nvCxnSpPr>
          <p:cNvPr id="248" name="Straight Connector 247"/>
          <p:cNvCxnSpPr>
            <a:cxnSpLocks/>
            <a:stCxn id="79" idx="0"/>
            <a:endCxn id="80" idx="2"/>
          </p:cNvCxnSpPr>
          <p:nvPr/>
        </p:nvCxnSpPr>
        <p:spPr>
          <a:xfrm flipV="1">
            <a:off x="7143953" y="3167320"/>
            <a:ext cx="46187" cy="138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7159"/>
              </p:ext>
            </p:extLst>
          </p:nvPr>
        </p:nvGraphicFramePr>
        <p:xfrm>
          <a:off x="4666671" y="58723"/>
          <a:ext cx="432057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952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Cells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called receptors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Detect stimuli (changes</a:t>
                      </a:r>
                      <a:r>
                        <a:rPr lang="en-GB" sz="1200" baseline="0" dirty="0"/>
                        <a:t> in environment).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Coordination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centres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e.g.</a:t>
                      </a:r>
                      <a:r>
                        <a:rPr lang="en-GB" sz="1200" baseline="0" dirty="0"/>
                        <a:t> brain, spinal cord and pancreas that receive information from receptors.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Effectors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Muscles or glands,</a:t>
                      </a:r>
                      <a:r>
                        <a:rPr lang="en-GB" sz="1200" baseline="0" dirty="0"/>
                        <a:t> which bring about responses to restore optimum levels.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620355" y="1500815"/>
            <a:ext cx="1311448" cy="923330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human nervous system</a:t>
            </a:r>
            <a:endParaRPr lang="en-GB" sz="18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4748" y="58722"/>
            <a:ext cx="2709535" cy="7358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Enables humans to react to their surroundings and to co-ordinate their behaviour</a:t>
            </a:r>
          </a:p>
        </p:txBody>
      </p:sp>
      <p:pic>
        <p:nvPicPr>
          <p:cNvPr id="1028" name="Picture 4" descr="Image result for nervou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37" y="986809"/>
            <a:ext cx="1214951" cy="22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A9A90F-E0AF-42DB-AAD8-51FB977AB0AF}"/>
              </a:ext>
            </a:extLst>
          </p:cNvPr>
          <p:cNvGrpSpPr/>
          <p:nvPr/>
        </p:nvGrpSpPr>
        <p:grpSpPr>
          <a:xfrm>
            <a:off x="10778735" y="3634428"/>
            <a:ext cx="1459648" cy="2344911"/>
            <a:chOff x="9813853" y="3683726"/>
            <a:chExt cx="1459648" cy="2344911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313F517A-BD6A-4BF5-BF5D-FBB65D1A3D95}"/>
                </a:ext>
              </a:extLst>
            </p:cNvPr>
            <p:cNvSpPr/>
            <p:nvPr/>
          </p:nvSpPr>
          <p:spPr>
            <a:xfrm>
              <a:off x="9814560" y="3683726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6AF6719E-AAB7-4CCC-96A8-E4F840DCA6CC}"/>
                </a:ext>
              </a:extLst>
            </p:cNvPr>
            <p:cNvSpPr/>
            <p:nvPr/>
          </p:nvSpPr>
          <p:spPr>
            <a:xfrm>
              <a:off x="9822915" y="4358640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210CDB6D-1625-4113-8F0C-0B4E8F9B73A2}"/>
                </a:ext>
              </a:extLst>
            </p:cNvPr>
            <p:cNvSpPr/>
            <p:nvPr/>
          </p:nvSpPr>
          <p:spPr>
            <a:xfrm>
              <a:off x="9822915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CC22DECA-5239-42CF-AD1A-892845D4E791}"/>
                </a:ext>
              </a:extLst>
            </p:cNvPr>
            <p:cNvSpPr/>
            <p:nvPr/>
          </p:nvSpPr>
          <p:spPr>
            <a:xfrm>
              <a:off x="9813853" y="5758495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82FC371E-27AD-4D2E-9180-26F13B513CD6}"/>
                </a:ext>
              </a:extLst>
            </p:cNvPr>
            <p:cNvSpPr/>
            <p:nvPr/>
          </p:nvSpPr>
          <p:spPr>
            <a:xfrm>
              <a:off x="11088571" y="36894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0C898FD3-A293-46FA-93A8-69E9A9C55D5A}"/>
                </a:ext>
              </a:extLst>
            </p:cNvPr>
            <p:cNvSpPr/>
            <p:nvPr/>
          </p:nvSpPr>
          <p:spPr>
            <a:xfrm>
              <a:off x="11090621" y="4355353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C730847B-FB42-45AE-8000-C850CED6E8EA}"/>
                </a:ext>
              </a:extLst>
            </p:cNvPr>
            <p:cNvSpPr/>
            <p:nvPr/>
          </p:nvSpPr>
          <p:spPr>
            <a:xfrm>
              <a:off x="11090621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DFCE1271-0C11-47E4-BCAE-2174D94E3E85}"/>
                </a:ext>
              </a:extLst>
            </p:cNvPr>
            <p:cNvSpPr/>
            <p:nvPr/>
          </p:nvSpPr>
          <p:spPr>
            <a:xfrm>
              <a:off x="11090621" y="575520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35BF0-03E6-4ED4-9A70-E4224D6B8B51}"/>
              </a:ext>
            </a:extLst>
          </p:cNvPr>
          <p:cNvGrpSpPr/>
          <p:nvPr/>
        </p:nvGrpSpPr>
        <p:grpSpPr>
          <a:xfrm>
            <a:off x="7836960" y="5181197"/>
            <a:ext cx="2574138" cy="1588359"/>
            <a:chOff x="8006572" y="6054141"/>
            <a:chExt cx="2574138" cy="158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F1D03D-8E00-4B0D-99B9-6470C1DB9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0729" y="6077262"/>
              <a:ext cx="1400970" cy="156523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27E90-DE88-4EBD-88FA-30AAA7083A1B}"/>
                </a:ext>
              </a:extLst>
            </p:cNvPr>
            <p:cNvSpPr txBox="1"/>
            <p:nvPr/>
          </p:nvSpPr>
          <p:spPr>
            <a:xfrm>
              <a:off x="9678129" y="695676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Synaptic cleft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961AB4-252B-420F-8933-2889071AAB33}"/>
                </a:ext>
              </a:extLst>
            </p:cNvPr>
            <p:cNvSpPr txBox="1"/>
            <p:nvPr/>
          </p:nvSpPr>
          <p:spPr>
            <a:xfrm>
              <a:off x="9571150" y="662240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vesicles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D9ED92-29E0-4A46-A82D-4671C49D989B}"/>
                </a:ext>
              </a:extLst>
            </p:cNvPr>
            <p:cNvSpPr txBox="1"/>
            <p:nvPr/>
          </p:nvSpPr>
          <p:spPr>
            <a:xfrm>
              <a:off x="9537452" y="64596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44835D-7AFB-4B9B-8F19-AE5DBE44C9E8}"/>
                </a:ext>
              </a:extLst>
            </p:cNvPr>
            <p:cNvSpPr txBox="1"/>
            <p:nvPr/>
          </p:nvSpPr>
          <p:spPr>
            <a:xfrm>
              <a:off x="8803626" y="605414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098B06-549C-40AB-9343-0306F1E55DFA}"/>
                </a:ext>
              </a:extLst>
            </p:cNvPr>
            <p:cNvSpPr txBox="1"/>
            <p:nvPr/>
          </p:nvSpPr>
          <p:spPr>
            <a:xfrm>
              <a:off x="8142711" y="6675060"/>
              <a:ext cx="108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29256D-BB6D-49B9-B151-6831C6090ABD}"/>
                </a:ext>
              </a:extLst>
            </p:cNvPr>
            <p:cNvSpPr txBox="1"/>
            <p:nvPr/>
          </p:nvSpPr>
          <p:spPr>
            <a:xfrm>
              <a:off x="8006572" y="7099879"/>
              <a:ext cx="1089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  <a:p>
              <a:pPr algn="ctr"/>
              <a:r>
                <a:rPr lang="en-GB" sz="800" dirty="0"/>
                <a:t>receptors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472DA75B-8712-4CB6-B786-6A04E5334D89}"/>
                </a:ext>
              </a:extLst>
            </p:cNvPr>
            <p:cNvSpPr/>
            <p:nvPr/>
          </p:nvSpPr>
          <p:spPr>
            <a:xfrm>
              <a:off x="9450561" y="6540132"/>
              <a:ext cx="120589" cy="21739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6C66DF-1E89-45E8-AF48-B69F46730566}"/>
                </a:ext>
              </a:extLst>
            </p:cNvPr>
            <p:cNvCxnSpPr>
              <a:cxnSpLocks/>
            </p:cNvCxnSpPr>
            <p:nvPr/>
          </p:nvCxnSpPr>
          <p:spPr>
            <a:xfrm>
              <a:off x="9202635" y="6532549"/>
              <a:ext cx="272491" cy="10397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3A331A-D78B-4262-B1C7-931E91B0FCC4}"/>
                </a:ext>
              </a:extLst>
            </p:cNvPr>
            <p:cNvSpPr txBox="1"/>
            <p:nvPr/>
          </p:nvSpPr>
          <p:spPr>
            <a:xfrm>
              <a:off x="8156787" y="6363759"/>
              <a:ext cx="13014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direction of impulse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65423" y="2912938"/>
            <a:ext cx="2391843" cy="1303110"/>
            <a:chOff x="7893973" y="4751263"/>
            <a:chExt cx="2391843" cy="1303110"/>
          </a:xfrm>
        </p:grpSpPr>
        <p:pic>
          <p:nvPicPr>
            <p:cNvPr id="13" name="Picture 2" descr="Image result for neurone">
              <a:extLst>
                <a:ext uri="{FF2B5EF4-FFF2-40B4-BE49-F238E27FC236}">
                  <a16:creationId xmlns:a16="http://schemas.microsoft.com/office/drawing/2014/main" id="{42BE527E-2416-4E39-99E1-67AB14426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336" y="4933986"/>
              <a:ext cx="1927628" cy="9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FB833F-C1C4-487F-B960-779436980DED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35720" cy="22014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28935DD-0862-47D6-9372-B128502A6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445" y="5618253"/>
              <a:ext cx="71437" cy="2611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4863" y="5538789"/>
              <a:ext cx="36920" cy="35901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6645" y="5325491"/>
              <a:ext cx="182458" cy="18080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94CE55-EEB9-4244-B357-75F09BC50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6938" y="5398248"/>
              <a:ext cx="102105" cy="15661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893973" y="4751263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dendrites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4CCC27-E4D0-4ECF-AA6B-472B4C616200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284744" cy="1014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443017" y="514248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cell body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979536" y="583892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nucleus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664467" y="5791890"/>
              <a:ext cx="1621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with insulating sheath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9346447" y="548697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8491"/>
              </p:ext>
            </p:extLst>
          </p:nvPr>
        </p:nvGraphicFramePr>
        <p:xfrm>
          <a:off x="5166446" y="6900529"/>
          <a:ext cx="484492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485">
                <a:tc rowSpan="6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Receptor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Detect stimuli.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Sensory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neurone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Long axon carries impulse from receptor to spinal cord.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Synapse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Gap</a:t>
                      </a:r>
                      <a:r>
                        <a:rPr lang="en-GB" sz="1200" baseline="0" dirty="0"/>
                        <a:t> where neurones meet. Chemical message using neurotransmitter.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Relay neurone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Allows</a:t>
                      </a:r>
                      <a:r>
                        <a:rPr lang="en-GB" sz="1200" baseline="0" dirty="0"/>
                        <a:t> impulses to travel between sensory and motor neurones in the spinal cord.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Motor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neurone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Long axon carries impulse from receptor</a:t>
                      </a:r>
                      <a:r>
                        <a:rPr lang="en-GB" sz="1200" baseline="0" dirty="0"/>
                        <a:t> to effector.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8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Effector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Muscle or</a:t>
                      </a:r>
                      <a:r>
                        <a:rPr lang="en-GB" sz="1200" baseline="0" dirty="0"/>
                        <a:t> gland that carries out response.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72998" y="8564734"/>
            <a:ext cx="2403445" cy="72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Reflex actions are automatic and rapid; they do not involve the conscious part of the brain and can protect humans from harm.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9924764" y="2153668"/>
            <a:ext cx="344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394485" y="4293328"/>
            <a:ext cx="1645675" cy="246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Typical motor neurone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67700" y="4669325"/>
            <a:ext cx="1973848" cy="369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Synapse (gap where two neurones meet).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endCxn id="65" idx="0"/>
          </p:cNvCxnSpPr>
          <p:nvPr/>
        </p:nvCxnSpPr>
        <p:spPr>
          <a:xfrm flipH="1">
            <a:off x="9217323" y="4192130"/>
            <a:ext cx="104870" cy="1011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2"/>
          </p:cNvCxnSpPr>
          <p:nvPr/>
        </p:nvCxnSpPr>
        <p:spPr>
          <a:xfrm flipH="1" flipV="1">
            <a:off x="9254624" y="5038400"/>
            <a:ext cx="5421" cy="142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55746" y="3306293"/>
            <a:ext cx="2176414" cy="895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brain controls complex behaviour. It is made of billions of interconnected neurones.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200775" y="2520989"/>
            <a:ext cx="1978730" cy="646331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Brain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4" name="Straight Connector 83"/>
          <p:cNvCxnSpPr>
            <a:cxnSpLocks/>
            <a:stCxn id="80" idx="0"/>
            <a:endCxn id="4" idx="2"/>
          </p:cNvCxnSpPr>
          <p:nvPr/>
        </p:nvCxnSpPr>
        <p:spPr>
          <a:xfrm flipH="1" flipV="1">
            <a:off x="6498256" y="2416317"/>
            <a:ext cx="691884" cy="104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25390"/>
              </p:ext>
            </p:extLst>
          </p:nvPr>
        </p:nvGraphicFramePr>
        <p:xfrm>
          <a:off x="4892350" y="4335572"/>
          <a:ext cx="3110354" cy="237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217">
                <a:tc rowSpan="3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Cerebral cortex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Largest part of the</a:t>
                      </a:r>
                      <a:r>
                        <a:rPr lang="en-GB" sz="1200" baseline="0" dirty="0"/>
                        <a:t> human brain. Higher thinking skills e.g. speech, decision making.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Cerebellum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Balance and voluntary</a:t>
                      </a:r>
                      <a:r>
                        <a:rPr lang="en-GB" sz="1200" baseline="0" dirty="0"/>
                        <a:t> muscle function e.g. walking, lifting.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2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Medulla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Involuntary</a:t>
                      </a:r>
                      <a:r>
                        <a:rPr lang="en-GB" sz="1200" baseline="0" dirty="0"/>
                        <a:t> (automatic) body functions e.g. breathing, heart rate.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7" name="Group 246"/>
          <p:cNvGrpSpPr/>
          <p:nvPr/>
        </p:nvGrpSpPr>
        <p:grpSpPr>
          <a:xfrm>
            <a:off x="4350603" y="2505951"/>
            <a:ext cx="1882431" cy="1690984"/>
            <a:chOff x="4074378" y="2505951"/>
            <a:chExt cx="1882431" cy="1690984"/>
          </a:xfrm>
        </p:grpSpPr>
        <p:pic>
          <p:nvPicPr>
            <p:cNvPr id="230" name="Picture 2" descr="Image result for brai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925" y="2653152"/>
              <a:ext cx="1160268" cy="142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>
              <a:off x="5031381" y="3314156"/>
              <a:ext cx="366737" cy="734073"/>
            </a:xfrm>
            <a:prstGeom prst="line">
              <a:avLst/>
            </a:prstGeom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</p:cNvCxnSpPr>
            <p:nvPr/>
          </p:nvCxnSpPr>
          <p:spPr>
            <a:xfrm flipV="1">
              <a:off x="4629150" y="3279907"/>
              <a:ext cx="290310" cy="24469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flipV="1">
              <a:off x="5148339" y="2653152"/>
              <a:ext cx="248408" cy="27952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5011153" y="398149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medulla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074378" y="34780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cerebellum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899747" y="2505951"/>
              <a:ext cx="10570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cerebral cortex</a:t>
              </a:r>
            </a:p>
          </p:txBody>
        </p:sp>
      </p:grpSp>
      <p:sp>
        <p:nvSpPr>
          <p:cNvPr id="107" name="Rectangle 106"/>
          <p:cNvSpPr/>
          <p:nvPr/>
        </p:nvSpPr>
        <p:spPr>
          <a:xfrm rot="16200000" flipV="1">
            <a:off x="3015648" y="4973562"/>
            <a:ext cx="2906075" cy="6418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(HT) The complexity and delicacy of the brain makes investigating and treating brain disorders very difficult</a:t>
            </a:r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78234"/>
              </p:ext>
            </p:extLst>
          </p:nvPr>
        </p:nvGraphicFramePr>
        <p:xfrm>
          <a:off x="3024473" y="6847881"/>
          <a:ext cx="2066112" cy="2397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271">
                <a:tc row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e.g. Lobotomy – cutting part of the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cerebral cortex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Benefit: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aseline="0" dirty="0"/>
                        <a:t>thought to alleviate the symptoms of some mental illnesses.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4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Risks: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aseline="0" dirty="0"/>
                        <a:t>bleeding in the brain, seizures, loss of brain function. Procedure was abandoned in the 1950s due to risk.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2927096" y="3790683"/>
            <a:ext cx="1155364" cy="2011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Neuroscientists have been able to map regions of the brain by studying patients with brain damage, electrical stimulation and MRI.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45583" y="1590036"/>
            <a:ext cx="1916000" cy="369332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Eye 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83163" y="7183616"/>
            <a:ext cx="1409443" cy="1414585"/>
            <a:chOff x="-86365" y="6996080"/>
            <a:chExt cx="1578972" cy="1578972"/>
          </a:xfrm>
        </p:grpSpPr>
        <p:sp>
          <p:nvSpPr>
            <p:cNvPr id="96" name="Rectangle 95"/>
            <p:cNvSpPr/>
            <p:nvPr/>
          </p:nvSpPr>
          <p:spPr>
            <a:xfrm>
              <a:off x="55197" y="7219950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 descr="Image result for long sightednes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65" y="6996080"/>
              <a:ext cx="1578972" cy="157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/>
          <p:cNvGrpSpPr/>
          <p:nvPr/>
        </p:nvGrpSpPr>
        <p:grpSpPr>
          <a:xfrm>
            <a:off x="1417910" y="7333488"/>
            <a:ext cx="1519342" cy="1181149"/>
            <a:chOff x="1415984" y="7153814"/>
            <a:chExt cx="1675509" cy="1340407"/>
          </a:xfrm>
        </p:grpSpPr>
        <p:sp>
          <p:nvSpPr>
            <p:cNvPr id="170" name="Rectangle 169"/>
            <p:cNvSpPr/>
            <p:nvPr/>
          </p:nvSpPr>
          <p:spPr>
            <a:xfrm>
              <a:off x="1528606" y="7219949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84" y="7153814"/>
              <a:ext cx="1675509" cy="1340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2731095" y="2005448"/>
            <a:ext cx="2681812" cy="1605693"/>
            <a:chOff x="2240236" y="3108482"/>
            <a:chExt cx="2306203" cy="1404192"/>
          </a:xfrm>
        </p:grpSpPr>
        <p:pic>
          <p:nvPicPr>
            <p:cNvPr id="251" name="Picture 4" descr="Image result for eye diagra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96" y="3357410"/>
              <a:ext cx="1168801" cy="106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8771" y="3382281"/>
              <a:ext cx="123046" cy="18592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359035" y="3250635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retina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6239" y="3716538"/>
              <a:ext cx="123046" cy="3176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643858" y="356602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optic nerve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2414" y="3247980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024141" y="310848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sclera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6139" y="3562305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87861" y="34156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cornea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5678" y="3952744"/>
              <a:ext cx="235766" cy="11003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40236" y="39871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iris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411" y="4117851"/>
              <a:ext cx="62112" cy="2334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60944" y="429723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ciliary muscles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1444" y="3399660"/>
              <a:ext cx="66168" cy="3039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40261" y="3237485"/>
              <a:ext cx="902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suspensory ligament</a:t>
              </a: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310121" y="64842"/>
            <a:ext cx="1245535" cy="1459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Sense organ containing receptors sensitive to light intensity and colour</a:t>
            </a:r>
          </a:p>
        </p:txBody>
      </p:sp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31673"/>
              </p:ext>
            </p:extLst>
          </p:nvPr>
        </p:nvGraphicFramePr>
        <p:xfrm>
          <a:off x="49117" y="650048"/>
          <a:ext cx="2922683" cy="3008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03">
                <a:tc rowSpan="7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Light sensitive cell layer.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Carries</a:t>
                      </a:r>
                      <a:r>
                        <a:rPr lang="en-GB" sz="1200" baseline="0" dirty="0"/>
                        <a:t> impulse to brain.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Sclera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Protects</a:t>
                      </a:r>
                      <a:r>
                        <a:rPr lang="en-GB" sz="1200" baseline="0" dirty="0"/>
                        <a:t> the eye.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Cornea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Transparent</a:t>
                      </a:r>
                      <a:r>
                        <a:rPr lang="en-GB" sz="1200" baseline="0" dirty="0"/>
                        <a:t> layer that covers the pupil and iris.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Pigmented</a:t>
                      </a:r>
                      <a:r>
                        <a:rPr lang="en-GB" sz="1200" baseline="0" dirty="0"/>
                        <a:t> layer, controls size of pupil.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Ciliary muscles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Controls thickness of lens.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Suspensory ligaments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Connects</a:t>
                      </a:r>
                      <a:r>
                        <a:rPr lang="en-GB" sz="1200" baseline="0" dirty="0"/>
                        <a:t> lens to ciliary muscles.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1" name="Rectangle 160"/>
          <p:cNvSpPr/>
          <p:nvPr/>
        </p:nvSpPr>
        <p:spPr>
          <a:xfrm>
            <a:off x="1265073" y="58722"/>
            <a:ext cx="1918227" cy="52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iris can dilate the pupil (aperture) to let in more light in dim conditions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59720"/>
              </p:ext>
            </p:extLst>
          </p:nvPr>
        </p:nvGraphicFramePr>
        <p:xfrm>
          <a:off x="49115" y="3780125"/>
          <a:ext cx="2798760" cy="2099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80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438088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59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Near object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Far object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29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Ciliary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muscles contract, suspensory ligaments loosed, lens get thicker, light is more refracted.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Ciliary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muscles relax, suspensory ligaments pulled tight, lens pulled thin, light is only slightly refracted.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</a:tbl>
          </a:graphicData>
        </a:graphic>
      </p:graphicFrame>
      <p:pic>
        <p:nvPicPr>
          <p:cNvPr id="1034" name="Picture 10" descr="Image result for mri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9" y="5845662"/>
            <a:ext cx="910081" cy="9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Rectangle 166"/>
          <p:cNvSpPr/>
          <p:nvPr/>
        </p:nvSpPr>
        <p:spPr>
          <a:xfrm>
            <a:off x="83165" y="8541661"/>
            <a:ext cx="2843931" cy="742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New technologies now include hard/soft contact lens, laser surgery to change the shape of the cornea and a replacement lens in the eye.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173" name="Straight Connector 172"/>
          <p:cNvCxnSpPr>
            <a:stCxn id="145" idx="2"/>
            <a:endCxn id="111" idx="0"/>
          </p:cNvCxnSpPr>
          <p:nvPr/>
        </p:nvCxnSpPr>
        <p:spPr>
          <a:xfrm>
            <a:off x="3932889" y="1524235"/>
            <a:ext cx="370694" cy="65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59" idx="3"/>
            <a:endCxn id="145" idx="1"/>
          </p:cNvCxnSpPr>
          <p:nvPr/>
        </p:nvCxnSpPr>
        <p:spPr>
          <a:xfrm flipV="1">
            <a:off x="2971800" y="794539"/>
            <a:ext cx="338321" cy="13597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59" idx="0"/>
            <a:endCxn id="161" idx="2"/>
          </p:cNvCxnSpPr>
          <p:nvPr/>
        </p:nvCxnSpPr>
        <p:spPr>
          <a:xfrm flipV="1">
            <a:off x="1510458" y="585838"/>
            <a:ext cx="713729" cy="64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  <a:endCxn id="163" idx="0"/>
          </p:cNvCxnSpPr>
          <p:nvPr/>
        </p:nvCxnSpPr>
        <p:spPr>
          <a:xfrm flipH="1">
            <a:off x="1448495" y="3667971"/>
            <a:ext cx="33316" cy="112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</p:cNvCxnSpPr>
          <p:nvPr/>
        </p:nvCxnSpPr>
        <p:spPr>
          <a:xfrm flipV="1">
            <a:off x="734142" y="5884585"/>
            <a:ext cx="0" cy="80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cxnSpLocks/>
          </p:cNvCxnSpPr>
          <p:nvPr/>
        </p:nvCxnSpPr>
        <p:spPr>
          <a:xfrm flipV="1">
            <a:off x="2140565" y="5879694"/>
            <a:ext cx="0" cy="90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 flipH="1" flipV="1">
            <a:off x="813718" y="7258552"/>
            <a:ext cx="1" cy="125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 flipV="1">
            <a:off x="2070965" y="7241290"/>
            <a:ext cx="25832" cy="150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7" idx="0"/>
          </p:cNvCxnSpPr>
          <p:nvPr/>
        </p:nvCxnSpPr>
        <p:spPr>
          <a:xfrm flipH="1" flipV="1">
            <a:off x="874985" y="8433781"/>
            <a:ext cx="630146" cy="107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67" idx="0"/>
          </p:cNvCxnSpPr>
          <p:nvPr/>
        </p:nvCxnSpPr>
        <p:spPr>
          <a:xfrm flipV="1">
            <a:off x="1505131" y="8424141"/>
            <a:ext cx="665459" cy="117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/>
            <a:stCxn id="79" idx="2"/>
            <a:endCxn id="87" idx="0"/>
          </p:cNvCxnSpPr>
          <p:nvPr/>
        </p:nvCxnSpPr>
        <p:spPr>
          <a:xfrm flipH="1">
            <a:off x="6447527" y="4201342"/>
            <a:ext cx="696426" cy="134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cxnSpLocks/>
            <a:stCxn id="107" idx="0"/>
            <a:endCxn id="87" idx="1"/>
          </p:cNvCxnSpPr>
          <p:nvPr/>
        </p:nvCxnSpPr>
        <p:spPr>
          <a:xfrm>
            <a:off x="4789620" y="5294496"/>
            <a:ext cx="102730" cy="2262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  <a:stCxn id="107" idx="2"/>
            <a:endCxn id="110" idx="3"/>
          </p:cNvCxnSpPr>
          <p:nvPr/>
        </p:nvCxnSpPr>
        <p:spPr>
          <a:xfrm flipH="1" flipV="1">
            <a:off x="4082460" y="4796400"/>
            <a:ext cx="65292" cy="49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  <a:stCxn id="1034" idx="0"/>
            <a:endCxn id="110" idx="2"/>
          </p:cNvCxnSpPr>
          <p:nvPr/>
        </p:nvCxnSpPr>
        <p:spPr>
          <a:xfrm flipH="1" flipV="1">
            <a:off x="3504778" y="5802116"/>
            <a:ext cx="58712" cy="43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cxnSpLocks/>
            <a:stCxn id="107" idx="1"/>
            <a:endCxn id="108" idx="0"/>
          </p:cNvCxnSpPr>
          <p:nvPr/>
        </p:nvCxnSpPr>
        <p:spPr>
          <a:xfrm flipH="1">
            <a:off x="4057529" y="6747534"/>
            <a:ext cx="411157" cy="1003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cxnSpLocks/>
            <a:stCxn id="18" idx="2"/>
          </p:cNvCxnSpPr>
          <p:nvPr/>
        </p:nvCxnSpPr>
        <p:spPr>
          <a:xfrm flipH="1">
            <a:off x="6262848" y="1430323"/>
            <a:ext cx="564110" cy="62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cxnSpLocks/>
            <a:stCxn id="28" idx="1"/>
            <a:endCxn id="4" idx="3"/>
          </p:cNvCxnSpPr>
          <p:nvPr/>
        </p:nvCxnSpPr>
        <p:spPr>
          <a:xfrm flipH="1" flipV="1">
            <a:off x="7534068" y="1954652"/>
            <a:ext cx="86287" cy="78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cxnSpLocks/>
            <a:stCxn id="1028" idx="1"/>
            <a:endCxn id="28" idx="3"/>
          </p:cNvCxnSpPr>
          <p:nvPr/>
        </p:nvCxnSpPr>
        <p:spPr>
          <a:xfrm flipH="1" flipV="1">
            <a:off x="8931803" y="1962480"/>
            <a:ext cx="98234" cy="147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cxnSpLocks/>
            <a:stCxn id="29" idx="2"/>
            <a:endCxn id="1028" idx="0"/>
          </p:cNvCxnSpPr>
          <p:nvPr/>
        </p:nvCxnSpPr>
        <p:spPr>
          <a:xfrm flipH="1">
            <a:off x="9637513" y="794539"/>
            <a:ext cx="1082003" cy="192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cxnSpLocks/>
            <a:stCxn id="114" idx="0"/>
            <a:endCxn id="29" idx="2"/>
          </p:cNvCxnSpPr>
          <p:nvPr/>
        </p:nvCxnSpPr>
        <p:spPr>
          <a:xfrm flipH="1" flipV="1">
            <a:off x="10719516" y="794539"/>
            <a:ext cx="793701" cy="235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cxnSpLocks/>
            <a:stCxn id="114" idx="2"/>
          </p:cNvCxnSpPr>
          <p:nvPr/>
        </p:nvCxnSpPr>
        <p:spPr>
          <a:xfrm flipH="1">
            <a:off x="10011373" y="6523583"/>
            <a:ext cx="1501844" cy="3769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cxnSpLocks/>
            <a:stCxn id="59" idx="1"/>
          </p:cNvCxnSpPr>
          <p:nvPr/>
        </p:nvCxnSpPr>
        <p:spPr>
          <a:xfrm flipH="1">
            <a:off x="10011372" y="8924892"/>
            <a:ext cx="3616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0105" y="5969863"/>
          <a:ext cx="277102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Hyperopia (long sightedness)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Myopia (short sightedness)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Treated using a convex lens so the light is focused on the retina.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Treated using a concave lens so light is focused on the retina.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17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5DCB65-56D7-43D1-A231-BA638E84B7F7}"/>
              </a:ext>
            </a:extLst>
          </p:cNvPr>
          <p:cNvGrpSpPr/>
          <p:nvPr/>
        </p:nvGrpSpPr>
        <p:grpSpPr>
          <a:xfrm>
            <a:off x="9913702" y="6416459"/>
            <a:ext cx="3039357" cy="2192511"/>
            <a:chOff x="9577851" y="6854219"/>
            <a:chExt cx="3039357" cy="2192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530025-22F0-4508-954C-6FCCF3DD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1561" y="6854219"/>
              <a:ext cx="2352722" cy="21925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5BB847-76E1-4839-8F79-D770662B5D61}"/>
                </a:ext>
              </a:extLst>
            </p:cNvPr>
            <p:cNvSpPr txBox="1"/>
            <p:nvPr/>
          </p:nvSpPr>
          <p:spPr>
            <a:xfrm>
              <a:off x="11889891" y="7084968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sensory neurone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549824-0CE6-42A4-9F8C-9F5E1CC7FD3F}"/>
                </a:ext>
              </a:extLst>
            </p:cNvPr>
            <p:cNvSpPr txBox="1"/>
            <p:nvPr/>
          </p:nvSpPr>
          <p:spPr>
            <a:xfrm>
              <a:off x="11843335" y="747092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motor neurone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02C443-FF3C-49D8-BBD1-D317D88DDDB7}"/>
                </a:ext>
              </a:extLst>
            </p:cNvPr>
            <p:cNvSpPr txBox="1"/>
            <p:nvPr/>
          </p:nvSpPr>
          <p:spPr>
            <a:xfrm>
              <a:off x="10323065" y="7224642"/>
              <a:ext cx="727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spinal cord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5A6B87-D67A-4CC1-AF12-C5428C8A83FC}"/>
                </a:ext>
              </a:extLst>
            </p:cNvPr>
            <p:cNvSpPr txBox="1"/>
            <p:nvPr/>
          </p:nvSpPr>
          <p:spPr>
            <a:xfrm>
              <a:off x="11399883" y="819873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muscle (effector)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3F681-9BD0-4E8A-93C7-6EC0097C263F}"/>
                </a:ext>
              </a:extLst>
            </p:cNvPr>
            <p:cNvSpPr txBox="1"/>
            <p:nvPr/>
          </p:nvSpPr>
          <p:spPr>
            <a:xfrm>
              <a:off x="9577851" y="8299432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pain receptors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462443" y="1492987"/>
            <a:ext cx="207162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5" name="Straight Connector 154"/>
          <p:cNvCxnSpPr>
            <a:stCxn id="111" idx="3"/>
            <a:endCxn id="4" idx="1"/>
          </p:cNvCxnSpPr>
          <p:nvPr/>
        </p:nvCxnSpPr>
        <p:spPr>
          <a:xfrm>
            <a:off x="5261583" y="1774702"/>
            <a:ext cx="200860" cy="179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72727"/>
              </p:ext>
            </p:extLst>
          </p:nvPr>
        </p:nvGraphicFramePr>
        <p:xfrm>
          <a:off x="10269039" y="1030373"/>
          <a:ext cx="2488356" cy="545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78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834708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5">
                <a:tc grid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11"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Coordinates the response of effectors; muscles contracting or glands secreting hormones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97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Stimulus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Lights switch on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Receptor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Cells in retina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668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Coordinator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CNS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5888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Effector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Muscles connected to iris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38905"/>
                  </a:ext>
                </a:extLst>
              </a:tr>
              <a:tr h="71265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Response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Pupils get smaller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660989"/>
                  </a:ext>
                </a:extLst>
              </a:tr>
            </a:tbl>
          </a:graphicData>
        </a:graphic>
      </p:graphicFrame>
      <p:cxnSp>
        <p:nvCxnSpPr>
          <p:cNvPr id="248" name="Straight Connector 247"/>
          <p:cNvCxnSpPr>
            <a:cxnSpLocks/>
            <a:stCxn id="79" idx="0"/>
            <a:endCxn id="80" idx="2"/>
          </p:cNvCxnSpPr>
          <p:nvPr/>
        </p:nvCxnSpPr>
        <p:spPr>
          <a:xfrm flipV="1">
            <a:off x="7143953" y="3167320"/>
            <a:ext cx="46187" cy="138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96381"/>
              </p:ext>
            </p:extLst>
          </p:nvPr>
        </p:nvGraphicFramePr>
        <p:xfrm>
          <a:off x="4666671" y="58722"/>
          <a:ext cx="4320575" cy="1355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415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Detect stimuli (changes</a:t>
                      </a:r>
                      <a:r>
                        <a:rPr lang="en-GB" sz="1200" baseline="0" dirty="0"/>
                        <a:t> in environment).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e.g.</a:t>
                      </a:r>
                      <a:r>
                        <a:rPr lang="en-GB" sz="1200" baseline="0" dirty="0"/>
                        <a:t> brain, spinal cord and pancreas that receive information from receptors.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Muscles or glands,</a:t>
                      </a:r>
                      <a:r>
                        <a:rPr lang="en-GB" sz="1200" baseline="0" dirty="0"/>
                        <a:t> which bring about responses to restore optimum levels.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620355" y="1500815"/>
            <a:ext cx="1311448" cy="923330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human nervous system</a:t>
            </a:r>
            <a:endParaRPr lang="en-GB" sz="18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4748" y="58722"/>
            <a:ext cx="2709535" cy="7358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Enables humans to react to their surroundings and to co-ordinate their behaviour</a:t>
            </a:r>
          </a:p>
        </p:txBody>
      </p:sp>
      <p:pic>
        <p:nvPicPr>
          <p:cNvPr id="1028" name="Picture 4" descr="Image result for nervou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37" y="986809"/>
            <a:ext cx="1214951" cy="22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A9A90F-E0AF-42DB-AAD8-51FB977AB0AF}"/>
              </a:ext>
            </a:extLst>
          </p:cNvPr>
          <p:cNvGrpSpPr/>
          <p:nvPr/>
        </p:nvGrpSpPr>
        <p:grpSpPr>
          <a:xfrm>
            <a:off x="10778735" y="3634428"/>
            <a:ext cx="1459648" cy="2344911"/>
            <a:chOff x="9813853" y="3683726"/>
            <a:chExt cx="1459648" cy="2344911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313F517A-BD6A-4BF5-BF5D-FBB65D1A3D95}"/>
                </a:ext>
              </a:extLst>
            </p:cNvPr>
            <p:cNvSpPr/>
            <p:nvPr/>
          </p:nvSpPr>
          <p:spPr>
            <a:xfrm>
              <a:off x="9814560" y="3683726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6AF6719E-AAB7-4CCC-96A8-E4F840DCA6CC}"/>
                </a:ext>
              </a:extLst>
            </p:cNvPr>
            <p:cNvSpPr/>
            <p:nvPr/>
          </p:nvSpPr>
          <p:spPr>
            <a:xfrm>
              <a:off x="9822915" y="4358640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210CDB6D-1625-4113-8F0C-0B4E8F9B73A2}"/>
                </a:ext>
              </a:extLst>
            </p:cNvPr>
            <p:cNvSpPr/>
            <p:nvPr/>
          </p:nvSpPr>
          <p:spPr>
            <a:xfrm>
              <a:off x="9822915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CC22DECA-5239-42CF-AD1A-892845D4E791}"/>
                </a:ext>
              </a:extLst>
            </p:cNvPr>
            <p:cNvSpPr/>
            <p:nvPr/>
          </p:nvSpPr>
          <p:spPr>
            <a:xfrm>
              <a:off x="9813853" y="5758495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82FC371E-27AD-4D2E-9180-26F13B513CD6}"/>
                </a:ext>
              </a:extLst>
            </p:cNvPr>
            <p:cNvSpPr/>
            <p:nvPr/>
          </p:nvSpPr>
          <p:spPr>
            <a:xfrm>
              <a:off x="11088571" y="36894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0C898FD3-A293-46FA-93A8-69E9A9C55D5A}"/>
                </a:ext>
              </a:extLst>
            </p:cNvPr>
            <p:cNvSpPr/>
            <p:nvPr/>
          </p:nvSpPr>
          <p:spPr>
            <a:xfrm>
              <a:off x="11090621" y="4355353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C730847B-FB42-45AE-8000-C850CED6E8EA}"/>
                </a:ext>
              </a:extLst>
            </p:cNvPr>
            <p:cNvSpPr/>
            <p:nvPr/>
          </p:nvSpPr>
          <p:spPr>
            <a:xfrm>
              <a:off x="11090621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DFCE1271-0C11-47E4-BCAE-2174D94E3E85}"/>
                </a:ext>
              </a:extLst>
            </p:cNvPr>
            <p:cNvSpPr/>
            <p:nvPr/>
          </p:nvSpPr>
          <p:spPr>
            <a:xfrm>
              <a:off x="11090621" y="575520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35BF0-03E6-4ED4-9A70-E4224D6B8B51}"/>
              </a:ext>
            </a:extLst>
          </p:cNvPr>
          <p:cNvGrpSpPr/>
          <p:nvPr/>
        </p:nvGrpSpPr>
        <p:grpSpPr>
          <a:xfrm>
            <a:off x="7836960" y="5181197"/>
            <a:ext cx="2574138" cy="1588359"/>
            <a:chOff x="8006572" y="6054141"/>
            <a:chExt cx="2574138" cy="158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F1D03D-8E00-4B0D-99B9-6470C1DB9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0729" y="6077262"/>
              <a:ext cx="1400970" cy="156523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27E90-DE88-4EBD-88FA-30AAA7083A1B}"/>
                </a:ext>
              </a:extLst>
            </p:cNvPr>
            <p:cNvSpPr txBox="1"/>
            <p:nvPr/>
          </p:nvSpPr>
          <p:spPr>
            <a:xfrm>
              <a:off x="9678129" y="695676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Synaptic cleft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961AB4-252B-420F-8933-2889071AAB33}"/>
                </a:ext>
              </a:extLst>
            </p:cNvPr>
            <p:cNvSpPr txBox="1"/>
            <p:nvPr/>
          </p:nvSpPr>
          <p:spPr>
            <a:xfrm>
              <a:off x="9571150" y="662240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vesicles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D9ED92-29E0-4A46-A82D-4671C49D989B}"/>
                </a:ext>
              </a:extLst>
            </p:cNvPr>
            <p:cNvSpPr txBox="1"/>
            <p:nvPr/>
          </p:nvSpPr>
          <p:spPr>
            <a:xfrm>
              <a:off x="9537452" y="64596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44835D-7AFB-4B9B-8F19-AE5DBE44C9E8}"/>
                </a:ext>
              </a:extLst>
            </p:cNvPr>
            <p:cNvSpPr txBox="1"/>
            <p:nvPr/>
          </p:nvSpPr>
          <p:spPr>
            <a:xfrm>
              <a:off x="8803626" y="605414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098B06-549C-40AB-9343-0306F1E55DFA}"/>
                </a:ext>
              </a:extLst>
            </p:cNvPr>
            <p:cNvSpPr txBox="1"/>
            <p:nvPr/>
          </p:nvSpPr>
          <p:spPr>
            <a:xfrm>
              <a:off x="8142711" y="6675060"/>
              <a:ext cx="108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29256D-BB6D-49B9-B151-6831C6090ABD}"/>
                </a:ext>
              </a:extLst>
            </p:cNvPr>
            <p:cNvSpPr txBox="1"/>
            <p:nvPr/>
          </p:nvSpPr>
          <p:spPr>
            <a:xfrm>
              <a:off x="8006572" y="7099879"/>
              <a:ext cx="1089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  <a:p>
              <a:pPr algn="ctr"/>
              <a:r>
                <a:rPr lang="en-GB" sz="800" dirty="0"/>
                <a:t>receptors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472DA75B-8712-4CB6-B786-6A04E5334D89}"/>
                </a:ext>
              </a:extLst>
            </p:cNvPr>
            <p:cNvSpPr/>
            <p:nvPr/>
          </p:nvSpPr>
          <p:spPr>
            <a:xfrm>
              <a:off x="9450561" y="6540132"/>
              <a:ext cx="120589" cy="21739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6C66DF-1E89-45E8-AF48-B69F46730566}"/>
                </a:ext>
              </a:extLst>
            </p:cNvPr>
            <p:cNvCxnSpPr>
              <a:cxnSpLocks/>
            </p:cNvCxnSpPr>
            <p:nvPr/>
          </p:nvCxnSpPr>
          <p:spPr>
            <a:xfrm>
              <a:off x="9202635" y="6532549"/>
              <a:ext cx="272491" cy="10397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3A331A-D78B-4262-B1C7-931E91B0FCC4}"/>
                </a:ext>
              </a:extLst>
            </p:cNvPr>
            <p:cNvSpPr txBox="1"/>
            <p:nvPr/>
          </p:nvSpPr>
          <p:spPr>
            <a:xfrm>
              <a:off x="8156787" y="6363759"/>
              <a:ext cx="13014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direction of impulse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65423" y="2912938"/>
            <a:ext cx="2391843" cy="1303110"/>
            <a:chOff x="7893973" y="4751263"/>
            <a:chExt cx="2391843" cy="1303110"/>
          </a:xfrm>
        </p:grpSpPr>
        <p:pic>
          <p:nvPicPr>
            <p:cNvPr id="13" name="Picture 2" descr="Image result for neurone">
              <a:extLst>
                <a:ext uri="{FF2B5EF4-FFF2-40B4-BE49-F238E27FC236}">
                  <a16:creationId xmlns:a16="http://schemas.microsoft.com/office/drawing/2014/main" id="{42BE527E-2416-4E39-99E1-67AB14426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336" y="4933986"/>
              <a:ext cx="1927628" cy="9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FB833F-C1C4-487F-B960-779436980DED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35720" cy="22014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28935DD-0862-47D6-9372-B128502A6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445" y="5618253"/>
              <a:ext cx="71437" cy="2611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4863" y="5538789"/>
              <a:ext cx="36920" cy="35901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6645" y="5325491"/>
              <a:ext cx="182458" cy="18080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94CE55-EEB9-4244-B357-75F09BC50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6938" y="5398248"/>
              <a:ext cx="102105" cy="15661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893973" y="4751263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dendrites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4CCC27-E4D0-4ECF-AA6B-472B4C616200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284744" cy="1014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443017" y="514248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cell body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979536" y="583892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nucleus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664467" y="5791890"/>
              <a:ext cx="1621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with insulating sheath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9346447" y="548697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21304"/>
              </p:ext>
            </p:extLst>
          </p:nvPr>
        </p:nvGraphicFramePr>
        <p:xfrm>
          <a:off x="5166446" y="6900529"/>
          <a:ext cx="484492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485">
                <a:tc rowSpan="6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Detect stimuli.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Long axon carries impulse from receptor to spinal cord.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Gap</a:t>
                      </a:r>
                      <a:r>
                        <a:rPr lang="en-GB" sz="1200" baseline="0" dirty="0"/>
                        <a:t> where neurones meet. Chemical message using neurotransmitter.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Allows</a:t>
                      </a:r>
                      <a:r>
                        <a:rPr lang="en-GB" sz="1200" baseline="0" dirty="0"/>
                        <a:t> impulses to travel between sensory and motor neurones in the spinal cord.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08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Long axon carries impulse from receptor</a:t>
                      </a:r>
                      <a:r>
                        <a:rPr lang="en-GB" sz="1200" baseline="0" dirty="0"/>
                        <a:t> to effector.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8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Muscle or</a:t>
                      </a:r>
                      <a:r>
                        <a:rPr lang="en-GB" sz="1200" baseline="0" dirty="0"/>
                        <a:t> gland that carries out response.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72998" y="8564734"/>
            <a:ext cx="2403445" cy="72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Reflex actions are automatic and rapid; they do not involve the conscious part of the brain and can protect humans from harm.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9924764" y="2153668"/>
            <a:ext cx="344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394485" y="4293328"/>
            <a:ext cx="1645675" cy="246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Typical motor neurone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67700" y="4669325"/>
            <a:ext cx="1973848" cy="369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Synapse (gap where two neurones meet).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endCxn id="65" idx="0"/>
          </p:cNvCxnSpPr>
          <p:nvPr/>
        </p:nvCxnSpPr>
        <p:spPr>
          <a:xfrm flipH="1">
            <a:off x="9217323" y="4192130"/>
            <a:ext cx="104870" cy="1011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2"/>
          </p:cNvCxnSpPr>
          <p:nvPr/>
        </p:nvCxnSpPr>
        <p:spPr>
          <a:xfrm flipH="1" flipV="1">
            <a:off x="9254624" y="5038400"/>
            <a:ext cx="5421" cy="142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55746" y="3306293"/>
            <a:ext cx="2176414" cy="895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brain controls complex behaviour. It is made of billions of interconnected neurones.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200775" y="2520989"/>
            <a:ext cx="1978730" cy="646331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Brain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4" name="Straight Connector 83"/>
          <p:cNvCxnSpPr>
            <a:cxnSpLocks/>
            <a:stCxn id="80" idx="0"/>
            <a:endCxn id="4" idx="2"/>
          </p:cNvCxnSpPr>
          <p:nvPr/>
        </p:nvCxnSpPr>
        <p:spPr>
          <a:xfrm flipH="1" flipV="1">
            <a:off x="6498256" y="2416317"/>
            <a:ext cx="691884" cy="104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8744"/>
              </p:ext>
            </p:extLst>
          </p:nvPr>
        </p:nvGraphicFramePr>
        <p:xfrm>
          <a:off x="4892350" y="4335572"/>
          <a:ext cx="3110354" cy="237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217">
                <a:tc rowSpan="3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Largest part of the</a:t>
                      </a:r>
                      <a:r>
                        <a:rPr lang="en-GB" sz="1200" baseline="0" dirty="0"/>
                        <a:t> human brain. Higher thinking skills e.g. speech, decision making.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Balance and voluntary</a:t>
                      </a:r>
                      <a:r>
                        <a:rPr lang="en-GB" sz="1200" baseline="0" dirty="0"/>
                        <a:t> muscle function e.g. walking, lifting.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2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Involuntary</a:t>
                      </a:r>
                      <a:r>
                        <a:rPr lang="en-GB" sz="1200" baseline="0" dirty="0"/>
                        <a:t> (automatic) body functions e.g. breathing, heart rate.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7" name="Group 246"/>
          <p:cNvGrpSpPr/>
          <p:nvPr/>
        </p:nvGrpSpPr>
        <p:grpSpPr>
          <a:xfrm>
            <a:off x="4350603" y="2505951"/>
            <a:ext cx="1882431" cy="1690984"/>
            <a:chOff x="4074378" y="2505951"/>
            <a:chExt cx="1882431" cy="1690984"/>
          </a:xfrm>
        </p:grpSpPr>
        <p:pic>
          <p:nvPicPr>
            <p:cNvPr id="230" name="Picture 2" descr="Image result for brai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925" y="2653152"/>
              <a:ext cx="1160268" cy="142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>
              <a:off x="5031381" y="3314156"/>
              <a:ext cx="366737" cy="734073"/>
            </a:xfrm>
            <a:prstGeom prst="line">
              <a:avLst/>
            </a:prstGeom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</p:cNvCxnSpPr>
            <p:nvPr/>
          </p:nvCxnSpPr>
          <p:spPr>
            <a:xfrm flipV="1">
              <a:off x="4629150" y="3279907"/>
              <a:ext cx="290310" cy="24469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flipV="1">
              <a:off x="5148339" y="2653152"/>
              <a:ext cx="248408" cy="27952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5011153" y="398149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medulla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074378" y="34780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cerebellum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899747" y="2505951"/>
              <a:ext cx="10570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cerebral cortex</a:t>
              </a:r>
            </a:p>
          </p:txBody>
        </p:sp>
      </p:grpSp>
      <p:sp>
        <p:nvSpPr>
          <p:cNvPr id="107" name="Rectangle 106"/>
          <p:cNvSpPr/>
          <p:nvPr/>
        </p:nvSpPr>
        <p:spPr>
          <a:xfrm rot="16200000" flipV="1">
            <a:off x="3015648" y="4973562"/>
            <a:ext cx="2906075" cy="6418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(HT) The complexity and delicacy of the brain makes investigating and treating brain disorders very difficult</a:t>
            </a:r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35637"/>
              </p:ext>
            </p:extLst>
          </p:nvPr>
        </p:nvGraphicFramePr>
        <p:xfrm>
          <a:off x="3024473" y="6847881"/>
          <a:ext cx="2066112" cy="2397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271">
                <a:tc row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Benefit: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aseline="0" dirty="0"/>
                        <a:t>thought to alleviate the symptoms of some mental illnesses.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4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Risks: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aseline="0" dirty="0"/>
                        <a:t>bleeding in the brain, seizures, loss of brain function. Procedure was abandoned in the 1950s due to risk.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2927096" y="3790683"/>
            <a:ext cx="1155364" cy="2011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Neuroscientists have been able to map regions of the brain by studying patients with brain damage, electrical stimulation and MRI.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45583" y="1590036"/>
            <a:ext cx="1916000" cy="369332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Eye 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83163" y="7183616"/>
            <a:ext cx="1409443" cy="1414585"/>
            <a:chOff x="-86365" y="6996080"/>
            <a:chExt cx="1578972" cy="1578972"/>
          </a:xfrm>
        </p:grpSpPr>
        <p:sp>
          <p:nvSpPr>
            <p:cNvPr id="96" name="Rectangle 95"/>
            <p:cNvSpPr/>
            <p:nvPr/>
          </p:nvSpPr>
          <p:spPr>
            <a:xfrm>
              <a:off x="55197" y="7219950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 descr="Image result for long sightednes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65" y="6996080"/>
              <a:ext cx="1578972" cy="157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/>
          <p:cNvGrpSpPr/>
          <p:nvPr/>
        </p:nvGrpSpPr>
        <p:grpSpPr>
          <a:xfrm>
            <a:off x="1417910" y="7333488"/>
            <a:ext cx="1519342" cy="1181149"/>
            <a:chOff x="1415984" y="7153814"/>
            <a:chExt cx="1675509" cy="1340407"/>
          </a:xfrm>
        </p:grpSpPr>
        <p:sp>
          <p:nvSpPr>
            <p:cNvPr id="170" name="Rectangle 169"/>
            <p:cNvSpPr/>
            <p:nvPr/>
          </p:nvSpPr>
          <p:spPr>
            <a:xfrm>
              <a:off x="1528606" y="7219949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84" y="7153814"/>
              <a:ext cx="1675509" cy="1340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2731095" y="2005448"/>
            <a:ext cx="2681812" cy="1605693"/>
            <a:chOff x="2240236" y="3108482"/>
            <a:chExt cx="2306203" cy="1404192"/>
          </a:xfrm>
        </p:grpSpPr>
        <p:pic>
          <p:nvPicPr>
            <p:cNvPr id="251" name="Picture 4" descr="Image result for eye diagra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96" y="3357410"/>
              <a:ext cx="1168801" cy="106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8771" y="3382281"/>
              <a:ext cx="123046" cy="18592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359035" y="3250635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retina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6239" y="3716538"/>
              <a:ext cx="123046" cy="3176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643858" y="356602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optic nerve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2414" y="3247980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024141" y="310848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sclera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6139" y="3562305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87861" y="34156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cornea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5678" y="3952744"/>
              <a:ext cx="235766" cy="11003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40236" y="39871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iris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411" y="4117851"/>
              <a:ext cx="62112" cy="2334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60944" y="429723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ciliary muscles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1444" y="3399660"/>
              <a:ext cx="66168" cy="3039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40261" y="3237485"/>
              <a:ext cx="902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suspensory ligament</a:t>
              </a: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310121" y="64842"/>
            <a:ext cx="1245535" cy="1459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Sense organ containing receptors sensitive to light intensity and colour</a:t>
            </a:r>
          </a:p>
        </p:txBody>
      </p:sp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02356"/>
              </p:ext>
            </p:extLst>
          </p:nvPr>
        </p:nvGraphicFramePr>
        <p:xfrm>
          <a:off x="49117" y="650048"/>
          <a:ext cx="2922683" cy="3008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03">
                <a:tc rowSpan="7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Light sensitive cell layer.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Carries</a:t>
                      </a:r>
                      <a:r>
                        <a:rPr lang="en-GB" sz="1200" baseline="0" dirty="0"/>
                        <a:t> impulse to brain.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Protects</a:t>
                      </a:r>
                      <a:r>
                        <a:rPr lang="en-GB" sz="1200" baseline="0" dirty="0"/>
                        <a:t> the eye.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Transparent</a:t>
                      </a:r>
                      <a:r>
                        <a:rPr lang="en-GB" sz="1200" baseline="0" dirty="0"/>
                        <a:t> layer that covers the pupil and iris.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Pigmented</a:t>
                      </a:r>
                      <a:r>
                        <a:rPr lang="en-GB" sz="1200" baseline="0" dirty="0"/>
                        <a:t> layer, controls size of pupil.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Controls thickness of lens.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Connects</a:t>
                      </a:r>
                      <a:r>
                        <a:rPr lang="en-GB" sz="1200" baseline="0" dirty="0"/>
                        <a:t> lens to ciliary muscles.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1" name="Rectangle 160"/>
          <p:cNvSpPr/>
          <p:nvPr/>
        </p:nvSpPr>
        <p:spPr>
          <a:xfrm>
            <a:off x="1265073" y="58722"/>
            <a:ext cx="1918227" cy="52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iris can dilate the pupil (aperture) to let in more light in dim conditions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67268"/>
              </p:ext>
            </p:extLst>
          </p:nvPr>
        </p:nvGraphicFramePr>
        <p:xfrm>
          <a:off x="49115" y="3780125"/>
          <a:ext cx="2798760" cy="2099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80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438088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59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29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Ciliary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muscles contract, suspensory ligaments loosed, lens get thicker, light is more refracted.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Ciliary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muscles relax, suspensory ligaments pulled tight, lens pulled thin, light is only slightly refracted.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</a:tbl>
          </a:graphicData>
        </a:graphic>
      </p:graphicFrame>
      <p:pic>
        <p:nvPicPr>
          <p:cNvPr id="1034" name="Picture 10" descr="Image result for mri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9" y="5845662"/>
            <a:ext cx="910081" cy="9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Rectangle 166"/>
          <p:cNvSpPr/>
          <p:nvPr/>
        </p:nvSpPr>
        <p:spPr>
          <a:xfrm>
            <a:off x="83165" y="8541661"/>
            <a:ext cx="2843931" cy="742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New technologies now include hard/soft contact lens, laser surgery to change the shape of the cornea and a replacement lens in the eye.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173" name="Straight Connector 172"/>
          <p:cNvCxnSpPr>
            <a:stCxn id="145" idx="2"/>
            <a:endCxn id="111" idx="0"/>
          </p:cNvCxnSpPr>
          <p:nvPr/>
        </p:nvCxnSpPr>
        <p:spPr>
          <a:xfrm>
            <a:off x="3932889" y="1524235"/>
            <a:ext cx="370694" cy="65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59" idx="3"/>
            <a:endCxn id="145" idx="1"/>
          </p:cNvCxnSpPr>
          <p:nvPr/>
        </p:nvCxnSpPr>
        <p:spPr>
          <a:xfrm flipV="1">
            <a:off x="2971800" y="794539"/>
            <a:ext cx="338321" cy="13597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59" idx="0"/>
            <a:endCxn id="161" idx="2"/>
          </p:cNvCxnSpPr>
          <p:nvPr/>
        </p:nvCxnSpPr>
        <p:spPr>
          <a:xfrm flipV="1">
            <a:off x="1510458" y="585838"/>
            <a:ext cx="713729" cy="64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  <a:endCxn id="163" idx="0"/>
          </p:cNvCxnSpPr>
          <p:nvPr/>
        </p:nvCxnSpPr>
        <p:spPr>
          <a:xfrm flipH="1">
            <a:off x="1448495" y="3667971"/>
            <a:ext cx="33316" cy="112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</p:cNvCxnSpPr>
          <p:nvPr/>
        </p:nvCxnSpPr>
        <p:spPr>
          <a:xfrm flipV="1">
            <a:off x="734142" y="5884585"/>
            <a:ext cx="0" cy="80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cxnSpLocks/>
          </p:cNvCxnSpPr>
          <p:nvPr/>
        </p:nvCxnSpPr>
        <p:spPr>
          <a:xfrm flipV="1">
            <a:off x="2140565" y="5879694"/>
            <a:ext cx="0" cy="90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 flipH="1" flipV="1">
            <a:off x="813718" y="7258552"/>
            <a:ext cx="1" cy="125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 flipV="1">
            <a:off x="2070965" y="7241290"/>
            <a:ext cx="25832" cy="150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7" idx="0"/>
          </p:cNvCxnSpPr>
          <p:nvPr/>
        </p:nvCxnSpPr>
        <p:spPr>
          <a:xfrm flipH="1" flipV="1">
            <a:off x="874985" y="8433781"/>
            <a:ext cx="630146" cy="107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67" idx="0"/>
          </p:cNvCxnSpPr>
          <p:nvPr/>
        </p:nvCxnSpPr>
        <p:spPr>
          <a:xfrm flipV="1">
            <a:off x="1505131" y="8424141"/>
            <a:ext cx="665459" cy="117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/>
            <a:stCxn id="79" idx="2"/>
            <a:endCxn id="87" idx="0"/>
          </p:cNvCxnSpPr>
          <p:nvPr/>
        </p:nvCxnSpPr>
        <p:spPr>
          <a:xfrm flipH="1">
            <a:off x="6447527" y="4201342"/>
            <a:ext cx="696426" cy="134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cxnSpLocks/>
            <a:stCxn id="107" idx="0"/>
            <a:endCxn id="87" idx="1"/>
          </p:cNvCxnSpPr>
          <p:nvPr/>
        </p:nvCxnSpPr>
        <p:spPr>
          <a:xfrm>
            <a:off x="4789620" y="5294496"/>
            <a:ext cx="102730" cy="2262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  <a:stCxn id="107" idx="2"/>
            <a:endCxn id="110" idx="3"/>
          </p:cNvCxnSpPr>
          <p:nvPr/>
        </p:nvCxnSpPr>
        <p:spPr>
          <a:xfrm flipH="1" flipV="1">
            <a:off x="4082460" y="4796400"/>
            <a:ext cx="65292" cy="49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  <a:stCxn id="1034" idx="0"/>
            <a:endCxn id="110" idx="2"/>
          </p:cNvCxnSpPr>
          <p:nvPr/>
        </p:nvCxnSpPr>
        <p:spPr>
          <a:xfrm flipH="1" flipV="1">
            <a:off x="3504778" y="5802116"/>
            <a:ext cx="58712" cy="43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cxnSpLocks/>
            <a:stCxn id="107" idx="1"/>
            <a:endCxn id="108" idx="0"/>
          </p:cNvCxnSpPr>
          <p:nvPr/>
        </p:nvCxnSpPr>
        <p:spPr>
          <a:xfrm flipH="1">
            <a:off x="4057529" y="6747534"/>
            <a:ext cx="411157" cy="1003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cxnSpLocks/>
            <a:stCxn id="18" idx="2"/>
          </p:cNvCxnSpPr>
          <p:nvPr/>
        </p:nvCxnSpPr>
        <p:spPr>
          <a:xfrm flipH="1">
            <a:off x="6262848" y="1414207"/>
            <a:ext cx="564110" cy="78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cxnSpLocks/>
            <a:stCxn id="28" idx="1"/>
            <a:endCxn id="4" idx="3"/>
          </p:cNvCxnSpPr>
          <p:nvPr/>
        </p:nvCxnSpPr>
        <p:spPr>
          <a:xfrm flipH="1" flipV="1">
            <a:off x="7534068" y="1954652"/>
            <a:ext cx="86287" cy="78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cxnSpLocks/>
            <a:stCxn id="1028" idx="1"/>
            <a:endCxn id="28" idx="3"/>
          </p:cNvCxnSpPr>
          <p:nvPr/>
        </p:nvCxnSpPr>
        <p:spPr>
          <a:xfrm flipH="1" flipV="1">
            <a:off x="8931803" y="1962480"/>
            <a:ext cx="98234" cy="147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cxnSpLocks/>
            <a:stCxn id="29" idx="2"/>
            <a:endCxn id="1028" idx="0"/>
          </p:cNvCxnSpPr>
          <p:nvPr/>
        </p:nvCxnSpPr>
        <p:spPr>
          <a:xfrm flipH="1">
            <a:off x="9637513" y="794539"/>
            <a:ext cx="1082003" cy="192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cxnSpLocks/>
            <a:stCxn id="114" idx="0"/>
            <a:endCxn id="29" idx="2"/>
          </p:cNvCxnSpPr>
          <p:nvPr/>
        </p:nvCxnSpPr>
        <p:spPr>
          <a:xfrm flipH="1" flipV="1">
            <a:off x="10719516" y="794539"/>
            <a:ext cx="793701" cy="235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cxnSpLocks/>
            <a:stCxn id="114" idx="2"/>
          </p:cNvCxnSpPr>
          <p:nvPr/>
        </p:nvCxnSpPr>
        <p:spPr>
          <a:xfrm flipH="1">
            <a:off x="10011373" y="6482948"/>
            <a:ext cx="1501844" cy="4175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cxnSpLocks/>
            <a:stCxn id="59" idx="1"/>
          </p:cNvCxnSpPr>
          <p:nvPr/>
        </p:nvCxnSpPr>
        <p:spPr>
          <a:xfrm flipH="1">
            <a:off x="10011372" y="8924892"/>
            <a:ext cx="3616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68904"/>
              </p:ext>
            </p:extLst>
          </p:nvPr>
        </p:nvGraphicFramePr>
        <p:xfrm>
          <a:off x="90105" y="5969862"/>
          <a:ext cx="2771029" cy="128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1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3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Treated using a convex lens so the light is focused on the retina.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Treated using a concave lens so light is focused on the retina.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29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5DCB65-56D7-43D1-A231-BA638E84B7F7}"/>
              </a:ext>
            </a:extLst>
          </p:cNvPr>
          <p:cNvGrpSpPr/>
          <p:nvPr/>
        </p:nvGrpSpPr>
        <p:grpSpPr>
          <a:xfrm>
            <a:off x="9913702" y="6416459"/>
            <a:ext cx="3039357" cy="2192511"/>
            <a:chOff x="9577851" y="6854219"/>
            <a:chExt cx="3039357" cy="2192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530025-22F0-4508-954C-6FCCF3DD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1561" y="6854219"/>
              <a:ext cx="2352722" cy="21925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5BB847-76E1-4839-8F79-D770662B5D61}"/>
                </a:ext>
              </a:extLst>
            </p:cNvPr>
            <p:cNvSpPr txBox="1"/>
            <p:nvPr/>
          </p:nvSpPr>
          <p:spPr>
            <a:xfrm>
              <a:off x="11889891" y="7084968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sensory neurone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549824-0CE6-42A4-9F8C-9F5E1CC7FD3F}"/>
                </a:ext>
              </a:extLst>
            </p:cNvPr>
            <p:cNvSpPr txBox="1"/>
            <p:nvPr/>
          </p:nvSpPr>
          <p:spPr>
            <a:xfrm>
              <a:off x="11843335" y="747092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motor neurone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02C443-FF3C-49D8-BBD1-D317D88DDDB7}"/>
                </a:ext>
              </a:extLst>
            </p:cNvPr>
            <p:cNvSpPr txBox="1"/>
            <p:nvPr/>
          </p:nvSpPr>
          <p:spPr>
            <a:xfrm>
              <a:off x="10323065" y="7224642"/>
              <a:ext cx="727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spinal cord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5A6B87-D67A-4CC1-AF12-C5428C8A83FC}"/>
                </a:ext>
              </a:extLst>
            </p:cNvPr>
            <p:cNvSpPr txBox="1"/>
            <p:nvPr/>
          </p:nvSpPr>
          <p:spPr>
            <a:xfrm>
              <a:off x="11399883" y="8198735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muscle (effector)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3F681-9BD0-4E8A-93C7-6EC0097C263F}"/>
                </a:ext>
              </a:extLst>
            </p:cNvPr>
            <p:cNvSpPr txBox="1"/>
            <p:nvPr/>
          </p:nvSpPr>
          <p:spPr>
            <a:xfrm>
              <a:off x="9577851" y="8299432"/>
              <a:ext cx="72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pain receptors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462443" y="1492987"/>
            <a:ext cx="207162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1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5" name="Straight Connector 154"/>
          <p:cNvCxnSpPr>
            <a:stCxn id="111" idx="3"/>
            <a:endCxn id="4" idx="1"/>
          </p:cNvCxnSpPr>
          <p:nvPr/>
        </p:nvCxnSpPr>
        <p:spPr>
          <a:xfrm>
            <a:off x="5261583" y="1774702"/>
            <a:ext cx="200860" cy="179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03114"/>
              </p:ext>
            </p:extLst>
          </p:nvPr>
        </p:nvGraphicFramePr>
        <p:xfrm>
          <a:off x="10269039" y="1030373"/>
          <a:ext cx="2488356" cy="545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78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834708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5">
                <a:tc grid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11"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978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668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5888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38905"/>
                  </a:ext>
                </a:extLst>
              </a:tr>
              <a:tr h="71265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660989"/>
                  </a:ext>
                </a:extLst>
              </a:tr>
            </a:tbl>
          </a:graphicData>
        </a:graphic>
      </p:graphicFrame>
      <p:cxnSp>
        <p:nvCxnSpPr>
          <p:cNvPr id="248" name="Straight Connector 247"/>
          <p:cNvCxnSpPr>
            <a:cxnSpLocks/>
            <a:stCxn id="79" idx="0"/>
            <a:endCxn id="80" idx="2"/>
          </p:cNvCxnSpPr>
          <p:nvPr/>
        </p:nvCxnSpPr>
        <p:spPr>
          <a:xfrm flipV="1">
            <a:off x="7143953" y="3167320"/>
            <a:ext cx="46187" cy="138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6374"/>
              </p:ext>
            </p:extLst>
          </p:nvPr>
        </p:nvGraphicFramePr>
        <p:xfrm>
          <a:off x="4666671" y="58722"/>
          <a:ext cx="4320575" cy="1355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415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620355" y="1500815"/>
            <a:ext cx="1311448" cy="923330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human nervous system</a:t>
            </a:r>
            <a:endParaRPr lang="en-GB" sz="18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4748" y="58722"/>
            <a:ext cx="2709535" cy="7358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Enables humans to react to their surroundings and to co-ordinate their behaviour</a:t>
            </a:r>
          </a:p>
        </p:txBody>
      </p:sp>
      <p:pic>
        <p:nvPicPr>
          <p:cNvPr id="1028" name="Picture 4" descr="Image result for nervou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37" y="986809"/>
            <a:ext cx="1214951" cy="22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A9A90F-E0AF-42DB-AAD8-51FB977AB0AF}"/>
              </a:ext>
            </a:extLst>
          </p:cNvPr>
          <p:cNvGrpSpPr/>
          <p:nvPr/>
        </p:nvGrpSpPr>
        <p:grpSpPr>
          <a:xfrm>
            <a:off x="10778735" y="3634428"/>
            <a:ext cx="1459648" cy="2344911"/>
            <a:chOff x="9813853" y="3683726"/>
            <a:chExt cx="1459648" cy="2344911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313F517A-BD6A-4BF5-BF5D-FBB65D1A3D95}"/>
                </a:ext>
              </a:extLst>
            </p:cNvPr>
            <p:cNvSpPr/>
            <p:nvPr/>
          </p:nvSpPr>
          <p:spPr>
            <a:xfrm>
              <a:off x="9814560" y="3683726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6AF6719E-AAB7-4CCC-96A8-E4F840DCA6CC}"/>
                </a:ext>
              </a:extLst>
            </p:cNvPr>
            <p:cNvSpPr/>
            <p:nvPr/>
          </p:nvSpPr>
          <p:spPr>
            <a:xfrm>
              <a:off x="9822915" y="4358640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210CDB6D-1625-4113-8F0C-0B4E8F9B73A2}"/>
                </a:ext>
              </a:extLst>
            </p:cNvPr>
            <p:cNvSpPr/>
            <p:nvPr/>
          </p:nvSpPr>
          <p:spPr>
            <a:xfrm>
              <a:off x="9822915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CC22DECA-5239-42CF-AD1A-892845D4E791}"/>
                </a:ext>
              </a:extLst>
            </p:cNvPr>
            <p:cNvSpPr/>
            <p:nvPr/>
          </p:nvSpPr>
          <p:spPr>
            <a:xfrm>
              <a:off x="9813853" y="5758495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82FC371E-27AD-4D2E-9180-26F13B513CD6}"/>
                </a:ext>
              </a:extLst>
            </p:cNvPr>
            <p:cNvSpPr/>
            <p:nvPr/>
          </p:nvSpPr>
          <p:spPr>
            <a:xfrm>
              <a:off x="11088571" y="36894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0C898FD3-A293-46FA-93A8-69E9A9C55D5A}"/>
                </a:ext>
              </a:extLst>
            </p:cNvPr>
            <p:cNvSpPr/>
            <p:nvPr/>
          </p:nvSpPr>
          <p:spPr>
            <a:xfrm>
              <a:off x="11090621" y="4355353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C730847B-FB42-45AE-8000-C850CED6E8EA}"/>
                </a:ext>
              </a:extLst>
            </p:cNvPr>
            <p:cNvSpPr/>
            <p:nvPr/>
          </p:nvSpPr>
          <p:spPr>
            <a:xfrm>
              <a:off x="11090621" y="497685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DFCE1271-0C11-47E4-BCAE-2174D94E3E85}"/>
                </a:ext>
              </a:extLst>
            </p:cNvPr>
            <p:cNvSpPr/>
            <p:nvPr/>
          </p:nvSpPr>
          <p:spPr>
            <a:xfrm>
              <a:off x="11090621" y="5755208"/>
              <a:ext cx="182880" cy="27014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35BF0-03E6-4ED4-9A70-E4224D6B8B51}"/>
              </a:ext>
            </a:extLst>
          </p:cNvPr>
          <p:cNvGrpSpPr/>
          <p:nvPr/>
        </p:nvGrpSpPr>
        <p:grpSpPr>
          <a:xfrm>
            <a:off x="7836960" y="5181197"/>
            <a:ext cx="2574138" cy="1588359"/>
            <a:chOff x="8006572" y="6054141"/>
            <a:chExt cx="2574138" cy="158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F1D03D-8E00-4B0D-99B9-6470C1DB9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0729" y="6077262"/>
              <a:ext cx="1400970" cy="156523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27E90-DE88-4EBD-88FA-30AAA7083A1B}"/>
                </a:ext>
              </a:extLst>
            </p:cNvPr>
            <p:cNvSpPr txBox="1"/>
            <p:nvPr/>
          </p:nvSpPr>
          <p:spPr>
            <a:xfrm>
              <a:off x="9678129" y="695676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Synaptic cleft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961AB4-252B-420F-8933-2889071AAB33}"/>
                </a:ext>
              </a:extLst>
            </p:cNvPr>
            <p:cNvSpPr txBox="1"/>
            <p:nvPr/>
          </p:nvSpPr>
          <p:spPr>
            <a:xfrm>
              <a:off x="9571150" y="662240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vesicles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D9ED92-29E0-4A46-A82D-4671C49D989B}"/>
                </a:ext>
              </a:extLst>
            </p:cNvPr>
            <p:cNvSpPr txBox="1"/>
            <p:nvPr/>
          </p:nvSpPr>
          <p:spPr>
            <a:xfrm>
              <a:off x="9537452" y="64596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44835D-7AFB-4B9B-8F19-AE5DBE44C9E8}"/>
                </a:ext>
              </a:extLst>
            </p:cNvPr>
            <p:cNvSpPr txBox="1"/>
            <p:nvPr/>
          </p:nvSpPr>
          <p:spPr>
            <a:xfrm>
              <a:off x="8803626" y="605414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098B06-549C-40AB-9343-0306F1E55DFA}"/>
                </a:ext>
              </a:extLst>
            </p:cNvPr>
            <p:cNvSpPr txBox="1"/>
            <p:nvPr/>
          </p:nvSpPr>
          <p:spPr>
            <a:xfrm>
              <a:off x="8142711" y="6675060"/>
              <a:ext cx="108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29256D-BB6D-49B9-B151-6831C6090ABD}"/>
                </a:ext>
              </a:extLst>
            </p:cNvPr>
            <p:cNvSpPr txBox="1"/>
            <p:nvPr/>
          </p:nvSpPr>
          <p:spPr>
            <a:xfrm>
              <a:off x="8006572" y="7099879"/>
              <a:ext cx="1089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neurotransmitter</a:t>
              </a:r>
            </a:p>
            <a:p>
              <a:pPr algn="ctr"/>
              <a:r>
                <a:rPr lang="en-GB" sz="800" dirty="0"/>
                <a:t>receptors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472DA75B-8712-4CB6-B786-6A04E5334D89}"/>
                </a:ext>
              </a:extLst>
            </p:cNvPr>
            <p:cNvSpPr/>
            <p:nvPr/>
          </p:nvSpPr>
          <p:spPr>
            <a:xfrm>
              <a:off x="9450561" y="6540132"/>
              <a:ext cx="120589" cy="21739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6C66DF-1E89-45E8-AF48-B69F46730566}"/>
                </a:ext>
              </a:extLst>
            </p:cNvPr>
            <p:cNvCxnSpPr>
              <a:cxnSpLocks/>
            </p:cNvCxnSpPr>
            <p:nvPr/>
          </p:nvCxnSpPr>
          <p:spPr>
            <a:xfrm>
              <a:off x="9202635" y="6532549"/>
              <a:ext cx="272491" cy="10397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3A331A-D78B-4262-B1C7-931E91B0FCC4}"/>
                </a:ext>
              </a:extLst>
            </p:cNvPr>
            <p:cNvSpPr txBox="1"/>
            <p:nvPr/>
          </p:nvSpPr>
          <p:spPr>
            <a:xfrm>
              <a:off x="8156787" y="6363759"/>
              <a:ext cx="13014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direction of impulse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65423" y="2912938"/>
            <a:ext cx="2391843" cy="1303110"/>
            <a:chOff x="7893973" y="4751263"/>
            <a:chExt cx="2391843" cy="1303110"/>
          </a:xfrm>
        </p:grpSpPr>
        <p:pic>
          <p:nvPicPr>
            <p:cNvPr id="13" name="Picture 2" descr="Image result for neurone">
              <a:extLst>
                <a:ext uri="{FF2B5EF4-FFF2-40B4-BE49-F238E27FC236}">
                  <a16:creationId xmlns:a16="http://schemas.microsoft.com/office/drawing/2014/main" id="{42BE527E-2416-4E39-99E1-67AB14426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336" y="4933986"/>
              <a:ext cx="1927628" cy="9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FB833F-C1C4-487F-B960-779436980DED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35720" cy="22014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28935DD-0862-47D6-9372-B128502A6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445" y="5618253"/>
              <a:ext cx="71437" cy="2611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4863" y="5538789"/>
              <a:ext cx="36920" cy="35901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6645" y="5325491"/>
              <a:ext cx="182458" cy="18080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94CE55-EEB9-4244-B357-75F09BC50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6938" y="5398248"/>
              <a:ext cx="102105" cy="15661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893973" y="4751263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dendrites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4CCC27-E4D0-4ECF-AA6B-472B4C616200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H="1" flipV="1">
              <a:off x="8345264" y="4966707"/>
              <a:ext cx="284744" cy="1014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443017" y="514248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cell body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7979536" y="5838929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nucleus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8664467" y="5791890"/>
              <a:ext cx="1621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with insulating sheath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9346447" y="548697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axon terminal</a:t>
              </a: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00856"/>
              </p:ext>
            </p:extLst>
          </p:nvPr>
        </p:nvGraphicFramePr>
        <p:xfrm>
          <a:off x="5166446" y="6900528"/>
          <a:ext cx="4844926" cy="234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200">
                <a:tc rowSpan="6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7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75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00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72998" y="8564734"/>
            <a:ext cx="2403445" cy="72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Reflex actions are automatic and rapid; they do not involve the conscious part of the brain and can protect humans from harm.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9924764" y="2153668"/>
            <a:ext cx="344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394485" y="4293328"/>
            <a:ext cx="1645675" cy="246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Typical motor neurone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67700" y="4669325"/>
            <a:ext cx="1973848" cy="369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Synapse (gap where two neurones meet).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endCxn id="65" idx="0"/>
          </p:cNvCxnSpPr>
          <p:nvPr/>
        </p:nvCxnSpPr>
        <p:spPr>
          <a:xfrm flipH="1">
            <a:off x="9217323" y="4192130"/>
            <a:ext cx="104870" cy="1011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2"/>
          </p:cNvCxnSpPr>
          <p:nvPr/>
        </p:nvCxnSpPr>
        <p:spPr>
          <a:xfrm flipH="1" flipV="1">
            <a:off x="9254624" y="5038400"/>
            <a:ext cx="5421" cy="142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55746" y="3306293"/>
            <a:ext cx="2176414" cy="895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brain controls complex behaviour. It is made of billions of interconnected neurones.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200775" y="2520989"/>
            <a:ext cx="1978730" cy="646331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Brain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4" name="Straight Connector 83"/>
          <p:cNvCxnSpPr>
            <a:cxnSpLocks/>
            <a:stCxn id="80" idx="0"/>
            <a:endCxn id="4" idx="2"/>
          </p:cNvCxnSpPr>
          <p:nvPr/>
        </p:nvCxnSpPr>
        <p:spPr>
          <a:xfrm flipH="1" flipV="1">
            <a:off x="6498256" y="2416317"/>
            <a:ext cx="691884" cy="104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79321"/>
              </p:ext>
            </p:extLst>
          </p:nvPr>
        </p:nvGraphicFramePr>
        <p:xfrm>
          <a:off x="4892350" y="4335572"/>
          <a:ext cx="3110354" cy="2451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347">
                <a:tc rowSpan="3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5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4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7" name="Group 246"/>
          <p:cNvGrpSpPr/>
          <p:nvPr/>
        </p:nvGrpSpPr>
        <p:grpSpPr>
          <a:xfrm>
            <a:off x="4350603" y="2505951"/>
            <a:ext cx="1882431" cy="1690984"/>
            <a:chOff x="4074378" y="2505951"/>
            <a:chExt cx="1882431" cy="1690984"/>
          </a:xfrm>
        </p:grpSpPr>
        <p:pic>
          <p:nvPicPr>
            <p:cNvPr id="230" name="Picture 2" descr="Image result for brai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925" y="2653152"/>
              <a:ext cx="1160268" cy="142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C93047-E7E6-4184-9408-3175E9805791}"/>
                </a:ext>
              </a:extLst>
            </p:cNvPr>
            <p:cNvCxnSpPr>
              <a:cxnSpLocks/>
            </p:cNvCxnSpPr>
            <p:nvPr/>
          </p:nvCxnSpPr>
          <p:spPr>
            <a:xfrm>
              <a:off x="5031381" y="3314156"/>
              <a:ext cx="366737" cy="734073"/>
            </a:xfrm>
            <a:prstGeom prst="line">
              <a:avLst/>
            </a:prstGeom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</p:cNvCxnSpPr>
            <p:nvPr/>
          </p:nvCxnSpPr>
          <p:spPr>
            <a:xfrm flipV="1">
              <a:off x="4629150" y="3279907"/>
              <a:ext cx="290310" cy="24469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flipV="1">
              <a:off x="5148339" y="2653152"/>
              <a:ext cx="248408" cy="27952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5011153" y="3981491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medulla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074378" y="3478016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cerebellum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4899747" y="2505951"/>
              <a:ext cx="10570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cerebral cortex</a:t>
              </a:r>
            </a:p>
          </p:txBody>
        </p:sp>
      </p:grpSp>
      <p:sp>
        <p:nvSpPr>
          <p:cNvPr id="107" name="Rectangle 106"/>
          <p:cNvSpPr/>
          <p:nvPr/>
        </p:nvSpPr>
        <p:spPr>
          <a:xfrm rot="16200000" flipV="1">
            <a:off x="3015648" y="4973562"/>
            <a:ext cx="2906075" cy="6418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(HT) The complexity and delicacy of the brain makes investigating and treating brain disorders very difficult</a:t>
            </a:r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52326"/>
              </p:ext>
            </p:extLst>
          </p:nvPr>
        </p:nvGraphicFramePr>
        <p:xfrm>
          <a:off x="3024473" y="6847881"/>
          <a:ext cx="2066112" cy="2397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271">
                <a:tc row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4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2927096" y="3790683"/>
            <a:ext cx="1155364" cy="2011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Neuroscientists have been able to map regions of the brain by studying patients with brain damage, electrical stimulation and MRI.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45583" y="1590036"/>
            <a:ext cx="1916000" cy="369332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Eye 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 only)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83163" y="7183616"/>
            <a:ext cx="1409443" cy="1414585"/>
            <a:chOff x="-86365" y="6996080"/>
            <a:chExt cx="1578972" cy="1578972"/>
          </a:xfrm>
        </p:grpSpPr>
        <p:sp>
          <p:nvSpPr>
            <p:cNvPr id="96" name="Rectangle 95"/>
            <p:cNvSpPr/>
            <p:nvPr/>
          </p:nvSpPr>
          <p:spPr>
            <a:xfrm>
              <a:off x="55197" y="7219950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 descr="Image result for long sightednes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65" y="6996080"/>
              <a:ext cx="1578972" cy="157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/>
          <p:cNvGrpSpPr/>
          <p:nvPr/>
        </p:nvGrpSpPr>
        <p:grpSpPr>
          <a:xfrm>
            <a:off x="1417910" y="7333488"/>
            <a:ext cx="1519342" cy="1181149"/>
            <a:chOff x="1415984" y="7153814"/>
            <a:chExt cx="1675509" cy="1340407"/>
          </a:xfrm>
        </p:grpSpPr>
        <p:sp>
          <p:nvSpPr>
            <p:cNvPr id="170" name="Rectangle 169"/>
            <p:cNvSpPr/>
            <p:nvPr/>
          </p:nvSpPr>
          <p:spPr>
            <a:xfrm>
              <a:off x="1528606" y="7219949"/>
              <a:ext cx="1353730" cy="117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84" y="7153814"/>
              <a:ext cx="1675509" cy="1340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2731095" y="2005448"/>
            <a:ext cx="2681812" cy="1605693"/>
            <a:chOff x="2240236" y="3108482"/>
            <a:chExt cx="2306203" cy="1404192"/>
          </a:xfrm>
        </p:grpSpPr>
        <p:pic>
          <p:nvPicPr>
            <p:cNvPr id="251" name="Picture 4" descr="Image result for eye diagra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96" y="3357410"/>
              <a:ext cx="1168801" cy="106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8771" y="3382281"/>
              <a:ext cx="123046" cy="18592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359035" y="3250635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retina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6239" y="3716538"/>
              <a:ext cx="123046" cy="3176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643858" y="3566024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optic nerve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2414" y="3247980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3024141" y="310848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sclera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6139" y="3562305"/>
              <a:ext cx="70530" cy="2094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87861" y="34156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cornea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5678" y="3952744"/>
              <a:ext cx="235766" cy="11003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240236" y="3987172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iris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411" y="4117851"/>
              <a:ext cx="62112" cy="2334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60944" y="4297230"/>
              <a:ext cx="9025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ciliary muscles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B8AD252-432F-4AAF-AC6E-2DD89B9E3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1444" y="3399660"/>
              <a:ext cx="66168" cy="30394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8E4C999-DE0B-405B-AF65-6AB6594CD415}"/>
                </a:ext>
              </a:extLst>
            </p:cNvPr>
            <p:cNvSpPr txBox="1"/>
            <p:nvPr/>
          </p:nvSpPr>
          <p:spPr>
            <a:xfrm>
              <a:off x="2440261" y="3237485"/>
              <a:ext cx="902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suspensory ligament</a:t>
              </a: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310121" y="64842"/>
            <a:ext cx="1245535" cy="1459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Sense organ containing receptors sensitive to light intensity and colour</a:t>
            </a:r>
          </a:p>
        </p:txBody>
      </p:sp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91187"/>
              </p:ext>
            </p:extLst>
          </p:nvPr>
        </p:nvGraphicFramePr>
        <p:xfrm>
          <a:off x="49117" y="650047"/>
          <a:ext cx="2922683" cy="3032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271">
                <a:tc rowSpan="7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4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2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1" name="Rectangle 160"/>
          <p:cNvSpPr/>
          <p:nvPr/>
        </p:nvSpPr>
        <p:spPr>
          <a:xfrm>
            <a:off x="1265073" y="58722"/>
            <a:ext cx="1918227" cy="52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iris can dilate the pupil (aperture) to let in more light in dim conditions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8197"/>
              </p:ext>
            </p:extLst>
          </p:nvPr>
        </p:nvGraphicFramePr>
        <p:xfrm>
          <a:off x="49115" y="3780125"/>
          <a:ext cx="2798760" cy="2099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80">
                  <a:extLst>
                    <a:ext uri="{9D8B030D-6E8A-4147-A177-3AD203B41FA5}">
                      <a16:colId xmlns:a16="http://schemas.microsoft.com/office/drawing/2014/main" val="2966014908"/>
                    </a:ext>
                  </a:extLst>
                </a:gridCol>
              </a:tblGrid>
              <a:tr h="438088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59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29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368810"/>
                  </a:ext>
                </a:extLst>
              </a:tr>
            </a:tbl>
          </a:graphicData>
        </a:graphic>
      </p:graphicFrame>
      <p:pic>
        <p:nvPicPr>
          <p:cNvPr id="1034" name="Picture 10" descr="Image result for mri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9" y="5845662"/>
            <a:ext cx="910081" cy="9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Rectangle 166"/>
          <p:cNvSpPr/>
          <p:nvPr/>
        </p:nvSpPr>
        <p:spPr>
          <a:xfrm>
            <a:off x="83165" y="8541661"/>
            <a:ext cx="2843931" cy="742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New technologies now include hard/soft contact lens, laser surgery to change the shape of the cornea and a replacement lens in the eye.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173" name="Straight Connector 172"/>
          <p:cNvCxnSpPr>
            <a:stCxn id="145" idx="2"/>
            <a:endCxn id="111" idx="0"/>
          </p:cNvCxnSpPr>
          <p:nvPr/>
        </p:nvCxnSpPr>
        <p:spPr>
          <a:xfrm>
            <a:off x="3932889" y="1524235"/>
            <a:ext cx="370694" cy="65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cxnSpLocks/>
            <a:stCxn id="159" idx="3"/>
            <a:endCxn id="145" idx="1"/>
          </p:cNvCxnSpPr>
          <p:nvPr/>
        </p:nvCxnSpPr>
        <p:spPr>
          <a:xfrm flipV="1">
            <a:off x="2971800" y="794539"/>
            <a:ext cx="338321" cy="1371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/>
            <a:stCxn id="159" idx="0"/>
            <a:endCxn id="161" idx="2"/>
          </p:cNvCxnSpPr>
          <p:nvPr/>
        </p:nvCxnSpPr>
        <p:spPr>
          <a:xfrm flipV="1">
            <a:off x="1510458" y="585838"/>
            <a:ext cx="713729" cy="64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  <a:endCxn id="163" idx="0"/>
          </p:cNvCxnSpPr>
          <p:nvPr/>
        </p:nvCxnSpPr>
        <p:spPr>
          <a:xfrm flipH="1">
            <a:off x="1448495" y="3667971"/>
            <a:ext cx="33316" cy="112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</p:cNvCxnSpPr>
          <p:nvPr/>
        </p:nvCxnSpPr>
        <p:spPr>
          <a:xfrm flipV="1">
            <a:off x="734142" y="5884585"/>
            <a:ext cx="0" cy="80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cxnSpLocks/>
          </p:cNvCxnSpPr>
          <p:nvPr/>
        </p:nvCxnSpPr>
        <p:spPr>
          <a:xfrm flipV="1">
            <a:off x="2140565" y="5879694"/>
            <a:ext cx="0" cy="90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 flipH="1" flipV="1">
            <a:off x="813718" y="7258552"/>
            <a:ext cx="1" cy="125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 flipV="1">
            <a:off x="2070965" y="7241290"/>
            <a:ext cx="25832" cy="150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7" idx="0"/>
          </p:cNvCxnSpPr>
          <p:nvPr/>
        </p:nvCxnSpPr>
        <p:spPr>
          <a:xfrm flipH="1" flipV="1">
            <a:off x="874985" y="8433781"/>
            <a:ext cx="630146" cy="107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67" idx="0"/>
          </p:cNvCxnSpPr>
          <p:nvPr/>
        </p:nvCxnSpPr>
        <p:spPr>
          <a:xfrm flipV="1">
            <a:off x="1505131" y="8424141"/>
            <a:ext cx="665459" cy="117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/>
            <a:stCxn id="79" idx="2"/>
            <a:endCxn id="87" idx="0"/>
          </p:cNvCxnSpPr>
          <p:nvPr/>
        </p:nvCxnSpPr>
        <p:spPr>
          <a:xfrm flipH="1">
            <a:off x="6447527" y="4201342"/>
            <a:ext cx="696426" cy="134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cxnSpLocks/>
            <a:stCxn id="107" idx="0"/>
            <a:endCxn id="87" idx="1"/>
          </p:cNvCxnSpPr>
          <p:nvPr/>
        </p:nvCxnSpPr>
        <p:spPr>
          <a:xfrm>
            <a:off x="4789620" y="5294496"/>
            <a:ext cx="102730" cy="266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  <a:stCxn id="107" idx="2"/>
            <a:endCxn id="110" idx="3"/>
          </p:cNvCxnSpPr>
          <p:nvPr/>
        </p:nvCxnSpPr>
        <p:spPr>
          <a:xfrm flipH="1" flipV="1">
            <a:off x="4082460" y="4796400"/>
            <a:ext cx="65292" cy="49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  <a:stCxn id="1034" idx="0"/>
            <a:endCxn id="110" idx="2"/>
          </p:cNvCxnSpPr>
          <p:nvPr/>
        </p:nvCxnSpPr>
        <p:spPr>
          <a:xfrm flipH="1" flipV="1">
            <a:off x="3504778" y="5802116"/>
            <a:ext cx="58712" cy="43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cxnSpLocks/>
            <a:stCxn id="107" idx="1"/>
            <a:endCxn id="108" idx="0"/>
          </p:cNvCxnSpPr>
          <p:nvPr/>
        </p:nvCxnSpPr>
        <p:spPr>
          <a:xfrm flipH="1">
            <a:off x="4057529" y="6747534"/>
            <a:ext cx="411157" cy="1003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cxnSpLocks/>
            <a:stCxn id="18" idx="2"/>
          </p:cNvCxnSpPr>
          <p:nvPr/>
        </p:nvCxnSpPr>
        <p:spPr>
          <a:xfrm flipH="1">
            <a:off x="6262848" y="1414207"/>
            <a:ext cx="564110" cy="78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cxnSpLocks/>
            <a:stCxn id="28" idx="1"/>
            <a:endCxn id="4" idx="3"/>
          </p:cNvCxnSpPr>
          <p:nvPr/>
        </p:nvCxnSpPr>
        <p:spPr>
          <a:xfrm flipH="1" flipV="1">
            <a:off x="7534068" y="1954652"/>
            <a:ext cx="86287" cy="78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cxnSpLocks/>
            <a:stCxn id="1028" idx="1"/>
            <a:endCxn id="28" idx="3"/>
          </p:cNvCxnSpPr>
          <p:nvPr/>
        </p:nvCxnSpPr>
        <p:spPr>
          <a:xfrm flipH="1" flipV="1">
            <a:off x="8931803" y="1962480"/>
            <a:ext cx="98234" cy="147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cxnSpLocks/>
            <a:stCxn id="29" idx="2"/>
            <a:endCxn id="1028" idx="0"/>
          </p:cNvCxnSpPr>
          <p:nvPr/>
        </p:nvCxnSpPr>
        <p:spPr>
          <a:xfrm flipH="1">
            <a:off x="9637513" y="794539"/>
            <a:ext cx="1082003" cy="192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cxnSpLocks/>
            <a:stCxn id="114" idx="0"/>
            <a:endCxn id="29" idx="2"/>
          </p:cNvCxnSpPr>
          <p:nvPr/>
        </p:nvCxnSpPr>
        <p:spPr>
          <a:xfrm flipH="1" flipV="1">
            <a:off x="10719516" y="794539"/>
            <a:ext cx="793701" cy="235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cxnSpLocks/>
            <a:stCxn id="114" idx="2"/>
          </p:cNvCxnSpPr>
          <p:nvPr/>
        </p:nvCxnSpPr>
        <p:spPr>
          <a:xfrm flipH="1">
            <a:off x="10011373" y="6482948"/>
            <a:ext cx="1501844" cy="4175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cxnSpLocks/>
            <a:stCxn id="59" idx="1"/>
          </p:cNvCxnSpPr>
          <p:nvPr/>
        </p:nvCxnSpPr>
        <p:spPr>
          <a:xfrm flipH="1">
            <a:off x="10011372" y="8924892"/>
            <a:ext cx="3616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62791"/>
              </p:ext>
            </p:extLst>
          </p:nvPr>
        </p:nvGraphicFramePr>
        <p:xfrm>
          <a:off x="90105" y="5969862"/>
          <a:ext cx="2771029" cy="128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1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3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4179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80E9CB9-E76E-9746-BBD9-9A5642A3D5E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3E356EEA-E8C8-7543-8BDC-2F59607924F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1A4D6916-CBD0-1B43-B42B-8275D887926E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925D060-3B1D-5548-9114-7EDCE4E98F4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C732CF4-5BDE-8046-B4DE-2D8BD2EF8667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93805219-F6D9-3A4C-BBFB-B4DE692E9609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B3D2206-8F79-494A-B3D4-5C13485329D1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293CA237-E40C-E049-B52B-8A449DAD856B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7B297D88-6958-E345-939D-06B02D812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mat TEMPLATE</Template>
  <TotalTime>2977</TotalTime>
  <Words>2024</Words>
  <Application>Microsoft Office PowerPoint</Application>
  <PresentationFormat>A3 Paper (297x420 mm)</PresentationFormat>
  <Paragraphs>337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News Gothic MT</vt:lpstr>
      <vt:lpstr>Verdana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Kynes</dc:creator>
  <cp:lastModifiedBy>Jason Kynes</cp:lastModifiedBy>
  <cp:revision>140</cp:revision>
  <cp:lastPrinted>2017-05-23T07:01:30Z</cp:lastPrinted>
  <dcterms:created xsi:type="dcterms:W3CDTF">2017-08-14T08:38:38Z</dcterms:created>
  <dcterms:modified xsi:type="dcterms:W3CDTF">2017-10-08T17:46:52Z</dcterms:modified>
</cp:coreProperties>
</file>