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87" r:id="rId2"/>
    <p:sldMasterId id="2147483704" r:id="rId3"/>
    <p:sldMasterId id="2147483716" r:id="rId4"/>
    <p:sldMasterId id="2147483733" r:id="rId5"/>
    <p:sldMasterId id="2147483745" r:id="rId6"/>
    <p:sldMasterId id="2147483762" r:id="rId7"/>
    <p:sldMasterId id="2147483774" r:id="rId8"/>
    <p:sldMasterId id="2147483791" r:id="rId9"/>
  </p:sldMasterIdLst>
  <p:notesMasterIdLst>
    <p:notesMasterId r:id="rId14"/>
  </p:notesMasterIdLst>
  <p:sldIdLst>
    <p:sldId id="258" r:id="rId10"/>
    <p:sldId id="259" r:id="rId11"/>
    <p:sldId id="260" r:id="rId12"/>
    <p:sldId id="261" r:id="rId13"/>
  </p:sldIdLst>
  <p:sldSz cx="12801600" cy="9601200" type="A3"/>
  <p:notesSz cx="6858000" cy="9144000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Fleck" initials="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8" autoAdjust="0"/>
    <p:restoredTop sz="93631" autoAdjust="0"/>
  </p:normalViewPr>
  <p:slideViewPr>
    <p:cSldViewPr snapToGrid="0" snapToObjects="1">
      <p:cViewPr varScale="1">
        <p:scale>
          <a:sx n="110" d="100"/>
          <a:sy n="110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92C9-B55A-1F4F-9AFE-46C3C2199AFF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1B3C7-D27E-3848-B356-B3E625A9DB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8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/>
              <a:t>Click to edit Master text styles</a:t>
            </a:r>
          </a:p>
          <a:p>
            <a:pPr lvl="1">
              <a:defRPr sz="1800"/>
            </a:pPr>
            <a:r>
              <a:rPr lang="en-US" sz="3150"/>
              <a:t>Second level</a:t>
            </a:r>
          </a:p>
          <a:p>
            <a:pPr lvl="2">
              <a:defRPr sz="1800"/>
            </a:pPr>
            <a:r>
              <a:rPr lang="en-US" sz="3150"/>
              <a:t>Third level</a:t>
            </a:r>
          </a:p>
          <a:p>
            <a:pPr lvl="3">
              <a:defRPr sz="1800"/>
            </a:pPr>
            <a:r>
              <a:rPr lang="en-US" sz="3150"/>
              <a:t>Fourth level</a:t>
            </a:r>
          </a:p>
          <a:p>
            <a:pPr lvl="4">
              <a:defRPr sz="1800"/>
            </a:pPr>
            <a:r>
              <a:rPr lang="en-US" sz="315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110" cy="529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90400" y="1"/>
            <a:ext cx="711200" cy="52333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9316722"/>
            <a:ext cx="12801600" cy="154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20" dirty="0">
                <a:latin typeface="Arial" charset="0"/>
                <a:ea typeface="Arial" charset="0"/>
                <a:cs typeface="Arial" charset="0"/>
              </a:rPr>
              <a:t>better hope – brighter future</a:t>
            </a:r>
          </a:p>
        </p:txBody>
      </p:sp>
    </p:spTree>
    <p:extLst>
      <p:ext uri="{BB962C8B-B14F-4D97-AF65-F5344CB8AC3E}">
        <p14:creationId xmlns:p14="http://schemas.microsoft.com/office/powerpoint/2010/main" val="51499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9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9" r:id="rId10"/>
    <p:sldLayoutId id="214748370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24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8" r:id="rId10"/>
    <p:sldLayoutId id="2147483732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34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9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7" r:id="rId10"/>
    <p:sldLayoutId id="214748376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92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08/10/2017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0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6" r:id="rId10"/>
    <p:sldLayoutId id="2147483790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110" cy="529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90400" y="1"/>
            <a:ext cx="711200" cy="52333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9316722"/>
            <a:ext cx="12801600" cy="154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20" dirty="0">
                <a:latin typeface="Arial" charset="0"/>
                <a:ea typeface="Arial" charset="0"/>
                <a:cs typeface="Arial" charset="0"/>
              </a:rPr>
              <a:t>better hope – brighter future</a:t>
            </a:r>
          </a:p>
        </p:txBody>
      </p:sp>
    </p:spTree>
    <p:extLst>
      <p:ext uri="{BB962C8B-B14F-4D97-AF65-F5344CB8AC3E}">
        <p14:creationId xmlns:p14="http://schemas.microsoft.com/office/powerpoint/2010/main" val="92351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60584" y="4494941"/>
            <a:ext cx="977993" cy="2094119"/>
          </a:xfrm>
          <a:prstGeom prst="rect">
            <a:avLst/>
          </a:prstGeom>
        </p:spPr>
      </p:pic>
      <p:pic>
        <p:nvPicPr>
          <p:cNvPr id="1034" name="Picture 10" descr="Image result for sweat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175" y="494916"/>
            <a:ext cx="799056" cy="76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06718" y="3007419"/>
            <a:ext cx="1833010" cy="120032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HOMEOSTASIS AND RESPONSE PART 2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3755" y="3329124"/>
            <a:ext cx="1286993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Homeostasis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94796"/>
              </p:ext>
            </p:extLst>
          </p:nvPr>
        </p:nvGraphicFramePr>
        <p:xfrm>
          <a:off x="1024289" y="352309"/>
          <a:ext cx="328747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7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721"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Control</a:t>
                      </a:r>
                      <a:r>
                        <a:rPr lang="en-GB" sz="1200" b="1" baseline="0" dirty="0"/>
                        <a:t>s in the human body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Blood glucose concentration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These automatic control</a:t>
                      </a:r>
                      <a:r>
                        <a:rPr lang="en-GB" sz="1200" baseline="0" dirty="0"/>
                        <a:t> systems may involve nervous responses or chemical responses.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6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Body temperature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Water levels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935542" y="2669809"/>
            <a:ext cx="3441496" cy="494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Homeostasis maintains optimal conditions for enzyme action and all cell functions.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1650" y="1850708"/>
            <a:ext cx="3301276" cy="7136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The regulation of internal conditions of a cell or organism to maintain optimum conditions for function.</a:t>
            </a:r>
          </a:p>
        </p:txBody>
      </p:sp>
      <p:sp>
        <p:nvSpPr>
          <p:cNvPr id="16" name="Rectangle 15"/>
          <p:cNvSpPr/>
          <p:nvPr/>
        </p:nvSpPr>
        <p:spPr>
          <a:xfrm rot="16200000">
            <a:off x="-900015" y="1959774"/>
            <a:ext cx="2878897" cy="286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Response to internal and external change</a:t>
            </a: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hypothala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64" y="249656"/>
            <a:ext cx="1473732" cy="9947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524495" y="1428967"/>
            <a:ext cx="1724553" cy="430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Thermoregulatory centre (hypothalamus)</a:t>
            </a:r>
          </a:p>
        </p:txBody>
      </p:sp>
      <p:cxnSp>
        <p:nvCxnSpPr>
          <p:cNvPr id="19" name="Straight Connector 18"/>
          <p:cNvCxnSpPr>
            <a:stCxn id="1026" idx="2"/>
            <a:endCxn id="18" idx="0"/>
          </p:cNvCxnSpPr>
          <p:nvPr/>
        </p:nvCxnSpPr>
        <p:spPr>
          <a:xfrm>
            <a:off x="5354530" y="1244426"/>
            <a:ext cx="32242" cy="1845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100229"/>
              </p:ext>
            </p:extLst>
          </p:nvPr>
        </p:nvGraphicFramePr>
        <p:xfrm>
          <a:off x="6241490" y="46666"/>
          <a:ext cx="54912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580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Monitoring</a:t>
                      </a:r>
                      <a:r>
                        <a:rPr lang="en-GB" sz="1200" b="1" baseline="0" dirty="0"/>
                        <a:t> body temperature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Thermoregulatory centre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Contains receptors sensitive to the temperature of the blood.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Skin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Contains</a:t>
                      </a:r>
                      <a:r>
                        <a:rPr lang="en-GB" sz="1200" baseline="0" dirty="0"/>
                        <a:t> t</a:t>
                      </a:r>
                      <a:r>
                        <a:rPr lang="en-GB" sz="1200" dirty="0"/>
                        <a:t>emperature</a:t>
                      </a:r>
                      <a:r>
                        <a:rPr lang="en-GB" sz="1200" baseline="0" dirty="0"/>
                        <a:t> receptors, sends nervous impulses to the thermoregulatory centre.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680304"/>
              </p:ext>
            </p:extLst>
          </p:nvPr>
        </p:nvGraphicFramePr>
        <p:xfrm>
          <a:off x="6630738" y="1135088"/>
          <a:ext cx="3198314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343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Body temperature</a:t>
                      </a:r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Too 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Blood vessels dilate (vasodilation), sweat produced from sweat</a:t>
                      </a:r>
                      <a:r>
                        <a:rPr lang="en-GB" sz="1200" baseline="0" dirty="0"/>
                        <a:t> glands.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Too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low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Blood vessels</a:t>
                      </a:r>
                      <a:r>
                        <a:rPr lang="en-GB" sz="1200" baseline="0" dirty="0"/>
                        <a:t> constrict (vasoconstriction), sweating stops, muscles contract (shivering).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4638147" y="2033833"/>
            <a:ext cx="1871511" cy="830997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Control of body temperature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950325" y="1332038"/>
            <a:ext cx="2815227" cy="597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(HT) </a:t>
            </a:r>
            <a:r>
              <a:rPr lang="en-GB" sz="1200" dirty="0">
                <a:solidFill>
                  <a:schemeClr val="tx1"/>
                </a:solidFill>
              </a:rPr>
              <a:t>Thermal energy is lost from blood near the surface of the skin, sweat evaporates transferring thermal energy.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950325" y="2019686"/>
            <a:ext cx="2769036" cy="569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(HT) </a:t>
            </a:r>
            <a:r>
              <a:rPr lang="en-GB" sz="1200" dirty="0">
                <a:solidFill>
                  <a:schemeClr val="tx1"/>
                </a:solidFill>
              </a:rPr>
              <a:t>Thermal energy loss at the surface of the skin is reduced, respiring muscles cells transfer chemical to thermal energy.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87801" y="2503271"/>
            <a:ext cx="2399559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Human endocrine system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2" name="Picture 8" descr="Image result for snow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207" y="845608"/>
            <a:ext cx="399782" cy="4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729869" y="2913507"/>
            <a:ext cx="2591621" cy="2524069"/>
            <a:chOff x="7636487" y="3668713"/>
            <a:chExt cx="2815750" cy="27955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79312" y="3668713"/>
              <a:ext cx="1355437" cy="27955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799531" y="3855140"/>
              <a:ext cx="1091742" cy="37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Pituitary </a:t>
              </a:r>
            </a:p>
            <a:p>
              <a:pPr algn="ctr"/>
              <a:r>
                <a:rPr lang="en-GB" sz="800" dirty="0"/>
                <a:t>gland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08951" y="4332991"/>
              <a:ext cx="989165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Thyroid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763301" y="5085519"/>
              <a:ext cx="1118975" cy="37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Adrenal </a:t>
              </a:r>
            </a:p>
            <a:p>
              <a:pPr algn="ctr"/>
              <a:r>
                <a:rPr lang="en-GB" sz="800" dirty="0"/>
                <a:t>gland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36487" y="6020389"/>
              <a:ext cx="895350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Testes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117935" y="3824446"/>
              <a:ext cx="895350" cy="37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Pineal </a:t>
              </a:r>
            </a:p>
            <a:p>
              <a:pPr algn="ctr"/>
              <a:r>
                <a:rPr lang="en-GB" sz="800" dirty="0"/>
                <a:t>gland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296355" y="4650129"/>
              <a:ext cx="1107430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Thymus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81593" y="5356187"/>
              <a:ext cx="1170644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Pancreas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366409" y="5758243"/>
              <a:ext cx="967322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Ovaries</a:t>
              </a:r>
            </a:p>
          </p:txBody>
        </p:sp>
      </p:grp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862323"/>
              </p:ext>
            </p:extLst>
          </p:nvPr>
        </p:nvGraphicFramePr>
        <p:xfrm>
          <a:off x="9399338" y="2694145"/>
          <a:ext cx="336621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79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Endocrine</a:t>
                      </a:r>
                      <a:r>
                        <a:rPr lang="en-GB" sz="1200" b="1" baseline="0" dirty="0"/>
                        <a:t> system</a:t>
                      </a:r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Composed of glands which secrete chemicals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called hormones directly into the bloodstream.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The</a:t>
                      </a:r>
                      <a:r>
                        <a:rPr lang="en-GB" sz="1200" baseline="0" dirty="0"/>
                        <a:t> blood </a:t>
                      </a:r>
                      <a:r>
                        <a:rPr lang="en-GB" sz="1200" dirty="0"/>
                        <a:t>carries the</a:t>
                      </a:r>
                      <a:r>
                        <a:rPr lang="en-GB" sz="1200" baseline="0" dirty="0"/>
                        <a:t> hormone to a target organ where is produces an effect. Compared to the nervous system effects are slower but act for longer.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353882"/>
              </p:ext>
            </p:extLst>
          </p:nvPr>
        </p:nvGraphicFramePr>
        <p:xfrm>
          <a:off x="9121071" y="4203334"/>
          <a:ext cx="3388485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369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Pituitary</a:t>
                      </a:r>
                      <a:r>
                        <a:rPr lang="en-GB" sz="1200" b="1" baseline="0" dirty="0"/>
                        <a:t> gland</a:t>
                      </a:r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‘Master gland’; secretes several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hormones into the blood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Stimulates</a:t>
                      </a:r>
                      <a:r>
                        <a:rPr lang="en-GB" sz="1200" baseline="0" dirty="0"/>
                        <a:t> other glands to produce hormones to bring about effects.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256772"/>
              </p:ext>
            </p:extLst>
          </p:nvPr>
        </p:nvGraphicFramePr>
        <p:xfrm>
          <a:off x="9076734" y="5169661"/>
          <a:ext cx="2948163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5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92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Blood</a:t>
                      </a:r>
                      <a:r>
                        <a:rPr lang="en-GB" sz="1200" b="1" i="0" baseline="0" dirty="0">
                          <a:solidFill>
                            <a:schemeClr val="tx1"/>
                          </a:solidFill>
                        </a:rPr>
                        <a:t> glucose concentration</a:t>
                      </a:r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8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Monitored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and controlled by the pancreas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Too</a:t>
                      </a:r>
                      <a:r>
                        <a:rPr lang="en-GB" sz="1200" baseline="0" dirty="0"/>
                        <a:t> high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1" dirty="0"/>
                        <a:t>(HT only) </a:t>
                      </a:r>
                      <a:r>
                        <a:rPr lang="en-GB" sz="1200" dirty="0"/>
                        <a:t>Too low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3172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Pancreas</a:t>
                      </a:r>
                      <a:r>
                        <a:rPr lang="en-GB" sz="1200" baseline="0" dirty="0"/>
                        <a:t> produces the hormone insulin, glucose moves from the blood into the cells. In liver and muscle cells excess glucose is converted to glycogen for storage.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Pancreas</a:t>
                      </a:r>
                      <a:r>
                        <a:rPr lang="en-GB" sz="1200" baseline="0" dirty="0"/>
                        <a:t> produces the hormone glucagon that causes glycogen to be converted into glucose and released into the blood. 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 rot="16200000">
            <a:off x="10385237" y="6887218"/>
            <a:ext cx="4109977" cy="596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(HT) </a:t>
            </a:r>
            <a:r>
              <a:rPr lang="en-GB" sz="1200" dirty="0">
                <a:solidFill>
                  <a:schemeClr val="tx1"/>
                </a:solidFill>
              </a:rPr>
              <a:t>Rising glucose levels inhibit the release of glucagon in a </a:t>
            </a:r>
            <a:r>
              <a:rPr lang="en-GB" sz="1200" u="sng" dirty="0">
                <a:solidFill>
                  <a:schemeClr val="tx1"/>
                </a:solidFill>
              </a:rPr>
              <a:t>negative feedback </a:t>
            </a:r>
            <a:r>
              <a:rPr lang="en-GB" sz="1200" dirty="0">
                <a:solidFill>
                  <a:schemeClr val="tx1"/>
                </a:solidFill>
              </a:rPr>
              <a:t>system. Insulin is released to reduce glucose levels and which cause the pancreas to release glucagon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309697"/>
              </p:ext>
            </p:extLst>
          </p:nvPr>
        </p:nvGraphicFramePr>
        <p:xfrm>
          <a:off x="7204985" y="7831406"/>
          <a:ext cx="4822726" cy="1438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76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</a:rPr>
                        <a:t>Diabetes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85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Type 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Type 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045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Pancreas</a:t>
                      </a:r>
                      <a:r>
                        <a:rPr lang="en-GB" sz="1200" baseline="0" dirty="0"/>
                        <a:t> fails to produce sufficient insulin leading to uncontrolled blood glucose levels. Normally treated by insulin injection.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Obesity</a:t>
                      </a:r>
                      <a:r>
                        <a:rPr lang="en-GB" sz="1200" baseline="0" dirty="0"/>
                        <a:t> is a risk factor. </a:t>
                      </a:r>
                      <a:r>
                        <a:rPr lang="en-GB" sz="1200" dirty="0"/>
                        <a:t>Body cells no longer respond</a:t>
                      </a:r>
                      <a:r>
                        <a:rPr lang="en-GB" sz="1200" baseline="0" dirty="0"/>
                        <a:t> to insulin. Common treatments include changing by diet and increasing exercise.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1131632" y="3802648"/>
            <a:ext cx="2807041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Water and nitrogen balance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176836"/>
              </p:ext>
            </p:extLst>
          </p:nvPr>
        </p:nvGraphicFramePr>
        <p:xfrm>
          <a:off x="713443" y="4555270"/>
          <a:ext cx="3420624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999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If</a:t>
                      </a:r>
                      <a:r>
                        <a:rPr lang="en-GB" sz="1200" b="1" baseline="0" dirty="0"/>
                        <a:t> body cells lose or gain too much water by osmosis they do no function efficiently.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Uncontrolled water/ion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urea loss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Water</a:t>
                      </a:r>
                      <a:r>
                        <a:rPr lang="en-GB" sz="1200" baseline="0" dirty="0"/>
                        <a:t> exhaled in lungs, water, ions and urea in sweat.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4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Controlled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water/ion/urea loss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Via the kidneys</a:t>
                      </a:r>
                      <a:r>
                        <a:rPr lang="en-GB" sz="1200" baseline="0" dirty="0"/>
                        <a:t> in urine.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49052"/>
              </p:ext>
            </p:extLst>
          </p:nvPr>
        </p:nvGraphicFramePr>
        <p:xfrm>
          <a:off x="713443" y="6839086"/>
          <a:ext cx="3036852" cy="123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607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Kidney</a:t>
                      </a:r>
                      <a:r>
                        <a:rPr lang="en-GB" sz="1200" b="1" baseline="0" dirty="0"/>
                        <a:t> function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Maintain water balance of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the body.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Produce urine by filtration of the blood and selective reabsorption of </a:t>
                      </a:r>
                      <a:r>
                        <a:rPr lang="en-GB" sz="1200" baseline="0" dirty="0"/>
                        <a:t> </a:t>
                      </a:r>
                      <a:r>
                        <a:rPr lang="en-GB" sz="1200" dirty="0"/>
                        <a:t>glucose, ions and water.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Rectangle 54"/>
          <p:cNvSpPr/>
          <p:nvPr/>
        </p:nvSpPr>
        <p:spPr>
          <a:xfrm rot="16200000">
            <a:off x="-1998618" y="6544031"/>
            <a:ext cx="4661903" cy="478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 only) </a:t>
            </a:r>
            <a:r>
              <a:rPr lang="en-GB" sz="1200" dirty="0">
                <a:solidFill>
                  <a:schemeClr val="tx1"/>
                </a:solidFill>
              </a:rPr>
              <a:t>digestion of proteins results in excess amino acids. In the liver they are de-</a:t>
            </a:r>
            <a:r>
              <a:rPr lang="en-GB" sz="1200" dirty="0" err="1">
                <a:solidFill>
                  <a:schemeClr val="tx1"/>
                </a:solidFill>
              </a:rPr>
              <a:t>aminated</a:t>
            </a:r>
            <a:r>
              <a:rPr lang="en-GB" sz="1200" dirty="0">
                <a:solidFill>
                  <a:schemeClr val="tx1"/>
                </a:solidFill>
              </a:rPr>
              <a:t> to form toxic ammonia which is converted to urea</a:t>
            </a:r>
            <a:endParaRPr lang="en-GB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004921"/>
              </p:ext>
            </p:extLst>
          </p:nvPr>
        </p:nvGraphicFramePr>
        <p:xfrm>
          <a:off x="941152" y="8206955"/>
          <a:ext cx="4046471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2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782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(HT</a:t>
                      </a:r>
                      <a:r>
                        <a:rPr lang="en-GB" sz="1200" b="1" baseline="0" dirty="0"/>
                        <a:t> only) ADH</a:t>
                      </a:r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Acts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on kidney tubules to control water levels.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Released</a:t>
                      </a:r>
                      <a:r>
                        <a:rPr lang="en-GB" sz="1200" baseline="0" dirty="0"/>
                        <a:t> by pituitary gland when blood is too concentrated. Water is reabsorbed back into the blood from the kidney tubules </a:t>
                      </a:r>
                      <a:r>
                        <a:rPr lang="en-GB" sz="1200" b="1" baseline="0" dirty="0"/>
                        <a:t>(NEGATIVE FEEDBACK).</a:t>
                      </a:r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" name="Rectangle 56"/>
          <p:cNvSpPr/>
          <p:nvPr/>
        </p:nvSpPr>
        <p:spPr>
          <a:xfrm>
            <a:off x="907178" y="6232618"/>
            <a:ext cx="2763334" cy="48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Kidney failure is treated by organ transplant or dialysis.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71103" y="6763266"/>
            <a:ext cx="1374570" cy="1311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 dialysis machine removes urea from the blood by diffusion while maintaining ion and glucose levels.</a:t>
            </a: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325809"/>
              </p:ext>
            </p:extLst>
          </p:nvPr>
        </p:nvGraphicFramePr>
        <p:xfrm>
          <a:off x="5320097" y="5695950"/>
          <a:ext cx="3633198" cy="20440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1109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Negative</a:t>
                      </a:r>
                      <a:r>
                        <a:rPr lang="en-GB" sz="1200" b="1" baseline="0" dirty="0"/>
                        <a:t> feedback (HT only)</a:t>
                      </a:r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Adrenaline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Produced</a:t>
                      </a:r>
                      <a:r>
                        <a:rPr lang="en-GB" sz="1200" baseline="0" dirty="0"/>
                        <a:t> in adrenal glands, increases breathing/heart rate, blood flow to muscles, conversion glycogen to glucose. Prepares body for ‘fight or flight’.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7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Thyroxine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Produced in the thyroid</a:t>
                      </a:r>
                      <a:r>
                        <a:rPr lang="en-GB" sz="1200" baseline="0" dirty="0"/>
                        <a:t> gland, stimulates the basal metabolic rate. Important in growth and development.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" name="Rectangle 65"/>
          <p:cNvSpPr/>
          <p:nvPr/>
        </p:nvSpPr>
        <p:spPr>
          <a:xfrm>
            <a:off x="5462180" y="7940998"/>
            <a:ext cx="1450498" cy="1311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Increasing thyroxine levels prevent the release of thyroid stimulating hormone which stops the release of thyroxine.</a:t>
            </a:r>
          </a:p>
        </p:txBody>
      </p:sp>
      <p:cxnSp>
        <p:nvCxnSpPr>
          <p:cNvPr id="67" name="Straight Connector 66"/>
          <p:cNvCxnSpPr>
            <a:stCxn id="18" idx="2"/>
            <a:endCxn id="28" idx="0"/>
          </p:cNvCxnSpPr>
          <p:nvPr/>
        </p:nvCxnSpPr>
        <p:spPr>
          <a:xfrm>
            <a:off x="5386772" y="1859626"/>
            <a:ext cx="187131" cy="1742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8" idx="2"/>
            <a:endCxn id="4" idx="0"/>
          </p:cNvCxnSpPr>
          <p:nvPr/>
        </p:nvCxnSpPr>
        <p:spPr>
          <a:xfrm flipH="1">
            <a:off x="5323223" y="2864830"/>
            <a:ext cx="250680" cy="1425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026" idx="3"/>
            <a:endCxn id="26" idx="1"/>
          </p:cNvCxnSpPr>
          <p:nvPr/>
        </p:nvCxnSpPr>
        <p:spPr>
          <a:xfrm flipV="1">
            <a:off x="6091396" y="503866"/>
            <a:ext cx="150094" cy="243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7" idx="0"/>
            <a:endCxn id="26" idx="2"/>
          </p:cNvCxnSpPr>
          <p:nvPr/>
        </p:nvCxnSpPr>
        <p:spPr>
          <a:xfrm flipV="1">
            <a:off x="8229895" y="961066"/>
            <a:ext cx="757207" cy="174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7" idx="3"/>
            <a:endCxn id="29" idx="1"/>
          </p:cNvCxnSpPr>
          <p:nvPr/>
        </p:nvCxnSpPr>
        <p:spPr>
          <a:xfrm flipV="1">
            <a:off x="9829052" y="1630851"/>
            <a:ext cx="121273" cy="14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7" idx="3"/>
          </p:cNvCxnSpPr>
          <p:nvPr/>
        </p:nvCxnSpPr>
        <p:spPr>
          <a:xfrm>
            <a:off x="9829052" y="1775168"/>
            <a:ext cx="121080" cy="5211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1" idx="1"/>
            <a:endCxn id="4" idx="3"/>
          </p:cNvCxnSpPr>
          <p:nvPr/>
        </p:nvCxnSpPr>
        <p:spPr>
          <a:xfrm flipH="1">
            <a:off x="6239728" y="2672548"/>
            <a:ext cx="548073" cy="935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1" idx="3"/>
            <a:endCxn id="46" idx="1"/>
          </p:cNvCxnSpPr>
          <p:nvPr/>
        </p:nvCxnSpPr>
        <p:spPr>
          <a:xfrm>
            <a:off x="9187360" y="2672548"/>
            <a:ext cx="211978" cy="7073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6" idx="2"/>
            <a:endCxn id="47" idx="0"/>
          </p:cNvCxnSpPr>
          <p:nvPr/>
        </p:nvCxnSpPr>
        <p:spPr>
          <a:xfrm flipH="1">
            <a:off x="10815313" y="4065745"/>
            <a:ext cx="267132" cy="1375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5424845" y="4501513"/>
            <a:ext cx="1548460" cy="830997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Control of blood glucose concentration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4" name="Straight Connector 93"/>
          <p:cNvCxnSpPr>
            <a:stCxn id="93" idx="0"/>
            <a:endCxn id="4" idx="2"/>
          </p:cNvCxnSpPr>
          <p:nvPr/>
        </p:nvCxnSpPr>
        <p:spPr>
          <a:xfrm flipH="1" flipV="1">
            <a:off x="5323223" y="4207748"/>
            <a:ext cx="875852" cy="2937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3" idx="2"/>
          </p:cNvCxnSpPr>
          <p:nvPr/>
        </p:nvCxnSpPr>
        <p:spPr>
          <a:xfrm>
            <a:off x="6199075" y="5332510"/>
            <a:ext cx="2877659" cy="3060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8" idx="3"/>
            <a:endCxn id="49" idx="0"/>
          </p:cNvCxnSpPr>
          <p:nvPr/>
        </p:nvCxnSpPr>
        <p:spPr>
          <a:xfrm>
            <a:off x="12024897" y="6449821"/>
            <a:ext cx="117140" cy="7355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48" idx="2"/>
            <a:endCxn id="50" idx="0"/>
          </p:cNvCxnSpPr>
          <p:nvPr/>
        </p:nvCxnSpPr>
        <p:spPr>
          <a:xfrm flipH="1">
            <a:off x="9616348" y="7729981"/>
            <a:ext cx="934467" cy="1014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4" idx="2"/>
          </p:cNvCxnSpPr>
          <p:nvPr/>
        </p:nvCxnSpPr>
        <p:spPr>
          <a:xfrm flipH="1" flipV="1">
            <a:off x="5323223" y="4207748"/>
            <a:ext cx="10033" cy="1488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3"/>
            <a:endCxn id="4" idx="1"/>
          </p:cNvCxnSpPr>
          <p:nvPr/>
        </p:nvCxnSpPr>
        <p:spPr>
          <a:xfrm>
            <a:off x="3710748" y="3498401"/>
            <a:ext cx="695970" cy="1091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4" idx="2"/>
            <a:endCxn id="12" idx="0"/>
          </p:cNvCxnSpPr>
          <p:nvPr/>
        </p:nvCxnSpPr>
        <p:spPr>
          <a:xfrm>
            <a:off x="2656290" y="3164758"/>
            <a:ext cx="410962" cy="1643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5" idx="2"/>
            <a:endCxn id="14" idx="0"/>
          </p:cNvCxnSpPr>
          <p:nvPr/>
        </p:nvCxnSpPr>
        <p:spPr>
          <a:xfrm>
            <a:off x="2632288" y="2564309"/>
            <a:ext cx="24002" cy="105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3" idx="2"/>
            <a:endCxn id="15" idx="0"/>
          </p:cNvCxnSpPr>
          <p:nvPr/>
        </p:nvCxnSpPr>
        <p:spPr>
          <a:xfrm flipH="1">
            <a:off x="2632288" y="1723909"/>
            <a:ext cx="35738" cy="1267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6" idx="2"/>
            <a:endCxn id="15" idx="1"/>
          </p:cNvCxnSpPr>
          <p:nvPr/>
        </p:nvCxnSpPr>
        <p:spPr>
          <a:xfrm>
            <a:off x="682815" y="2103155"/>
            <a:ext cx="298835" cy="1043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1" idx="3"/>
            <a:endCxn id="4" idx="1"/>
          </p:cNvCxnSpPr>
          <p:nvPr/>
        </p:nvCxnSpPr>
        <p:spPr>
          <a:xfrm flipV="1">
            <a:off x="3938673" y="3607584"/>
            <a:ext cx="468045" cy="4874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51" idx="2"/>
            <a:endCxn id="52" idx="0"/>
          </p:cNvCxnSpPr>
          <p:nvPr/>
        </p:nvCxnSpPr>
        <p:spPr>
          <a:xfrm flipH="1">
            <a:off x="2423755" y="4387423"/>
            <a:ext cx="111398" cy="1678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52" idx="2"/>
            <a:endCxn id="57" idx="0"/>
          </p:cNvCxnSpPr>
          <p:nvPr/>
        </p:nvCxnSpPr>
        <p:spPr>
          <a:xfrm flipH="1">
            <a:off x="2288845" y="6109750"/>
            <a:ext cx="134910" cy="1228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57" idx="2"/>
            <a:endCxn id="54" idx="0"/>
          </p:cNvCxnSpPr>
          <p:nvPr/>
        </p:nvCxnSpPr>
        <p:spPr>
          <a:xfrm flipH="1">
            <a:off x="2231869" y="6716218"/>
            <a:ext cx="56976" cy="1228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57" idx="3"/>
            <a:endCxn id="58" idx="0"/>
          </p:cNvCxnSpPr>
          <p:nvPr/>
        </p:nvCxnSpPr>
        <p:spPr>
          <a:xfrm>
            <a:off x="3670512" y="6474418"/>
            <a:ext cx="887876" cy="288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54" idx="2"/>
            <a:endCxn id="56" idx="0"/>
          </p:cNvCxnSpPr>
          <p:nvPr/>
        </p:nvCxnSpPr>
        <p:spPr>
          <a:xfrm>
            <a:off x="2231869" y="8075164"/>
            <a:ext cx="732518" cy="131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54" idx="1"/>
            <a:endCxn id="55" idx="2"/>
          </p:cNvCxnSpPr>
          <p:nvPr/>
        </p:nvCxnSpPr>
        <p:spPr>
          <a:xfrm flipH="1" flipV="1">
            <a:off x="571502" y="6783199"/>
            <a:ext cx="141941" cy="6739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66" idx="0"/>
            <a:endCxn id="63" idx="2"/>
          </p:cNvCxnSpPr>
          <p:nvPr/>
        </p:nvCxnSpPr>
        <p:spPr>
          <a:xfrm flipV="1">
            <a:off x="6187429" y="7740019"/>
            <a:ext cx="949267" cy="2009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0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60584" y="4494941"/>
            <a:ext cx="977993" cy="2094119"/>
          </a:xfrm>
          <a:prstGeom prst="rect">
            <a:avLst/>
          </a:prstGeom>
        </p:spPr>
      </p:pic>
      <p:pic>
        <p:nvPicPr>
          <p:cNvPr id="1034" name="Picture 10" descr="Image result for sweat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175" y="494916"/>
            <a:ext cx="799056" cy="76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06718" y="3007419"/>
            <a:ext cx="1833010" cy="120032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HOMEOSTASIS AND RESPONSE PART 2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3755" y="3329124"/>
            <a:ext cx="1286993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Homeostasis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598984"/>
              </p:ext>
            </p:extLst>
          </p:nvPr>
        </p:nvGraphicFramePr>
        <p:xfrm>
          <a:off x="1024289" y="352309"/>
          <a:ext cx="328747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7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721">
                <a:tc row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Blood glucose concentration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These automatic control</a:t>
                      </a:r>
                      <a:r>
                        <a:rPr lang="en-GB" sz="1200" baseline="0" dirty="0"/>
                        <a:t> systems may involve nervous responses or chemical responses.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6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Body temperature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Water levels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935542" y="2669809"/>
            <a:ext cx="3441496" cy="494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Homeostasis maintains optimal conditions for enzyme action and all cell functions.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1650" y="1850708"/>
            <a:ext cx="3301276" cy="7136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The regulation of internal conditions of a cell or organism to maintain optimum conditions for function.</a:t>
            </a:r>
          </a:p>
        </p:txBody>
      </p:sp>
      <p:sp>
        <p:nvSpPr>
          <p:cNvPr id="16" name="Rectangle 15"/>
          <p:cNvSpPr/>
          <p:nvPr/>
        </p:nvSpPr>
        <p:spPr>
          <a:xfrm rot="16200000">
            <a:off x="-900015" y="1959774"/>
            <a:ext cx="2878897" cy="286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Response to internal and external change</a:t>
            </a: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hypothala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64" y="249656"/>
            <a:ext cx="1473732" cy="9947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524495" y="1428967"/>
            <a:ext cx="1724553" cy="430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Thermoregulatory centre (hypothalamus)</a:t>
            </a:r>
          </a:p>
        </p:txBody>
      </p:sp>
      <p:cxnSp>
        <p:nvCxnSpPr>
          <p:cNvPr id="19" name="Straight Connector 18"/>
          <p:cNvCxnSpPr>
            <a:stCxn id="1026" idx="2"/>
            <a:endCxn id="18" idx="0"/>
          </p:cNvCxnSpPr>
          <p:nvPr/>
        </p:nvCxnSpPr>
        <p:spPr>
          <a:xfrm>
            <a:off x="5354530" y="1244426"/>
            <a:ext cx="32242" cy="1845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438225"/>
              </p:ext>
            </p:extLst>
          </p:nvPr>
        </p:nvGraphicFramePr>
        <p:xfrm>
          <a:off x="6241490" y="46666"/>
          <a:ext cx="54912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580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Thermoregulatory centre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Contains receptors sensitive to the temperature of the blood.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Skin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Contains</a:t>
                      </a:r>
                      <a:r>
                        <a:rPr lang="en-GB" sz="1200" baseline="0" dirty="0"/>
                        <a:t> t</a:t>
                      </a:r>
                      <a:r>
                        <a:rPr lang="en-GB" sz="1200" dirty="0"/>
                        <a:t>emperature</a:t>
                      </a:r>
                      <a:r>
                        <a:rPr lang="en-GB" sz="1200" baseline="0" dirty="0"/>
                        <a:t> receptors, sends nervous impulses to the thermoregulatory centre.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05901"/>
              </p:ext>
            </p:extLst>
          </p:nvPr>
        </p:nvGraphicFramePr>
        <p:xfrm>
          <a:off x="6630738" y="1135088"/>
          <a:ext cx="3198314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343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Too 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Blood vessels dilate (vasodilation), sweat produced from sweat</a:t>
                      </a:r>
                      <a:r>
                        <a:rPr lang="en-GB" sz="1200" baseline="0" dirty="0"/>
                        <a:t> glands.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Too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low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Blood vessels</a:t>
                      </a:r>
                      <a:r>
                        <a:rPr lang="en-GB" sz="1200" baseline="0" dirty="0"/>
                        <a:t> constrict (vasoconstriction), sweating stops, muscles contract (shivering).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4638147" y="2033833"/>
            <a:ext cx="1871511" cy="830997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Control of body temperature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950325" y="1332038"/>
            <a:ext cx="2815227" cy="597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(HT) </a:t>
            </a:r>
            <a:r>
              <a:rPr lang="en-GB" sz="1200" dirty="0">
                <a:solidFill>
                  <a:schemeClr val="tx1"/>
                </a:solidFill>
              </a:rPr>
              <a:t>Thermal energy is lost from blood near the surface of the skin, sweat evaporates transferring thermal energy.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950325" y="2019686"/>
            <a:ext cx="2769036" cy="569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(HT) </a:t>
            </a:r>
            <a:r>
              <a:rPr lang="en-GB" sz="1200" dirty="0">
                <a:solidFill>
                  <a:schemeClr val="tx1"/>
                </a:solidFill>
              </a:rPr>
              <a:t>Thermal energy loss at the surface of the skin is reduced, respiring muscles cells transfer chemical to thermal energy.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87801" y="2503271"/>
            <a:ext cx="2399559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Human endocrine system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2" name="Picture 8" descr="Image result for snow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207" y="845608"/>
            <a:ext cx="399782" cy="4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729869" y="2913507"/>
            <a:ext cx="2591621" cy="2524069"/>
            <a:chOff x="7636487" y="3668713"/>
            <a:chExt cx="2815750" cy="27955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79312" y="3668713"/>
              <a:ext cx="1355437" cy="27955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799531" y="3855140"/>
              <a:ext cx="1091742" cy="37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Pituitary </a:t>
              </a:r>
            </a:p>
            <a:p>
              <a:pPr algn="ctr"/>
              <a:r>
                <a:rPr lang="en-GB" sz="800" dirty="0"/>
                <a:t>gland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08951" y="4332991"/>
              <a:ext cx="989165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Thyroid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763301" y="5085519"/>
              <a:ext cx="1118975" cy="37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Adrenal </a:t>
              </a:r>
            </a:p>
            <a:p>
              <a:pPr algn="ctr"/>
              <a:r>
                <a:rPr lang="en-GB" sz="800" dirty="0"/>
                <a:t>gland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36487" y="6020389"/>
              <a:ext cx="895350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Testes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117935" y="3824446"/>
              <a:ext cx="895350" cy="37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Pineal </a:t>
              </a:r>
            </a:p>
            <a:p>
              <a:pPr algn="ctr"/>
              <a:r>
                <a:rPr lang="en-GB" sz="800" dirty="0"/>
                <a:t>gland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296355" y="4650129"/>
              <a:ext cx="1107430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Thymus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81593" y="5356187"/>
              <a:ext cx="1170644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Pancreas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366409" y="5758243"/>
              <a:ext cx="967322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Ovaries</a:t>
              </a:r>
            </a:p>
          </p:txBody>
        </p:sp>
      </p:grp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274727"/>
              </p:ext>
            </p:extLst>
          </p:nvPr>
        </p:nvGraphicFramePr>
        <p:xfrm>
          <a:off x="9399338" y="2694145"/>
          <a:ext cx="336621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79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Composed of glands which secrete chemicals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called hormones directly into the bloodstream.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The</a:t>
                      </a:r>
                      <a:r>
                        <a:rPr lang="en-GB" sz="1200" baseline="0" dirty="0"/>
                        <a:t> blood </a:t>
                      </a:r>
                      <a:r>
                        <a:rPr lang="en-GB" sz="1200" dirty="0"/>
                        <a:t>carries the</a:t>
                      </a:r>
                      <a:r>
                        <a:rPr lang="en-GB" sz="1200" baseline="0" dirty="0"/>
                        <a:t> hormone to a target organ where is produces an effect. Compared to the nervous system effects are slower but act for longer.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66381"/>
              </p:ext>
            </p:extLst>
          </p:nvPr>
        </p:nvGraphicFramePr>
        <p:xfrm>
          <a:off x="9121071" y="4203334"/>
          <a:ext cx="3388485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3692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‘Master gland’; secretes several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hormones into the blood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Stimulates</a:t>
                      </a:r>
                      <a:r>
                        <a:rPr lang="en-GB" sz="1200" baseline="0" dirty="0"/>
                        <a:t> other glands to produce hormones to bring about effects.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33897"/>
              </p:ext>
            </p:extLst>
          </p:nvPr>
        </p:nvGraphicFramePr>
        <p:xfrm>
          <a:off x="9076734" y="5169661"/>
          <a:ext cx="2948163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5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926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8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Monitored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and controlled by the pancreas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Too</a:t>
                      </a:r>
                      <a:r>
                        <a:rPr lang="en-GB" sz="1200" baseline="0" dirty="0"/>
                        <a:t> high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1" dirty="0"/>
                        <a:t>(HT only) </a:t>
                      </a:r>
                      <a:r>
                        <a:rPr lang="en-GB" sz="1200" dirty="0"/>
                        <a:t>Too low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3172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Pancreas</a:t>
                      </a:r>
                      <a:r>
                        <a:rPr lang="en-GB" sz="1200" baseline="0" dirty="0"/>
                        <a:t> produces the hormone insulin, glucose moves from the blood into the cells. In liver and muscle cells excess glucose is converted to glycogen for storage.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Pancreas</a:t>
                      </a:r>
                      <a:r>
                        <a:rPr lang="en-GB" sz="1200" baseline="0" dirty="0"/>
                        <a:t> produces the hormone glucagon that causes glycogen to be converted into glucose and released into the blood. 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 rot="16200000">
            <a:off x="10385237" y="6887218"/>
            <a:ext cx="4109977" cy="596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(HT) </a:t>
            </a:r>
            <a:r>
              <a:rPr lang="en-GB" sz="1200" dirty="0">
                <a:solidFill>
                  <a:schemeClr val="tx1"/>
                </a:solidFill>
              </a:rPr>
              <a:t>Rising glucose levels inhibit the release of glucagon in a </a:t>
            </a:r>
            <a:r>
              <a:rPr lang="en-GB" sz="1200" u="sng" dirty="0">
                <a:solidFill>
                  <a:schemeClr val="tx1"/>
                </a:solidFill>
              </a:rPr>
              <a:t>negative feedback </a:t>
            </a:r>
            <a:r>
              <a:rPr lang="en-GB" sz="1200" dirty="0">
                <a:solidFill>
                  <a:schemeClr val="tx1"/>
                </a:solidFill>
              </a:rPr>
              <a:t>system. Insulin is released to reduce glucose levels and which cause the pancreas to release glucagon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06709"/>
              </p:ext>
            </p:extLst>
          </p:nvPr>
        </p:nvGraphicFramePr>
        <p:xfrm>
          <a:off x="7204985" y="7831406"/>
          <a:ext cx="4822726" cy="1438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760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85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Type 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Type 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045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Pancreas</a:t>
                      </a:r>
                      <a:r>
                        <a:rPr lang="en-GB" sz="1200" baseline="0" dirty="0"/>
                        <a:t> fails to produce sufficient insulin leading to uncontrolled blood glucose levels. Normally treated by insulin injection.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Obesity</a:t>
                      </a:r>
                      <a:r>
                        <a:rPr lang="en-GB" sz="1200" baseline="0" dirty="0"/>
                        <a:t> is a risk factor. </a:t>
                      </a:r>
                      <a:r>
                        <a:rPr lang="en-GB" sz="1200" dirty="0"/>
                        <a:t>Body cells no longer respond</a:t>
                      </a:r>
                      <a:r>
                        <a:rPr lang="en-GB" sz="1200" baseline="0" dirty="0"/>
                        <a:t> to insulin. Common treatments include changing by diet and increasing exercise.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1131632" y="3802648"/>
            <a:ext cx="2807041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Water and nitrogen balance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614765"/>
              </p:ext>
            </p:extLst>
          </p:nvPr>
        </p:nvGraphicFramePr>
        <p:xfrm>
          <a:off x="713443" y="4555269"/>
          <a:ext cx="3420624" cy="1589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8332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Uncontrolled water/ion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urea loss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Water</a:t>
                      </a:r>
                      <a:r>
                        <a:rPr lang="en-GB" sz="1200" baseline="0" dirty="0"/>
                        <a:t> exhaled in lungs, water, ions and urea in sweat.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Controlled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water/ion/urea loss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Via the kidneys</a:t>
                      </a:r>
                      <a:r>
                        <a:rPr lang="en-GB" sz="1200" baseline="0" dirty="0"/>
                        <a:t> in urine.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47991"/>
              </p:ext>
            </p:extLst>
          </p:nvPr>
        </p:nvGraphicFramePr>
        <p:xfrm>
          <a:off x="713443" y="6839086"/>
          <a:ext cx="3036852" cy="123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6078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Maintain water balance of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the body.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Produce urine by filtration of the blood and selective reabsorption of </a:t>
                      </a:r>
                      <a:r>
                        <a:rPr lang="en-GB" sz="1200" baseline="0" dirty="0"/>
                        <a:t> </a:t>
                      </a:r>
                      <a:r>
                        <a:rPr lang="en-GB" sz="1200" dirty="0"/>
                        <a:t>glucose, ions and water.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Rectangle 54"/>
          <p:cNvSpPr/>
          <p:nvPr/>
        </p:nvSpPr>
        <p:spPr>
          <a:xfrm rot="16200000">
            <a:off x="-1998618" y="6544031"/>
            <a:ext cx="4661903" cy="478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 only) </a:t>
            </a:r>
            <a:r>
              <a:rPr lang="en-GB" sz="1200" dirty="0">
                <a:solidFill>
                  <a:schemeClr val="tx1"/>
                </a:solidFill>
              </a:rPr>
              <a:t>digestion of proteins results in excess amino acids. In the liver they are de-</a:t>
            </a:r>
            <a:r>
              <a:rPr lang="en-GB" sz="1200" dirty="0" err="1">
                <a:solidFill>
                  <a:schemeClr val="tx1"/>
                </a:solidFill>
              </a:rPr>
              <a:t>aminated</a:t>
            </a:r>
            <a:r>
              <a:rPr lang="en-GB" sz="1200" dirty="0">
                <a:solidFill>
                  <a:schemeClr val="tx1"/>
                </a:solidFill>
              </a:rPr>
              <a:t> to form toxic ammonia which is converted to urea</a:t>
            </a:r>
            <a:endParaRPr lang="en-GB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3777"/>
              </p:ext>
            </p:extLst>
          </p:nvPr>
        </p:nvGraphicFramePr>
        <p:xfrm>
          <a:off x="941152" y="8206955"/>
          <a:ext cx="4046471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2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7821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Acts</a:t>
                      </a:r>
                      <a:r>
                        <a:rPr lang="en-GB" sz="1200" b="1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on kidney tubules to control water levels.</a:t>
                      </a:r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Released</a:t>
                      </a:r>
                      <a:r>
                        <a:rPr lang="en-GB" sz="1200" baseline="0" dirty="0"/>
                        <a:t> by pituitary gland when blood is too concentrated. Water is reabsorbed back into the blood from the kidney tubules </a:t>
                      </a:r>
                      <a:r>
                        <a:rPr lang="en-GB" sz="1200" b="1" baseline="0" dirty="0"/>
                        <a:t>(NEGATIVE FEEDBACK).</a:t>
                      </a:r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" name="Rectangle 56"/>
          <p:cNvSpPr/>
          <p:nvPr/>
        </p:nvSpPr>
        <p:spPr>
          <a:xfrm>
            <a:off x="907178" y="6232618"/>
            <a:ext cx="2763334" cy="48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Kidney failure is treated by organ transplant or dialysis.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71103" y="6763266"/>
            <a:ext cx="1374570" cy="1311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 dialysis machine removes urea from the blood by diffusion while maintaining ion and glucose levels.</a:t>
            </a: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13572"/>
              </p:ext>
            </p:extLst>
          </p:nvPr>
        </p:nvGraphicFramePr>
        <p:xfrm>
          <a:off x="5320097" y="5695950"/>
          <a:ext cx="3633198" cy="20440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1109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Adrenaline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Produced</a:t>
                      </a:r>
                      <a:r>
                        <a:rPr lang="en-GB" sz="1200" baseline="0" dirty="0"/>
                        <a:t> in adrenal glands, increases breathing/heart rate, blood flow to muscles, conversion glycogen to glucose. Prepares body for ‘fight or flight’.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7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Thyroxine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Produced in the thyroid</a:t>
                      </a:r>
                      <a:r>
                        <a:rPr lang="en-GB" sz="1200" baseline="0" dirty="0"/>
                        <a:t> gland, stimulates the basal metabolic rate. Important in growth and development.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" name="Rectangle 65"/>
          <p:cNvSpPr/>
          <p:nvPr/>
        </p:nvSpPr>
        <p:spPr>
          <a:xfrm>
            <a:off x="5462180" y="7940998"/>
            <a:ext cx="1450498" cy="1311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Increasing thyroxine levels prevent the release of thyroid stimulating hormone which stops the release of thyroxine.</a:t>
            </a:r>
          </a:p>
        </p:txBody>
      </p:sp>
      <p:cxnSp>
        <p:nvCxnSpPr>
          <p:cNvPr id="67" name="Straight Connector 66"/>
          <p:cNvCxnSpPr>
            <a:stCxn id="18" idx="2"/>
            <a:endCxn id="28" idx="0"/>
          </p:cNvCxnSpPr>
          <p:nvPr/>
        </p:nvCxnSpPr>
        <p:spPr>
          <a:xfrm>
            <a:off x="5386772" y="1859626"/>
            <a:ext cx="187131" cy="1742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8" idx="2"/>
            <a:endCxn id="4" idx="0"/>
          </p:cNvCxnSpPr>
          <p:nvPr/>
        </p:nvCxnSpPr>
        <p:spPr>
          <a:xfrm flipH="1">
            <a:off x="5323223" y="2864830"/>
            <a:ext cx="250680" cy="1425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026" idx="3"/>
            <a:endCxn id="26" idx="1"/>
          </p:cNvCxnSpPr>
          <p:nvPr/>
        </p:nvCxnSpPr>
        <p:spPr>
          <a:xfrm flipV="1">
            <a:off x="6091396" y="503866"/>
            <a:ext cx="150094" cy="243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7" idx="0"/>
            <a:endCxn id="26" idx="2"/>
          </p:cNvCxnSpPr>
          <p:nvPr/>
        </p:nvCxnSpPr>
        <p:spPr>
          <a:xfrm flipV="1">
            <a:off x="8229895" y="961066"/>
            <a:ext cx="757207" cy="174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7" idx="3"/>
            <a:endCxn id="29" idx="1"/>
          </p:cNvCxnSpPr>
          <p:nvPr/>
        </p:nvCxnSpPr>
        <p:spPr>
          <a:xfrm flipV="1">
            <a:off x="9829052" y="1630851"/>
            <a:ext cx="121273" cy="14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7" idx="3"/>
          </p:cNvCxnSpPr>
          <p:nvPr/>
        </p:nvCxnSpPr>
        <p:spPr>
          <a:xfrm>
            <a:off x="9829052" y="1775168"/>
            <a:ext cx="121080" cy="5211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1" idx="1"/>
            <a:endCxn id="4" idx="3"/>
          </p:cNvCxnSpPr>
          <p:nvPr/>
        </p:nvCxnSpPr>
        <p:spPr>
          <a:xfrm flipH="1">
            <a:off x="6239728" y="2672548"/>
            <a:ext cx="548073" cy="935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1" idx="3"/>
            <a:endCxn id="46" idx="1"/>
          </p:cNvCxnSpPr>
          <p:nvPr/>
        </p:nvCxnSpPr>
        <p:spPr>
          <a:xfrm>
            <a:off x="9187360" y="2672548"/>
            <a:ext cx="211978" cy="7073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6" idx="2"/>
            <a:endCxn id="47" idx="0"/>
          </p:cNvCxnSpPr>
          <p:nvPr/>
        </p:nvCxnSpPr>
        <p:spPr>
          <a:xfrm flipH="1">
            <a:off x="10815313" y="4065745"/>
            <a:ext cx="267132" cy="1375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5424845" y="4501513"/>
            <a:ext cx="1548460" cy="830997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Control of blood glucose concentration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4" name="Straight Connector 93"/>
          <p:cNvCxnSpPr>
            <a:stCxn id="93" idx="0"/>
            <a:endCxn id="4" idx="2"/>
          </p:cNvCxnSpPr>
          <p:nvPr/>
        </p:nvCxnSpPr>
        <p:spPr>
          <a:xfrm flipH="1" flipV="1">
            <a:off x="5323223" y="4207748"/>
            <a:ext cx="875852" cy="2937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3" idx="2"/>
          </p:cNvCxnSpPr>
          <p:nvPr/>
        </p:nvCxnSpPr>
        <p:spPr>
          <a:xfrm>
            <a:off x="6199075" y="5332510"/>
            <a:ext cx="2877659" cy="3060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8" idx="3"/>
            <a:endCxn id="49" idx="0"/>
          </p:cNvCxnSpPr>
          <p:nvPr/>
        </p:nvCxnSpPr>
        <p:spPr>
          <a:xfrm>
            <a:off x="12024897" y="6449821"/>
            <a:ext cx="117140" cy="7355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48" idx="2"/>
            <a:endCxn id="50" idx="0"/>
          </p:cNvCxnSpPr>
          <p:nvPr/>
        </p:nvCxnSpPr>
        <p:spPr>
          <a:xfrm flipH="1">
            <a:off x="9616348" y="7729981"/>
            <a:ext cx="934467" cy="1014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4" idx="2"/>
          </p:cNvCxnSpPr>
          <p:nvPr/>
        </p:nvCxnSpPr>
        <p:spPr>
          <a:xfrm flipH="1" flipV="1">
            <a:off x="5323223" y="4207748"/>
            <a:ext cx="10033" cy="1488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3"/>
            <a:endCxn id="4" idx="1"/>
          </p:cNvCxnSpPr>
          <p:nvPr/>
        </p:nvCxnSpPr>
        <p:spPr>
          <a:xfrm>
            <a:off x="3710748" y="3498401"/>
            <a:ext cx="695970" cy="1091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4" idx="2"/>
            <a:endCxn id="12" idx="0"/>
          </p:cNvCxnSpPr>
          <p:nvPr/>
        </p:nvCxnSpPr>
        <p:spPr>
          <a:xfrm>
            <a:off x="2656290" y="3164758"/>
            <a:ext cx="410962" cy="1643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5" idx="2"/>
            <a:endCxn id="14" idx="0"/>
          </p:cNvCxnSpPr>
          <p:nvPr/>
        </p:nvCxnSpPr>
        <p:spPr>
          <a:xfrm>
            <a:off x="2632288" y="2564309"/>
            <a:ext cx="24002" cy="105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3" idx="2"/>
            <a:endCxn id="15" idx="0"/>
          </p:cNvCxnSpPr>
          <p:nvPr/>
        </p:nvCxnSpPr>
        <p:spPr>
          <a:xfrm flipH="1">
            <a:off x="2632288" y="1723909"/>
            <a:ext cx="35738" cy="1267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6" idx="2"/>
            <a:endCxn id="15" idx="1"/>
          </p:cNvCxnSpPr>
          <p:nvPr/>
        </p:nvCxnSpPr>
        <p:spPr>
          <a:xfrm>
            <a:off x="682815" y="2103155"/>
            <a:ext cx="298835" cy="1043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1" idx="3"/>
            <a:endCxn id="4" idx="1"/>
          </p:cNvCxnSpPr>
          <p:nvPr/>
        </p:nvCxnSpPr>
        <p:spPr>
          <a:xfrm flipV="1">
            <a:off x="3938673" y="3607584"/>
            <a:ext cx="468045" cy="4874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cxnSpLocks/>
            <a:stCxn id="51" idx="2"/>
            <a:endCxn id="52" idx="0"/>
          </p:cNvCxnSpPr>
          <p:nvPr/>
        </p:nvCxnSpPr>
        <p:spPr>
          <a:xfrm flipH="1">
            <a:off x="2423755" y="4387423"/>
            <a:ext cx="111398" cy="1678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/>
            <a:stCxn id="52" idx="2"/>
            <a:endCxn id="57" idx="0"/>
          </p:cNvCxnSpPr>
          <p:nvPr/>
        </p:nvCxnSpPr>
        <p:spPr>
          <a:xfrm flipH="1">
            <a:off x="2288845" y="6145226"/>
            <a:ext cx="134910" cy="873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57" idx="2"/>
            <a:endCxn id="54" idx="0"/>
          </p:cNvCxnSpPr>
          <p:nvPr/>
        </p:nvCxnSpPr>
        <p:spPr>
          <a:xfrm flipH="1">
            <a:off x="2231869" y="6716218"/>
            <a:ext cx="56976" cy="1228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57" idx="3"/>
            <a:endCxn id="58" idx="0"/>
          </p:cNvCxnSpPr>
          <p:nvPr/>
        </p:nvCxnSpPr>
        <p:spPr>
          <a:xfrm>
            <a:off x="3670512" y="6474418"/>
            <a:ext cx="887876" cy="288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54" idx="2"/>
            <a:endCxn id="56" idx="0"/>
          </p:cNvCxnSpPr>
          <p:nvPr/>
        </p:nvCxnSpPr>
        <p:spPr>
          <a:xfrm>
            <a:off x="2231869" y="8075164"/>
            <a:ext cx="732518" cy="131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54" idx="1"/>
            <a:endCxn id="55" idx="2"/>
          </p:cNvCxnSpPr>
          <p:nvPr/>
        </p:nvCxnSpPr>
        <p:spPr>
          <a:xfrm flipH="1" flipV="1">
            <a:off x="571502" y="6783199"/>
            <a:ext cx="141941" cy="6739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66" idx="0"/>
            <a:endCxn id="63" idx="2"/>
          </p:cNvCxnSpPr>
          <p:nvPr/>
        </p:nvCxnSpPr>
        <p:spPr>
          <a:xfrm flipV="1">
            <a:off x="6187429" y="7740019"/>
            <a:ext cx="949267" cy="2009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35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60584" y="4494941"/>
            <a:ext cx="977993" cy="2094119"/>
          </a:xfrm>
          <a:prstGeom prst="rect">
            <a:avLst/>
          </a:prstGeom>
        </p:spPr>
      </p:pic>
      <p:pic>
        <p:nvPicPr>
          <p:cNvPr id="1034" name="Picture 10" descr="Image result for sweat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175" y="494916"/>
            <a:ext cx="799056" cy="76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06718" y="3007419"/>
            <a:ext cx="1833010" cy="120032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HOMEOSTASIS AND RESPONSE PART 2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3755" y="3329124"/>
            <a:ext cx="1286993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Homeostasis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434299"/>
              </p:ext>
            </p:extLst>
          </p:nvPr>
        </p:nvGraphicFramePr>
        <p:xfrm>
          <a:off x="1024289" y="352309"/>
          <a:ext cx="328747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7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721">
                <a:tc row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These automatic control</a:t>
                      </a:r>
                      <a:r>
                        <a:rPr lang="en-GB" sz="1200" baseline="0" dirty="0"/>
                        <a:t> systems may involve nervous responses or chemical responses.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6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935542" y="2669809"/>
            <a:ext cx="3441496" cy="494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Homeostasis maintains optimal conditions for enzyme action and all cell functions.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1650" y="1850708"/>
            <a:ext cx="3301276" cy="7136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The regulation of internal conditions of a cell or organism to maintain optimum conditions for function.</a:t>
            </a:r>
          </a:p>
        </p:txBody>
      </p:sp>
      <p:sp>
        <p:nvSpPr>
          <p:cNvPr id="16" name="Rectangle 15"/>
          <p:cNvSpPr/>
          <p:nvPr/>
        </p:nvSpPr>
        <p:spPr>
          <a:xfrm rot="16200000">
            <a:off x="-900015" y="1959774"/>
            <a:ext cx="2878897" cy="286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Response to internal and external change</a:t>
            </a: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hypothala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64" y="249656"/>
            <a:ext cx="1473732" cy="9947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524495" y="1428967"/>
            <a:ext cx="1724553" cy="430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Thermoregulatory centre (hypothalamus)</a:t>
            </a:r>
          </a:p>
        </p:txBody>
      </p:sp>
      <p:cxnSp>
        <p:nvCxnSpPr>
          <p:cNvPr id="19" name="Straight Connector 18"/>
          <p:cNvCxnSpPr>
            <a:stCxn id="1026" idx="2"/>
            <a:endCxn id="18" idx="0"/>
          </p:cNvCxnSpPr>
          <p:nvPr/>
        </p:nvCxnSpPr>
        <p:spPr>
          <a:xfrm>
            <a:off x="5354530" y="1244426"/>
            <a:ext cx="32242" cy="1845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84850"/>
              </p:ext>
            </p:extLst>
          </p:nvPr>
        </p:nvGraphicFramePr>
        <p:xfrm>
          <a:off x="6241490" y="46666"/>
          <a:ext cx="54912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580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Contains receptors sensitive to the temperature of the blood.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Contains</a:t>
                      </a:r>
                      <a:r>
                        <a:rPr lang="en-GB" sz="1200" baseline="0" dirty="0"/>
                        <a:t> t</a:t>
                      </a:r>
                      <a:r>
                        <a:rPr lang="en-GB" sz="1200" dirty="0"/>
                        <a:t>emperature</a:t>
                      </a:r>
                      <a:r>
                        <a:rPr lang="en-GB" sz="1200" baseline="0" dirty="0"/>
                        <a:t> receptors, sends nervous impulses to the thermoregulatory centre.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7923"/>
              </p:ext>
            </p:extLst>
          </p:nvPr>
        </p:nvGraphicFramePr>
        <p:xfrm>
          <a:off x="6630738" y="1135088"/>
          <a:ext cx="3198314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343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Blood vessels dilate (vasodilation), sweat produced from sweat</a:t>
                      </a:r>
                      <a:r>
                        <a:rPr lang="en-GB" sz="1200" baseline="0" dirty="0"/>
                        <a:t> glands.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Blood vessels</a:t>
                      </a:r>
                      <a:r>
                        <a:rPr lang="en-GB" sz="1200" baseline="0" dirty="0"/>
                        <a:t> constrict (vasoconstriction), sweating stops, muscles contract (shivering).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4638147" y="2033833"/>
            <a:ext cx="1871511" cy="830997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Control of body temperature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950325" y="1332038"/>
            <a:ext cx="2815227" cy="597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(HT) </a:t>
            </a:r>
            <a:r>
              <a:rPr lang="en-GB" sz="1200" dirty="0">
                <a:solidFill>
                  <a:schemeClr val="tx1"/>
                </a:solidFill>
              </a:rPr>
              <a:t>Thermal energy is lost from blood near the surface of the skin, sweat evaporates transferring thermal energy.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950325" y="2019686"/>
            <a:ext cx="2769036" cy="569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(HT) </a:t>
            </a:r>
            <a:r>
              <a:rPr lang="en-GB" sz="1200" dirty="0">
                <a:solidFill>
                  <a:schemeClr val="tx1"/>
                </a:solidFill>
              </a:rPr>
              <a:t>Thermal energy loss at the surface of the skin is reduced, respiring muscles cells transfer chemical to thermal energy.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87801" y="2503271"/>
            <a:ext cx="2399559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Human endocrine system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2" name="Picture 8" descr="Image result for snow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207" y="845608"/>
            <a:ext cx="399782" cy="4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729869" y="2913507"/>
            <a:ext cx="2591621" cy="2524069"/>
            <a:chOff x="7636487" y="3668713"/>
            <a:chExt cx="2815750" cy="27955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79312" y="3668713"/>
              <a:ext cx="1355437" cy="27955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799531" y="3855140"/>
              <a:ext cx="1091742" cy="37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Pituitary </a:t>
              </a:r>
            </a:p>
            <a:p>
              <a:pPr algn="ctr"/>
              <a:r>
                <a:rPr lang="en-GB" sz="800" dirty="0"/>
                <a:t>gland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08951" y="4332991"/>
              <a:ext cx="989165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Thyroid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763301" y="5085519"/>
              <a:ext cx="1118975" cy="37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Adrenal </a:t>
              </a:r>
            </a:p>
            <a:p>
              <a:pPr algn="ctr"/>
              <a:r>
                <a:rPr lang="en-GB" sz="800" dirty="0"/>
                <a:t>gland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36487" y="6020389"/>
              <a:ext cx="895350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Testes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117935" y="3824446"/>
              <a:ext cx="895350" cy="37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Pineal </a:t>
              </a:r>
            </a:p>
            <a:p>
              <a:pPr algn="ctr"/>
              <a:r>
                <a:rPr lang="en-GB" sz="800" dirty="0"/>
                <a:t>gland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296355" y="4650129"/>
              <a:ext cx="1107430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Thymus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81593" y="5356187"/>
              <a:ext cx="1170644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Pancreas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366409" y="5758243"/>
              <a:ext cx="967322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Ovaries</a:t>
              </a:r>
            </a:p>
          </p:txBody>
        </p:sp>
      </p:grp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821224"/>
              </p:ext>
            </p:extLst>
          </p:nvPr>
        </p:nvGraphicFramePr>
        <p:xfrm>
          <a:off x="9399338" y="2694145"/>
          <a:ext cx="3366214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79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The</a:t>
                      </a:r>
                      <a:r>
                        <a:rPr lang="en-GB" sz="1200" baseline="0" dirty="0"/>
                        <a:t> blood </a:t>
                      </a:r>
                      <a:r>
                        <a:rPr lang="en-GB" sz="1200" dirty="0"/>
                        <a:t>carries the</a:t>
                      </a:r>
                      <a:r>
                        <a:rPr lang="en-GB" sz="1200" baseline="0" dirty="0"/>
                        <a:t> hormone to a target organ where is produces an effect. Compared to the nervous system effects are slower but act for longer.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029575"/>
              </p:ext>
            </p:extLst>
          </p:nvPr>
        </p:nvGraphicFramePr>
        <p:xfrm>
          <a:off x="9121071" y="4203334"/>
          <a:ext cx="3388485" cy="8649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902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Stimulates</a:t>
                      </a:r>
                      <a:r>
                        <a:rPr lang="en-GB" sz="1200" baseline="0" dirty="0"/>
                        <a:t> other glands to produce hormones to bring about effects.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542994"/>
              </p:ext>
            </p:extLst>
          </p:nvPr>
        </p:nvGraphicFramePr>
        <p:xfrm>
          <a:off x="9076734" y="5169661"/>
          <a:ext cx="2948163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5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926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88">
                <a:tc gridSpan="2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Too</a:t>
                      </a:r>
                      <a:r>
                        <a:rPr lang="en-GB" sz="1200" baseline="0" dirty="0"/>
                        <a:t> high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1" dirty="0"/>
                        <a:t>(HT only) </a:t>
                      </a:r>
                      <a:r>
                        <a:rPr lang="en-GB" sz="1200" dirty="0"/>
                        <a:t>Too low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3172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Pancreas</a:t>
                      </a:r>
                      <a:r>
                        <a:rPr lang="en-GB" sz="1200" baseline="0" dirty="0"/>
                        <a:t> produces the hormone insulin, glucose moves from the blood into the cells. In liver and muscle cells excess glucose is converted to glycogen for storage.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Pancreas</a:t>
                      </a:r>
                      <a:r>
                        <a:rPr lang="en-GB" sz="1200" baseline="0" dirty="0"/>
                        <a:t> produces the hormone glucagon that causes glycogen to be converted into glucose and released into the blood. 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 rot="16200000">
            <a:off x="10385237" y="6887218"/>
            <a:ext cx="4109977" cy="596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(HT) </a:t>
            </a:r>
            <a:r>
              <a:rPr lang="en-GB" sz="1200" dirty="0">
                <a:solidFill>
                  <a:schemeClr val="tx1"/>
                </a:solidFill>
              </a:rPr>
              <a:t>Rising glucose levels inhibit the release of glucagon in a </a:t>
            </a:r>
            <a:r>
              <a:rPr lang="en-GB" sz="1200" u="sng" dirty="0">
                <a:solidFill>
                  <a:schemeClr val="tx1"/>
                </a:solidFill>
              </a:rPr>
              <a:t>negative feedback </a:t>
            </a:r>
            <a:r>
              <a:rPr lang="en-GB" sz="1200" dirty="0">
                <a:solidFill>
                  <a:schemeClr val="tx1"/>
                </a:solidFill>
              </a:rPr>
              <a:t>system. Insulin is released to reduce glucose levels and which cause the pancreas to release glucagon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264"/>
              </p:ext>
            </p:extLst>
          </p:nvPr>
        </p:nvGraphicFramePr>
        <p:xfrm>
          <a:off x="7204985" y="7831406"/>
          <a:ext cx="4822726" cy="1438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760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85"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045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Pancreas</a:t>
                      </a:r>
                      <a:r>
                        <a:rPr lang="en-GB" sz="1200" baseline="0" dirty="0"/>
                        <a:t> fails to produce sufficient insulin leading to uncontrolled blood glucose levels. Normally treated by insulin injection.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Obesity</a:t>
                      </a:r>
                      <a:r>
                        <a:rPr lang="en-GB" sz="1200" baseline="0" dirty="0"/>
                        <a:t> is a risk factor. </a:t>
                      </a:r>
                      <a:r>
                        <a:rPr lang="en-GB" sz="1200" dirty="0"/>
                        <a:t>Body cells no longer respond</a:t>
                      </a:r>
                      <a:r>
                        <a:rPr lang="en-GB" sz="1200" baseline="0" dirty="0"/>
                        <a:t> to insulin. Common treatments include changing by diet and increasing exercise.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1131632" y="3802648"/>
            <a:ext cx="2807041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Water and nitrogen balance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592807"/>
              </p:ext>
            </p:extLst>
          </p:nvPr>
        </p:nvGraphicFramePr>
        <p:xfrm>
          <a:off x="713443" y="4555269"/>
          <a:ext cx="3420624" cy="1589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8332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Water</a:t>
                      </a:r>
                      <a:r>
                        <a:rPr lang="en-GB" sz="1200" baseline="0" dirty="0"/>
                        <a:t> exhaled in lungs, water, ions and urea in sweat.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Via the kidneys</a:t>
                      </a:r>
                      <a:r>
                        <a:rPr lang="en-GB" sz="1200" baseline="0" dirty="0"/>
                        <a:t> in urine.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932834"/>
              </p:ext>
            </p:extLst>
          </p:nvPr>
        </p:nvGraphicFramePr>
        <p:xfrm>
          <a:off x="713443" y="6839086"/>
          <a:ext cx="3036852" cy="123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6078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Produce urine by filtration of the blood and selective reabsorption of </a:t>
                      </a:r>
                      <a:r>
                        <a:rPr lang="en-GB" sz="1200" baseline="0" dirty="0"/>
                        <a:t> </a:t>
                      </a:r>
                      <a:r>
                        <a:rPr lang="en-GB" sz="1200" dirty="0"/>
                        <a:t>glucose, ions and water.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Rectangle 54"/>
          <p:cNvSpPr/>
          <p:nvPr/>
        </p:nvSpPr>
        <p:spPr>
          <a:xfrm rot="16200000">
            <a:off x="-1998618" y="6544031"/>
            <a:ext cx="4661903" cy="478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 only) </a:t>
            </a:r>
            <a:r>
              <a:rPr lang="en-GB" sz="1200" dirty="0">
                <a:solidFill>
                  <a:schemeClr val="tx1"/>
                </a:solidFill>
              </a:rPr>
              <a:t>digestion of proteins results in excess amino acids. In the liver they are de-</a:t>
            </a:r>
            <a:r>
              <a:rPr lang="en-GB" sz="1200" dirty="0" err="1">
                <a:solidFill>
                  <a:schemeClr val="tx1"/>
                </a:solidFill>
              </a:rPr>
              <a:t>aminated</a:t>
            </a:r>
            <a:r>
              <a:rPr lang="en-GB" sz="1200" dirty="0">
                <a:solidFill>
                  <a:schemeClr val="tx1"/>
                </a:solidFill>
              </a:rPr>
              <a:t> to form toxic ammonia which is converted to urea</a:t>
            </a:r>
            <a:endParaRPr lang="en-GB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033147"/>
              </p:ext>
            </p:extLst>
          </p:nvPr>
        </p:nvGraphicFramePr>
        <p:xfrm>
          <a:off x="941152" y="8206955"/>
          <a:ext cx="4046471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2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7821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Released</a:t>
                      </a:r>
                      <a:r>
                        <a:rPr lang="en-GB" sz="1200" baseline="0" dirty="0"/>
                        <a:t> by pituitary gland when blood is too concentrated. Water is reabsorbed back into the blood from the kidney tubules </a:t>
                      </a:r>
                      <a:r>
                        <a:rPr lang="en-GB" sz="1200" b="1" baseline="0" dirty="0"/>
                        <a:t>(NEGATIVE FEEDBACK).</a:t>
                      </a:r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" name="Rectangle 56"/>
          <p:cNvSpPr/>
          <p:nvPr/>
        </p:nvSpPr>
        <p:spPr>
          <a:xfrm>
            <a:off x="907178" y="6232618"/>
            <a:ext cx="2763334" cy="48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Kidney failure is treated by organ transplant or dialysis.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71103" y="6763266"/>
            <a:ext cx="1374570" cy="1311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 dialysis machine removes urea from the blood by diffusion while maintaining ion and glucose levels.</a:t>
            </a: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799058"/>
              </p:ext>
            </p:extLst>
          </p:nvPr>
        </p:nvGraphicFramePr>
        <p:xfrm>
          <a:off x="5320097" y="5695950"/>
          <a:ext cx="3633198" cy="20440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1109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Produced</a:t>
                      </a:r>
                      <a:r>
                        <a:rPr lang="en-GB" sz="1200" baseline="0" dirty="0"/>
                        <a:t> in adrenal glands, increases breathing/heart rate, blood flow to muscles, conversion glycogen to glucose. Prepares body for ‘fight or flight’.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7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Produced in the thyroid</a:t>
                      </a:r>
                      <a:r>
                        <a:rPr lang="en-GB" sz="1200" baseline="0" dirty="0"/>
                        <a:t> gland, stimulates the basal metabolic rate. Important in growth and development.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" name="Rectangle 65"/>
          <p:cNvSpPr/>
          <p:nvPr/>
        </p:nvSpPr>
        <p:spPr>
          <a:xfrm>
            <a:off x="5462180" y="7940998"/>
            <a:ext cx="1450498" cy="1311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Increasing thyroxine levels prevent the release of thyroid stimulating hormone which stops the release of thyroxine.</a:t>
            </a:r>
          </a:p>
        </p:txBody>
      </p:sp>
      <p:cxnSp>
        <p:nvCxnSpPr>
          <p:cNvPr id="67" name="Straight Connector 66"/>
          <p:cNvCxnSpPr>
            <a:stCxn id="18" idx="2"/>
            <a:endCxn id="28" idx="0"/>
          </p:cNvCxnSpPr>
          <p:nvPr/>
        </p:nvCxnSpPr>
        <p:spPr>
          <a:xfrm>
            <a:off x="5386772" y="1859626"/>
            <a:ext cx="187131" cy="1742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8" idx="2"/>
            <a:endCxn id="4" idx="0"/>
          </p:cNvCxnSpPr>
          <p:nvPr/>
        </p:nvCxnSpPr>
        <p:spPr>
          <a:xfrm flipH="1">
            <a:off x="5323223" y="2864830"/>
            <a:ext cx="250680" cy="1425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026" idx="3"/>
            <a:endCxn id="26" idx="1"/>
          </p:cNvCxnSpPr>
          <p:nvPr/>
        </p:nvCxnSpPr>
        <p:spPr>
          <a:xfrm flipV="1">
            <a:off x="6091396" y="503866"/>
            <a:ext cx="150094" cy="243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7" idx="0"/>
            <a:endCxn id="26" idx="2"/>
          </p:cNvCxnSpPr>
          <p:nvPr/>
        </p:nvCxnSpPr>
        <p:spPr>
          <a:xfrm flipV="1">
            <a:off x="8229895" y="961066"/>
            <a:ext cx="757207" cy="174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7" idx="3"/>
            <a:endCxn id="29" idx="1"/>
          </p:cNvCxnSpPr>
          <p:nvPr/>
        </p:nvCxnSpPr>
        <p:spPr>
          <a:xfrm flipV="1">
            <a:off x="9829052" y="1630851"/>
            <a:ext cx="121273" cy="14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7" idx="3"/>
          </p:cNvCxnSpPr>
          <p:nvPr/>
        </p:nvCxnSpPr>
        <p:spPr>
          <a:xfrm>
            <a:off x="9829052" y="1775168"/>
            <a:ext cx="121080" cy="5211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1" idx="1"/>
            <a:endCxn id="4" idx="3"/>
          </p:cNvCxnSpPr>
          <p:nvPr/>
        </p:nvCxnSpPr>
        <p:spPr>
          <a:xfrm flipH="1">
            <a:off x="6239728" y="2672548"/>
            <a:ext cx="548073" cy="935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1" idx="3"/>
            <a:endCxn id="46" idx="1"/>
          </p:cNvCxnSpPr>
          <p:nvPr/>
        </p:nvCxnSpPr>
        <p:spPr>
          <a:xfrm>
            <a:off x="9187360" y="2672548"/>
            <a:ext cx="211978" cy="7073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cxnSpLocks/>
            <a:stCxn id="46" idx="2"/>
            <a:endCxn id="47" idx="0"/>
          </p:cNvCxnSpPr>
          <p:nvPr/>
        </p:nvCxnSpPr>
        <p:spPr>
          <a:xfrm flipH="1">
            <a:off x="10815313" y="4065745"/>
            <a:ext cx="267132" cy="1375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5424845" y="4501513"/>
            <a:ext cx="1548460" cy="830997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Control of blood glucose concentration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4" name="Straight Connector 93"/>
          <p:cNvCxnSpPr>
            <a:stCxn id="93" idx="0"/>
            <a:endCxn id="4" idx="2"/>
          </p:cNvCxnSpPr>
          <p:nvPr/>
        </p:nvCxnSpPr>
        <p:spPr>
          <a:xfrm flipH="1" flipV="1">
            <a:off x="5323223" y="4207748"/>
            <a:ext cx="875852" cy="2937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3" idx="2"/>
          </p:cNvCxnSpPr>
          <p:nvPr/>
        </p:nvCxnSpPr>
        <p:spPr>
          <a:xfrm>
            <a:off x="6199075" y="5332510"/>
            <a:ext cx="2877659" cy="3060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8" idx="3"/>
            <a:endCxn id="49" idx="0"/>
          </p:cNvCxnSpPr>
          <p:nvPr/>
        </p:nvCxnSpPr>
        <p:spPr>
          <a:xfrm>
            <a:off x="12024897" y="6449821"/>
            <a:ext cx="117140" cy="7355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48" idx="2"/>
            <a:endCxn id="50" idx="0"/>
          </p:cNvCxnSpPr>
          <p:nvPr/>
        </p:nvCxnSpPr>
        <p:spPr>
          <a:xfrm flipH="1">
            <a:off x="9616348" y="7729981"/>
            <a:ext cx="934467" cy="1014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4" idx="2"/>
          </p:cNvCxnSpPr>
          <p:nvPr/>
        </p:nvCxnSpPr>
        <p:spPr>
          <a:xfrm flipH="1" flipV="1">
            <a:off x="5323223" y="4207748"/>
            <a:ext cx="10033" cy="1488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3"/>
            <a:endCxn id="4" idx="1"/>
          </p:cNvCxnSpPr>
          <p:nvPr/>
        </p:nvCxnSpPr>
        <p:spPr>
          <a:xfrm>
            <a:off x="3710748" y="3498401"/>
            <a:ext cx="695970" cy="1091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4" idx="2"/>
            <a:endCxn id="12" idx="0"/>
          </p:cNvCxnSpPr>
          <p:nvPr/>
        </p:nvCxnSpPr>
        <p:spPr>
          <a:xfrm>
            <a:off x="2656290" y="3164758"/>
            <a:ext cx="410962" cy="1643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5" idx="2"/>
            <a:endCxn id="14" idx="0"/>
          </p:cNvCxnSpPr>
          <p:nvPr/>
        </p:nvCxnSpPr>
        <p:spPr>
          <a:xfrm>
            <a:off x="2632288" y="2564309"/>
            <a:ext cx="24002" cy="105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3" idx="2"/>
            <a:endCxn id="15" idx="0"/>
          </p:cNvCxnSpPr>
          <p:nvPr/>
        </p:nvCxnSpPr>
        <p:spPr>
          <a:xfrm flipH="1">
            <a:off x="2632288" y="1723909"/>
            <a:ext cx="35738" cy="1267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6" idx="2"/>
            <a:endCxn id="15" idx="1"/>
          </p:cNvCxnSpPr>
          <p:nvPr/>
        </p:nvCxnSpPr>
        <p:spPr>
          <a:xfrm>
            <a:off x="682815" y="2103155"/>
            <a:ext cx="298835" cy="1043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1" idx="3"/>
            <a:endCxn id="4" idx="1"/>
          </p:cNvCxnSpPr>
          <p:nvPr/>
        </p:nvCxnSpPr>
        <p:spPr>
          <a:xfrm flipV="1">
            <a:off x="3938673" y="3607584"/>
            <a:ext cx="468045" cy="4874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cxnSpLocks/>
            <a:stCxn id="51" idx="2"/>
            <a:endCxn id="52" idx="0"/>
          </p:cNvCxnSpPr>
          <p:nvPr/>
        </p:nvCxnSpPr>
        <p:spPr>
          <a:xfrm flipH="1">
            <a:off x="2423755" y="4387423"/>
            <a:ext cx="111398" cy="1678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/>
            <a:stCxn id="52" idx="2"/>
            <a:endCxn id="57" idx="0"/>
          </p:cNvCxnSpPr>
          <p:nvPr/>
        </p:nvCxnSpPr>
        <p:spPr>
          <a:xfrm flipH="1">
            <a:off x="2288845" y="6145226"/>
            <a:ext cx="134910" cy="873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57" idx="2"/>
            <a:endCxn id="54" idx="0"/>
          </p:cNvCxnSpPr>
          <p:nvPr/>
        </p:nvCxnSpPr>
        <p:spPr>
          <a:xfrm flipH="1">
            <a:off x="2231869" y="6716218"/>
            <a:ext cx="56976" cy="1228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57" idx="3"/>
            <a:endCxn id="58" idx="0"/>
          </p:cNvCxnSpPr>
          <p:nvPr/>
        </p:nvCxnSpPr>
        <p:spPr>
          <a:xfrm>
            <a:off x="3670512" y="6474418"/>
            <a:ext cx="887876" cy="288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54" idx="2"/>
            <a:endCxn id="56" idx="0"/>
          </p:cNvCxnSpPr>
          <p:nvPr/>
        </p:nvCxnSpPr>
        <p:spPr>
          <a:xfrm>
            <a:off x="2231869" y="8075164"/>
            <a:ext cx="732518" cy="131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54" idx="1"/>
            <a:endCxn id="55" idx="2"/>
          </p:cNvCxnSpPr>
          <p:nvPr/>
        </p:nvCxnSpPr>
        <p:spPr>
          <a:xfrm flipH="1" flipV="1">
            <a:off x="571502" y="6783199"/>
            <a:ext cx="141941" cy="6739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66" idx="0"/>
            <a:endCxn id="63" idx="2"/>
          </p:cNvCxnSpPr>
          <p:nvPr/>
        </p:nvCxnSpPr>
        <p:spPr>
          <a:xfrm flipV="1">
            <a:off x="6187429" y="7740019"/>
            <a:ext cx="949267" cy="2009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93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60584" y="4494941"/>
            <a:ext cx="977993" cy="2094119"/>
          </a:xfrm>
          <a:prstGeom prst="rect">
            <a:avLst/>
          </a:prstGeom>
        </p:spPr>
      </p:pic>
      <p:pic>
        <p:nvPicPr>
          <p:cNvPr id="1034" name="Picture 10" descr="Image result for sweat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175" y="494916"/>
            <a:ext cx="799056" cy="76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06718" y="3007419"/>
            <a:ext cx="1833010" cy="120032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GCSE HOMEOSTASIS AND RESPONSE PART 2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3755" y="3329124"/>
            <a:ext cx="1286993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Homeostasis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615597"/>
              </p:ext>
            </p:extLst>
          </p:nvPr>
        </p:nvGraphicFramePr>
        <p:xfrm>
          <a:off x="1024289" y="352309"/>
          <a:ext cx="3287474" cy="1411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7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342">
                <a:tc rowSpan="3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baseline="0" dirty="0"/>
                        <a:t>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935542" y="2669809"/>
            <a:ext cx="3441496" cy="494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Homeostasis maintains optimal conditions for enzyme action and all cell functions.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1650" y="1850708"/>
            <a:ext cx="3301276" cy="7136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The regulation of internal conditions of a cell or organism to maintain optimum conditions for function.</a:t>
            </a:r>
          </a:p>
        </p:txBody>
      </p:sp>
      <p:sp>
        <p:nvSpPr>
          <p:cNvPr id="16" name="Rectangle 15"/>
          <p:cNvSpPr/>
          <p:nvPr/>
        </p:nvSpPr>
        <p:spPr>
          <a:xfrm rot="16200000">
            <a:off x="-900015" y="1959774"/>
            <a:ext cx="2878897" cy="286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Response to internal and external change</a:t>
            </a: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hypothala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64" y="249656"/>
            <a:ext cx="1473732" cy="9947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524495" y="1428967"/>
            <a:ext cx="1724553" cy="430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Thermoregulatory centre (hypothalamus)</a:t>
            </a:r>
          </a:p>
        </p:txBody>
      </p:sp>
      <p:cxnSp>
        <p:nvCxnSpPr>
          <p:cNvPr id="19" name="Straight Connector 18"/>
          <p:cNvCxnSpPr>
            <a:stCxn id="1026" idx="2"/>
            <a:endCxn id="18" idx="0"/>
          </p:cNvCxnSpPr>
          <p:nvPr/>
        </p:nvCxnSpPr>
        <p:spPr>
          <a:xfrm>
            <a:off x="5354530" y="1244426"/>
            <a:ext cx="32242" cy="1845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880305"/>
              </p:ext>
            </p:extLst>
          </p:nvPr>
        </p:nvGraphicFramePr>
        <p:xfrm>
          <a:off x="6241490" y="46665"/>
          <a:ext cx="5491224" cy="950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417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847922"/>
              </p:ext>
            </p:extLst>
          </p:nvPr>
        </p:nvGraphicFramePr>
        <p:xfrm>
          <a:off x="6630738" y="1135088"/>
          <a:ext cx="3198314" cy="1306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5662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3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4638147" y="2033833"/>
            <a:ext cx="1871511" cy="830997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Control of body temperature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950325" y="1332038"/>
            <a:ext cx="2815227" cy="597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(HT) </a:t>
            </a:r>
            <a:r>
              <a:rPr lang="en-GB" sz="1200" dirty="0">
                <a:solidFill>
                  <a:schemeClr val="tx1"/>
                </a:solidFill>
              </a:rPr>
              <a:t>Thermal energy is lost from blood near the surface of the skin, sweat evaporates transferring thermal energy.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950325" y="2019686"/>
            <a:ext cx="2769036" cy="569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(HT) </a:t>
            </a:r>
            <a:r>
              <a:rPr lang="en-GB" sz="1200" dirty="0">
                <a:solidFill>
                  <a:schemeClr val="tx1"/>
                </a:solidFill>
              </a:rPr>
              <a:t>Thermal energy loss at the surface of the skin is reduced, respiring muscles cells transfer chemical to thermal energy.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87801" y="2503271"/>
            <a:ext cx="2399559" cy="338554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Human endocrine system</a:t>
            </a:r>
            <a:endParaRPr lang="en-GB" sz="1600" dirty="0">
              <a:solidFill>
                <a:schemeClr val="accent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2" name="Picture 8" descr="Image result for snow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207" y="845608"/>
            <a:ext cx="399782" cy="4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729869" y="2913507"/>
            <a:ext cx="2591621" cy="2524069"/>
            <a:chOff x="7636487" y="3668713"/>
            <a:chExt cx="2815750" cy="27955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79312" y="3668713"/>
              <a:ext cx="1355437" cy="27955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799531" y="3855140"/>
              <a:ext cx="1091742" cy="37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Pituitary </a:t>
              </a:r>
            </a:p>
            <a:p>
              <a:pPr algn="ctr"/>
              <a:r>
                <a:rPr lang="en-GB" sz="800" dirty="0"/>
                <a:t>gland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708951" y="4332991"/>
              <a:ext cx="989165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Thyroid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763301" y="5085519"/>
              <a:ext cx="1118975" cy="37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Adrenal </a:t>
              </a:r>
            </a:p>
            <a:p>
              <a:pPr algn="ctr"/>
              <a:r>
                <a:rPr lang="en-GB" sz="800" dirty="0"/>
                <a:t>gland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36487" y="6020389"/>
              <a:ext cx="895350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Testes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117935" y="3824446"/>
              <a:ext cx="895350" cy="37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Pineal </a:t>
              </a:r>
            </a:p>
            <a:p>
              <a:pPr algn="ctr"/>
              <a:r>
                <a:rPr lang="en-GB" sz="800" dirty="0"/>
                <a:t>gland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296355" y="4650129"/>
              <a:ext cx="1107430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Thymus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81593" y="5356187"/>
              <a:ext cx="1170644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Pancreas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366409" y="5758243"/>
              <a:ext cx="967322" cy="238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/>
                <a:t>Ovaries</a:t>
              </a:r>
            </a:p>
          </p:txBody>
        </p:sp>
      </p:grp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904417"/>
              </p:ext>
            </p:extLst>
          </p:nvPr>
        </p:nvGraphicFramePr>
        <p:xfrm>
          <a:off x="9399338" y="2694145"/>
          <a:ext cx="3366214" cy="1407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776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123930"/>
              </p:ext>
            </p:extLst>
          </p:nvPr>
        </p:nvGraphicFramePr>
        <p:xfrm>
          <a:off x="9121071" y="4203334"/>
          <a:ext cx="3388485" cy="8649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902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687861"/>
              </p:ext>
            </p:extLst>
          </p:nvPr>
        </p:nvGraphicFramePr>
        <p:xfrm>
          <a:off x="9076734" y="5169661"/>
          <a:ext cx="2948163" cy="2570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5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759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59">
                <a:tc gridSpan="2"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59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dirty="0"/>
                        <a:t>Too</a:t>
                      </a:r>
                      <a:r>
                        <a:rPr lang="en-GB" sz="1200" baseline="0" dirty="0"/>
                        <a:t> high</a:t>
                      </a: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GB" sz="1200" b="1" dirty="0"/>
                        <a:t>(HT only) </a:t>
                      </a:r>
                      <a:r>
                        <a:rPr lang="en-GB" sz="1200" dirty="0"/>
                        <a:t>Too low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6081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 rot="16200000">
            <a:off x="10385237" y="6887218"/>
            <a:ext cx="4109977" cy="596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(HT) </a:t>
            </a:r>
            <a:r>
              <a:rPr lang="en-GB" sz="1200" dirty="0">
                <a:solidFill>
                  <a:schemeClr val="tx1"/>
                </a:solidFill>
              </a:rPr>
              <a:t>Rising glucose levels inhibit the release of glucagon in a </a:t>
            </a:r>
            <a:r>
              <a:rPr lang="en-GB" sz="1200" u="sng" dirty="0">
                <a:solidFill>
                  <a:schemeClr val="tx1"/>
                </a:solidFill>
              </a:rPr>
              <a:t>negative feedback </a:t>
            </a:r>
            <a:r>
              <a:rPr lang="en-GB" sz="1200" dirty="0">
                <a:solidFill>
                  <a:schemeClr val="tx1"/>
                </a:solidFill>
              </a:rPr>
              <a:t>system. Insulin is released to reduce glucose levels and which cause the pancreas to release glucagon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988630"/>
              </p:ext>
            </p:extLst>
          </p:nvPr>
        </p:nvGraphicFramePr>
        <p:xfrm>
          <a:off x="7204985" y="7831406"/>
          <a:ext cx="4822726" cy="1438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760">
                <a:tc gridSpan="2">
                  <a:txBody>
                    <a:bodyPr/>
                    <a:lstStyle/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85"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045"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GB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1131632" y="3802648"/>
            <a:ext cx="2807041" cy="584775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Water and nitrogen balance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(Biology only)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66119"/>
              </p:ext>
            </p:extLst>
          </p:nvPr>
        </p:nvGraphicFramePr>
        <p:xfrm>
          <a:off x="713443" y="4555269"/>
          <a:ext cx="3420624" cy="1589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8332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852151"/>
              </p:ext>
            </p:extLst>
          </p:nvPr>
        </p:nvGraphicFramePr>
        <p:xfrm>
          <a:off x="713443" y="6839086"/>
          <a:ext cx="3036852" cy="123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6078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Rectangle 54"/>
          <p:cNvSpPr/>
          <p:nvPr/>
        </p:nvSpPr>
        <p:spPr>
          <a:xfrm rot="16200000">
            <a:off x="-1998618" y="6544031"/>
            <a:ext cx="4661903" cy="478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(HT only) </a:t>
            </a:r>
            <a:r>
              <a:rPr lang="en-GB" sz="1200" dirty="0">
                <a:solidFill>
                  <a:schemeClr val="tx1"/>
                </a:solidFill>
              </a:rPr>
              <a:t>digestion of proteins results in excess amino acids. In the liver they are de-</a:t>
            </a:r>
            <a:r>
              <a:rPr lang="en-GB" sz="1200" dirty="0" err="1">
                <a:solidFill>
                  <a:schemeClr val="tx1"/>
                </a:solidFill>
              </a:rPr>
              <a:t>aminated</a:t>
            </a:r>
            <a:r>
              <a:rPr lang="en-GB" sz="1200" dirty="0">
                <a:solidFill>
                  <a:schemeClr val="tx1"/>
                </a:solidFill>
              </a:rPr>
              <a:t> to form toxic ammonia which is converted to urea</a:t>
            </a:r>
            <a:endParaRPr lang="en-GB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775357"/>
              </p:ext>
            </p:extLst>
          </p:nvPr>
        </p:nvGraphicFramePr>
        <p:xfrm>
          <a:off x="941152" y="8206955"/>
          <a:ext cx="4046471" cy="1033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2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3441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" name="Rectangle 56"/>
          <p:cNvSpPr/>
          <p:nvPr/>
        </p:nvSpPr>
        <p:spPr>
          <a:xfrm>
            <a:off x="907178" y="6232618"/>
            <a:ext cx="2763334" cy="48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Kidney failure is treated by organ transplant or dialysis.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71103" y="6763266"/>
            <a:ext cx="1374570" cy="1311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 dialysis machine removes urea from the blood by diffusion while maintaining ion and glucose levels.</a:t>
            </a: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778509"/>
              </p:ext>
            </p:extLst>
          </p:nvPr>
        </p:nvGraphicFramePr>
        <p:xfrm>
          <a:off x="5320097" y="5695949"/>
          <a:ext cx="3633198" cy="20440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1392">
                <a:tc rowSpan="2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vert="vert27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6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" name="Rectangle 65"/>
          <p:cNvSpPr/>
          <p:nvPr/>
        </p:nvSpPr>
        <p:spPr>
          <a:xfrm>
            <a:off x="5462180" y="7940998"/>
            <a:ext cx="1450498" cy="1311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Increasing thyroxine levels prevent the release of thyroid stimulating hormone which stops the release of thyroxine.</a:t>
            </a:r>
          </a:p>
        </p:txBody>
      </p:sp>
      <p:cxnSp>
        <p:nvCxnSpPr>
          <p:cNvPr id="67" name="Straight Connector 66"/>
          <p:cNvCxnSpPr>
            <a:stCxn id="18" idx="2"/>
            <a:endCxn id="28" idx="0"/>
          </p:cNvCxnSpPr>
          <p:nvPr/>
        </p:nvCxnSpPr>
        <p:spPr>
          <a:xfrm>
            <a:off x="5386772" y="1859626"/>
            <a:ext cx="187131" cy="1742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8" idx="2"/>
            <a:endCxn id="4" idx="0"/>
          </p:cNvCxnSpPr>
          <p:nvPr/>
        </p:nvCxnSpPr>
        <p:spPr>
          <a:xfrm flipH="1">
            <a:off x="5323223" y="2864830"/>
            <a:ext cx="250680" cy="1425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cxnSpLocks/>
            <a:stCxn id="1026" idx="3"/>
            <a:endCxn id="26" idx="1"/>
          </p:cNvCxnSpPr>
          <p:nvPr/>
        </p:nvCxnSpPr>
        <p:spPr>
          <a:xfrm flipV="1">
            <a:off x="6091396" y="522082"/>
            <a:ext cx="150094" cy="2249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/>
            <a:stCxn id="27" idx="0"/>
            <a:endCxn id="26" idx="2"/>
          </p:cNvCxnSpPr>
          <p:nvPr/>
        </p:nvCxnSpPr>
        <p:spPr>
          <a:xfrm flipV="1">
            <a:off x="8229895" y="997499"/>
            <a:ext cx="757207" cy="1375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/>
            <a:stCxn id="27" idx="3"/>
            <a:endCxn id="29" idx="1"/>
          </p:cNvCxnSpPr>
          <p:nvPr/>
        </p:nvCxnSpPr>
        <p:spPr>
          <a:xfrm flipV="1">
            <a:off x="9829052" y="1630851"/>
            <a:ext cx="121273" cy="1572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cxnSpLocks/>
            <a:stCxn id="27" idx="3"/>
          </p:cNvCxnSpPr>
          <p:nvPr/>
        </p:nvCxnSpPr>
        <p:spPr>
          <a:xfrm>
            <a:off x="9829052" y="1788088"/>
            <a:ext cx="121080" cy="508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1" idx="1"/>
            <a:endCxn id="4" idx="3"/>
          </p:cNvCxnSpPr>
          <p:nvPr/>
        </p:nvCxnSpPr>
        <p:spPr>
          <a:xfrm flipH="1">
            <a:off x="6239728" y="2672548"/>
            <a:ext cx="548073" cy="935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/>
            <a:stCxn id="31" idx="3"/>
            <a:endCxn id="46" idx="1"/>
          </p:cNvCxnSpPr>
          <p:nvPr/>
        </p:nvCxnSpPr>
        <p:spPr>
          <a:xfrm>
            <a:off x="9187360" y="2672548"/>
            <a:ext cx="211978" cy="7254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cxnSpLocks/>
            <a:stCxn id="46" idx="2"/>
            <a:endCxn id="47" idx="0"/>
          </p:cNvCxnSpPr>
          <p:nvPr/>
        </p:nvCxnSpPr>
        <p:spPr>
          <a:xfrm flipH="1">
            <a:off x="10815313" y="4101909"/>
            <a:ext cx="267132" cy="1014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5424845" y="4501513"/>
            <a:ext cx="1548460" cy="830997"/>
          </a:xfrm>
          <a:prstGeom prst="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Control of blood glucose concentration</a:t>
            </a:r>
            <a:endParaRPr lang="en-GB" sz="16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4" name="Straight Connector 93"/>
          <p:cNvCxnSpPr>
            <a:stCxn id="93" idx="0"/>
            <a:endCxn id="4" idx="2"/>
          </p:cNvCxnSpPr>
          <p:nvPr/>
        </p:nvCxnSpPr>
        <p:spPr>
          <a:xfrm flipH="1" flipV="1">
            <a:off x="5323223" y="4207748"/>
            <a:ext cx="875852" cy="2937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3" idx="2"/>
          </p:cNvCxnSpPr>
          <p:nvPr/>
        </p:nvCxnSpPr>
        <p:spPr>
          <a:xfrm>
            <a:off x="6199075" y="5332510"/>
            <a:ext cx="2877659" cy="3060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/>
            <a:stCxn id="48" idx="3"/>
            <a:endCxn id="49" idx="0"/>
          </p:cNvCxnSpPr>
          <p:nvPr/>
        </p:nvCxnSpPr>
        <p:spPr>
          <a:xfrm>
            <a:off x="12024897" y="6454840"/>
            <a:ext cx="117140" cy="7305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cxnSpLocks/>
            <a:stCxn id="48" idx="2"/>
            <a:endCxn id="50" idx="0"/>
          </p:cNvCxnSpPr>
          <p:nvPr/>
        </p:nvCxnSpPr>
        <p:spPr>
          <a:xfrm flipH="1">
            <a:off x="9616348" y="7740019"/>
            <a:ext cx="934467" cy="913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endCxn id="4" idx="2"/>
          </p:cNvCxnSpPr>
          <p:nvPr/>
        </p:nvCxnSpPr>
        <p:spPr>
          <a:xfrm flipH="1" flipV="1">
            <a:off x="5323223" y="4207748"/>
            <a:ext cx="10033" cy="1488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" idx="3"/>
            <a:endCxn id="4" idx="1"/>
          </p:cNvCxnSpPr>
          <p:nvPr/>
        </p:nvCxnSpPr>
        <p:spPr>
          <a:xfrm>
            <a:off x="3710748" y="3498401"/>
            <a:ext cx="695970" cy="1091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4" idx="2"/>
            <a:endCxn id="12" idx="0"/>
          </p:cNvCxnSpPr>
          <p:nvPr/>
        </p:nvCxnSpPr>
        <p:spPr>
          <a:xfrm>
            <a:off x="2656290" y="3164758"/>
            <a:ext cx="410962" cy="1643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5" idx="2"/>
            <a:endCxn id="14" idx="0"/>
          </p:cNvCxnSpPr>
          <p:nvPr/>
        </p:nvCxnSpPr>
        <p:spPr>
          <a:xfrm>
            <a:off x="2632288" y="2564309"/>
            <a:ext cx="24002" cy="105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cxnSpLocks/>
            <a:stCxn id="13" idx="2"/>
            <a:endCxn id="15" idx="0"/>
          </p:cNvCxnSpPr>
          <p:nvPr/>
        </p:nvCxnSpPr>
        <p:spPr>
          <a:xfrm flipH="1">
            <a:off x="2632288" y="1763316"/>
            <a:ext cx="35738" cy="873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6" idx="2"/>
            <a:endCxn id="15" idx="1"/>
          </p:cNvCxnSpPr>
          <p:nvPr/>
        </p:nvCxnSpPr>
        <p:spPr>
          <a:xfrm>
            <a:off x="682815" y="2103155"/>
            <a:ext cx="298835" cy="1043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1" idx="3"/>
            <a:endCxn id="4" idx="1"/>
          </p:cNvCxnSpPr>
          <p:nvPr/>
        </p:nvCxnSpPr>
        <p:spPr>
          <a:xfrm flipV="1">
            <a:off x="3938673" y="3607584"/>
            <a:ext cx="468045" cy="4874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cxnSpLocks/>
            <a:stCxn id="51" idx="2"/>
            <a:endCxn id="52" idx="0"/>
          </p:cNvCxnSpPr>
          <p:nvPr/>
        </p:nvCxnSpPr>
        <p:spPr>
          <a:xfrm flipH="1">
            <a:off x="2423755" y="4387423"/>
            <a:ext cx="111398" cy="1678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/>
            <a:stCxn id="52" idx="2"/>
            <a:endCxn id="57" idx="0"/>
          </p:cNvCxnSpPr>
          <p:nvPr/>
        </p:nvCxnSpPr>
        <p:spPr>
          <a:xfrm flipH="1">
            <a:off x="2288845" y="6145226"/>
            <a:ext cx="134910" cy="873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57" idx="2"/>
            <a:endCxn id="54" idx="0"/>
          </p:cNvCxnSpPr>
          <p:nvPr/>
        </p:nvCxnSpPr>
        <p:spPr>
          <a:xfrm flipH="1">
            <a:off x="2231869" y="6716218"/>
            <a:ext cx="56976" cy="1228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57" idx="3"/>
            <a:endCxn id="58" idx="0"/>
          </p:cNvCxnSpPr>
          <p:nvPr/>
        </p:nvCxnSpPr>
        <p:spPr>
          <a:xfrm>
            <a:off x="3670512" y="6474418"/>
            <a:ext cx="887876" cy="288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cxnSpLocks/>
            <a:stCxn id="54" idx="2"/>
            <a:endCxn id="56" idx="0"/>
          </p:cNvCxnSpPr>
          <p:nvPr/>
        </p:nvCxnSpPr>
        <p:spPr>
          <a:xfrm>
            <a:off x="2231869" y="8075164"/>
            <a:ext cx="732518" cy="131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54" idx="1"/>
            <a:endCxn id="55" idx="2"/>
          </p:cNvCxnSpPr>
          <p:nvPr/>
        </p:nvCxnSpPr>
        <p:spPr>
          <a:xfrm flipH="1" flipV="1">
            <a:off x="571502" y="6783199"/>
            <a:ext cx="141941" cy="6739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/>
            <a:stCxn id="66" idx="0"/>
            <a:endCxn id="63" idx="2"/>
          </p:cNvCxnSpPr>
          <p:nvPr/>
        </p:nvCxnSpPr>
        <p:spPr>
          <a:xfrm flipV="1">
            <a:off x="6187429" y="7740018"/>
            <a:ext cx="949267" cy="2009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328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C80E9CB9-E76E-9746-BBD9-9A5642A3D5E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3E356EEA-E8C8-7543-8BDC-2F59607924F1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1A4D6916-CBD0-1B43-B42B-8275D887926E}"/>
    </a:ext>
  </a:extLst>
</a:theme>
</file>

<file path=ppt/theme/theme4.xml><?xml version="1.0" encoding="utf-8"?>
<a:theme xmlns:a="http://schemas.openxmlformats.org/drawingml/2006/main" name="1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D925D060-3B1D-5548-9114-7EDCE4E98F41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DC732CF4-5BDE-8046-B4DE-2D8BD2EF8667}"/>
    </a:ext>
  </a:extLst>
</a:theme>
</file>

<file path=ppt/theme/theme6.xml><?xml version="1.0" encoding="utf-8"?>
<a:theme xmlns:a="http://schemas.openxmlformats.org/drawingml/2006/main" name="2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93805219-F6D9-3A4C-BBFB-B4DE692E9609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CB3D2206-8F79-494A-B3D4-5C13485329D1}"/>
    </a:ext>
  </a:extLst>
</a:theme>
</file>

<file path=ppt/theme/theme8.xml><?xml version="1.0" encoding="utf-8"?>
<a:theme xmlns:a="http://schemas.openxmlformats.org/drawingml/2006/main" name="3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293CA237-E40C-E049-B52B-8A449DAD856B}"/>
    </a:ext>
  </a:extLst>
</a:theme>
</file>

<file path=ppt/theme/theme9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mat cell division and transport in cells V1" id="{E154EEF2-ACFA-2B43-962E-5568A5388271}" vid="{7B297D88-6958-E345-939D-06B02D8123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mat TEMPLATE</Template>
  <TotalTime>2699</TotalTime>
  <Words>2063</Words>
  <Application>Microsoft Office PowerPoint</Application>
  <PresentationFormat>A3 Paper (297x420 mm)</PresentationFormat>
  <Paragraphs>227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Arial</vt:lpstr>
      <vt:lpstr>Calibri</vt:lpstr>
      <vt:lpstr>Calibri Light</vt:lpstr>
      <vt:lpstr>Gill Sans</vt:lpstr>
      <vt:lpstr>News Gothic MT</vt:lpstr>
      <vt:lpstr>Verdana</vt:lpstr>
      <vt:lpstr>Custom Design</vt:lpstr>
      <vt:lpstr>PIXL Sci</vt:lpstr>
      <vt:lpstr>1_Custom Design</vt:lpstr>
      <vt:lpstr>1_PIXL Sci</vt:lpstr>
      <vt:lpstr>2_Custom Design</vt:lpstr>
      <vt:lpstr>2_PIXL Sci</vt:lpstr>
      <vt:lpstr>3_Custom Design</vt:lpstr>
      <vt:lpstr>3_PIXL Sci</vt:lpstr>
      <vt:lpstr>4_Custom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Kynes</dc:creator>
  <cp:lastModifiedBy>Jason Kynes</cp:lastModifiedBy>
  <cp:revision>144</cp:revision>
  <cp:lastPrinted>2017-05-23T07:01:30Z</cp:lastPrinted>
  <dcterms:created xsi:type="dcterms:W3CDTF">2017-08-14T08:38:38Z</dcterms:created>
  <dcterms:modified xsi:type="dcterms:W3CDTF">2017-10-08T17:49:23Z</dcterms:modified>
</cp:coreProperties>
</file>