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87" r:id="rId2"/>
    <p:sldMasterId id="2147483704" r:id="rId3"/>
    <p:sldMasterId id="2147483716" r:id="rId4"/>
    <p:sldMasterId id="2147483733" r:id="rId5"/>
    <p:sldMasterId id="2147483745" r:id="rId6"/>
    <p:sldMasterId id="2147483762" r:id="rId7"/>
    <p:sldMasterId id="2147483774" r:id="rId8"/>
    <p:sldMasterId id="2147483791" r:id="rId9"/>
  </p:sldMasterIdLst>
  <p:notesMasterIdLst>
    <p:notesMasterId r:id="rId14"/>
  </p:notesMasterIdLst>
  <p:sldIdLst>
    <p:sldId id="258" r:id="rId10"/>
    <p:sldId id="259" r:id="rId11"/>
    <p:sldId id="260" r:id="rId12"/>
    <p:sldId id="261" r:id="rId13"/>
  </p:sldIdLst>
  <p:sldSz cx="12801600" cy="9601200" type="A3"/>
  <p:notesSz cx="6858000" cy="9144000"/>
  <p:defaultText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Fleck" initials="AF" lastIdx="1" clrIdx="0">
    <p:extLst/>
  </p:cmAuthor>
  <p:cmAuthor id="2" name="Amanda Fleck" initials="AF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98" autoAdjust="0"/>
    <p:restoredTop sz="93631" autoAdjust="0"/>
  </p:normalViewPr>
  <p:slideViewPr>
    <p:cSldViewPr snapToGrid="0" snapToObjects="1">
      <p:cViewPr varScale="1">
        <p:scale>
          <a:sx n="110" d="100"/>
          <a:sy n="110" d="100"/>
        </p:scale>
        <p:origin x="88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492C9-B55A-1F4F-9AFE-46C3C2199AFF}" type="datetimeFigureOut">
              <a:rPr lang="en-GB" smtClean="0"/>
              <a:t>08/10/2017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1B3C7-D27E-3848-B356-B3E625A9DB30}" type="slidenum">
              <a:rPr lang="en-GB" smtClean="0"/>
              <a:t>‹#›</a:t>
            </a:fld>
            <a:endParaRPr lang="en-GB" dirty="0"/>
          </a:p>
        </p:txBody>
      </p:sp>
    </p:spTree>
    <p:extLst>
      <p:ext uri="{BB962C8B-B14F-4D97-AF65-F5344CB8AC3E}">
        <p14:creationId xmlns:p14="http://schemas.microsoft.com/office/powerpoint/2010/main" val="1732083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a:prstGeom prst="rect">
            <a:avLst/>
          </a:prstGeom>
        </p:spPr>
        <p:txBody>
          <a:bodyPr anchor="b"/>
          <a:lstStyle>
            <a:lvl1pPr algn="ctr">
              <a:defRPr sz="84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a:prstGeom prst="rect">
            <a:avLst/>
          </a:prstGeo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880110" y="2555875"/>
            <a:ext cx="11041380" cy="609187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067675" cy="813657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a:t>Click to edit Master text styles</a:t>
            </a:r>
          </a:p>
          <a:p>
            <a:pPr lvl="1">
              <a:defRPr sz="1800"/>
            </a:pPr>
            <a:r>
              <a:rPr lang="en-US" sz="3150"/>
              <a:t>Second level</a:t>
            </a:r>
          </a:p>
          <a:p>
            <a:pPr lvl="2">
              <a:defRPr sz="1800"/>
            </a:pPr>
            <a:r>
              <a:rPr lang="en-US" sz="3150"/>
              <a:t>Third level</a:t>
            </a:r>
          </a:p>
          <a:p>
            <a:pPr lvl="3">
              <a:defRPr sz="1800"/>
            </a:pPr>
            <a:r>
              <a:rPr lang="en-US" sz="3150"/>
              <a:t>Fourth level</a:t>
            </a:r>
          </a:p>
          <a:p>
            <a:pPr lvl="4">
              <a:defRPr sz="1800"/>
            </a:pPr>
            <a:r>
              <a:rPr lang="en-US" sz="3150"/>
              <a:t>Fifth level</a:t>
            </a:r>
            <a:endParaRPr sz="3150"/>
          </a:p>
        </p:txBody>
      </p:sp>
    </p:spTree>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a:t>Click to edit Master subtitle style</a:t>
            </a:r>
            <a:endParaRPr lang="en-U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880110" y="2555875"/>
            <a:ext cx="11041380" cy="60918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a:prstGeom prst="rect">
            <a:avLst/>
          </a:prstGeom>
        </p:spPr>
        <p:txBody>
          <a:bodyPr anchor="b"/>
          <a:lstStyle>
            <a:lvl1pPr>
              <a:defRPr sz="8400"/>
            </a:lvl1pPr>
          </a:lstStyle>
          <a:p>
            <a:r>
              <a:rPr lang="en-US"/>
              <a:t>Click to edit Master title style</a:t>
            </a:r>
            <a:endParaRPr lang="en-GB"/>
          </a:p>
        </p:txBody>
      </p:sp>
      <p:sp>
        <p:nvSpPr>
          <p:cNvPr id="3" name="Text Placeholder 2"/>
          <p:cNvSpPr>
            <a:spLocks noGrp="1"/>
          </p:cNvSpPr>
          <p:nvPr>
            <p:ph type="body" idx="1"/>
          </p:nvPr>
        </p:nvSpPr>
        <p:spPr>
          <a:xfrm>
            <a:off x="873443" y="6425249"/>
            <a:ext cx="11041380" cy="2100262"/>
          </a:xfrm>
          <a:prstGeom prst="rect">
            <a:avLst/>
          </a:prstGeo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880110" y="2555875"/>
            <a:ext cx="5414010" cy="60918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07480" y="2555875"/>
            <a:ext cx="5414010" cy="60918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a:t>Click to edit Master text styles</a:t>
            </a:r>
          </a:p>
          <a:p>
            <a:pPr lvl="1">
              <a:defRPr sz="1800"/>
            </a:pPr>
            <a:r>
              <a:rPr lang="en-US" sz="3150"/>
              <a:t>Second level</a:t>
            </a:r>
          </a:p>
          <a:p>
            <a:pPr lvl="2">
              <a:defRPr sz="1800"/>
            </a:pPr>
            <a:r>
              <a:rPr lang="en-US" sz="3150"/>
              <a:t>Third level</a:t>
            </a:r>
          </a:p>
          <a:p>
            <a:pPr lvl="3">
              <a:defRPr sz="1800"/>
            </a:pPr>
            <a:r>
              <a:rPr lang="en-US" sz="3150"/>
              <a:t>Fourth level</a:t>
            </a:r>
          </a:p>
          <a:p>
            <a:pPr lvl="4">
              <a:defRPr sz="1800"/>
            </a:pPr>
            <a:r>
              <a:rPr lang="en-US" sz="3150"/>
              <a:t>Fifth level</a:t>
            </a:r>
            <a:endParaRPr sz="3150"/>
          </a:p>
        </p:txBody>
      </p:sp>
    </p:spTree>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a:t>Click to edit Master subtitle style</a:t>
            </a:r>
            <a:endParaRPr lang="en-US" dirty="0"/>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882334" y="2353628"/>
            <a:ext cx="5416232"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2334" y="3507105"/>
            <a:ext cx="5416232" cy="515842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480810" y="2353628"/>
            <a:ext cx="5442903"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0" y="3507105"/>
            <a:ext cx="5442903" cy="515842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8" name="Footer Placeholder 7"/>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9" name="Slide Number Placeholder 8"/>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a:t>Click to edit Master text styles</a:t>
            </a:r>
          </a:p>
          <a:p>
            <a:pPr lvl="1">
              <a:defRPr sz="1800"/>
            </a:pPr>
            <a:r>
              <a:rPr lang="en-US" sz="3150"/>
              <a:t>Second level</a:t>
            </a:r>
          </a:p>
          <a:p>
            <a:pPr lvl="2">
              <a:defRPr sz="1800"/>
            </a:pPr>
            <a:r>
              <a:rPr lang="en-US" sz="3150"/>
              <a:t>Third level</a:t>
            </a:r>
          </a:p>
          <a:p>
            <a:pPr lvl="3">
              <a:defRPr sz="1800"/>
            </a:pPr>
            <a:r>
              <a:rPr lang="en-US" sz="3150"/>
              <a:t>Fourth level</a:t>
            </a:r>
          </a:p>
          <a:p>
            <a:pPr lvl="4">
              <a:defRPr sz="1800"/>
            </a:pPr>
            <a:r>
              <a:rPr lang="en-US" sz="3150"/>
              <a:t>Fifth level</a:t>
            </a:r>
            <a:endParaRPr sz="3150"/>
          </a:p>
        </p:txBody>
      </p:sp>
    </p:spTree>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a:t>Click to edit Master subtitle style</a:t>
            </a:r>
            <a:endParaRPr lang="en-US" dirty="0"/>
          </a:p>
        </p:txBody>
      </p:sp>
    </p:spTree>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a:prstGeom prst="rect">
            <a:avLst/>
          </a:prstGeom>
        </p:spPr>
        <p:txBody>
          <a:bodyPr anchor="b"/>
          <a:lstStyle>
            <a:lvl1pPr>
              <a:defRPr sz="4480"/>
            </a:lvl1pPr>
          </a:lstStyle>
          <a:p>
            <a:r>
              <a:rPr lang="en-US"/>
              <a:t>Click to edit Master title style</a:t>
            </a:r>
            <a:endParaRPr lang="en-GB"/>
          </a:p>
        </p:txBody>
      </p:sp>
      <p:sp>
        <p:nvSpPr>
          <p:cNvPr id="3" name="Content Placeholder 2"/>
          <p:cNvSpPr>
            <a:spLocks noGrp="1"/>
          </p:cNvSpPr>
          <p:nvPr>
            <p:ph idx="1"/>
          </p:nvPr>
        </p:nvSpPr>
        <p:spPr>
          <a:xfrm>
            <a:off x="5442903" y="1382396"/>
            <a:ext cx="6480810" cy="6823075"/>
          </a:xfrm>
          <a:prstGeom prst="rect">
            <a:avLst/>
          </a:prstGeo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82334" y="2880360"/>
            <a:ext cx="4129405"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a:t>Click to edit Master text styles</a:t>
            </a:r>
          </a:p>
          <a:p>
            <a:pPr lvl="1">
              <a:defRPr sz="1800"/>
            </a:pPr>
            <a:r>
              <a:rPr lang="en-US" sz="3150"/>
              <a:t>Second level</a:t>
            </a:r>
          </a:p>
          <a:p>
            <a:pPr lvl="2">
              <a:defRPr sz="1800"/>
            </a:pPr>
            <a:r>
              <a:rPr lang="en-US" sz="3150"/>
              <a:t>Third level</a:t>
            </a:r>
          </a:p>
          <a:p>
            <a:pPr lvl="3">
              <a:defRPr sz="1800"/>
            </a:pPr>
            <a:r>
              <a:rPr lang="en-US" sz="3150"/>
              <a:t>Fourth level</a:t>
            </a:r>
          </a:p>
          <a:p>
            <a:pPr lvl="4">
              <a:defRPr sz="1800"/>
            </a:pPr>
            <a:r>
              <a:rPr lang="en-US" sz="3150"/>
              <a:t>Fifth level</a:t>
            </a:r>
            <a:endParaRPr sz="3150"/>
          </a:p>
        </p:txBody>
      </p:sp>
    </p:spTree>
    <p:extLst/>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a:t>Click to edit Master subtitle style</a:t>
            </a:r>
            <a:endParaRPr lang="en-US" dirty="0"/>
          </a:p>
        </p:txBody>
      </p:sp>
    </p:spTree>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a:prstGeom prst="rect">
            <a:avLst/>
          </a:prstGeom>
        </p:spPr>
        <p:txBody>
          <a:bodyPr anchor="b"/>
          <a:lstStyle>
            <a:lvl1pPr>
              <a:defRPr sz="4480"/>
            </a:lvl1pPr>
          </a:lstStyle>
          <a:p>
            <a:r>
              <a:rPr lang="en-US"/>
              <a:t>Click to edit Master title style</a:t>
            </a:r>
            <a:endParaRPr lang="en-GB"/>
          </a:p>
        </p:txBody>
      </p:sp>
      <p:sp>
        <p:nvSpPr>
          <p:cNvPr id="3" name="Picture Placeholder 2"/>
          <p:cNvSpPr>
            <a:spLocks noGrp="1"/>
          </p:cNvSpPr>
          <p:nvPr>
            <p:ph type="pic" idx="1"/>
          </p:nvPr>
        </p:nvSpPr>
        <p:spPr>
          <a:xfrm>
            <a:off x="5442903" y="1382396"/>
            <a:ext cx="6480810" cy="6823075"/>
          </a:xfrm>
          <a:prstGeom prst="rect">
            <a:avLst/>
          </a:prstGeo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GB" dirty="0"/>
          </a:p>
        </p:txBody>
      </p:sp>
      <p:sp>
        <p:nvSpPr>
          <p:cNvPr id="4" name="Text Placeholder 3"/>
          <p:cNvSpPr>
            <a:spLocks noGrp="1"/>
          </p:cNvSpPr>
          <p:nvPr>
            <p:ph type="body" sz="half" idx="2"/>
          </p:nvPr>
        </p:nvSpPr>
        <p:spPr>
          <a:xfrm>
            <a:off x="882334" y="2880360"/>
            <a:ext cx="4129405"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Drag picture to placeholder or click icon to add</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4.JP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3.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4.JP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880110" cy="529558"/>
          </a:xfrm>
          <a:prstGeom prst="rect">
            <a:avLst/>
          </a:prstGeom>
        </p:spPr>
      </p:pic>
      <p:pic>
        <p:nvPicPr>
          <p:cNvPr id="9" name="Picture 8"/>
          <p:cNvPicPr>
            <a:picLocks noChangeAspect="1"/>
          </p:cNvPicPr>
          <p:nvPr userDrawn="1"/>
        </p:nvPicPr>
        <p:blipFill>
          <a:blip r:embed="rId14"/>
          <a:stretch>
            <a:fillRect/>
          </a:stretch>
        </p:blipFill>
        <p:spPr>
          <a:xfrm>
            <a:off x="12090400" y="1"/>
            <a:ext cx="711200" cy="523335"/>
          </a:xfrm>
          <a:prstGeom prst="rect">
            <a:avLst/>
          </a:prstGeom>
        </p:spPr>
      </p:pic>
      <p:sp>
        <p:nvSpPr>
          <p:cNvPr id="10" name="Rectangle 9"/>
          <p:cNvSpPr/>
          <p:nvPr userDrawn="1"/>
        </p:nvSpPr>
        <p:spPr>
          <a:xfrm>
            <a:off x="0" y="9316722"/>
            <a:ext cx="12801600" cy="154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20" dirty="0">
                <a:latin typeface="Arial" charset="0"/>
                <a:ea typeface="Arial" charset="0"/>
                <a:cs typeface="Arial" charset="0"/>
              </a:rPr>
              <a:t>better hope – brighter future</a:t>
            </a:r>
          </a:p>
        </p:txBody>
      </p:sp>
    </p:spTree>
    <p:extLst>
      <p:ext uri="{BB962C8B-B14F-4D97-AF65-F5344CB8AC3E}">
        <p14:creationId xmlns:p14="http://schemas.microsoft.com/office/powerpoint/2010/main" val="5149997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0957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9" r:id="rId10"/>
    <p:sldLayoutId id="214748370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58824560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65609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8" r:id="rId10"/>
    <p:sldLayoutId id="2147483732"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164634397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79584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7" r:id="rId10"/>
    <p:sldLayoutId id="214748376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72292726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08/10/2017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50135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6" r:id="rId10"/>
    <p:sldLayoutId id="2147483790"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a:t>10/8/2017</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8F63A3B-78C7-47BE-AE5E-E10140E04643}" type="slidenum">
              <a:rPr lang="en-US"/>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880110" cy="529558"/>
          </a:xfrm>
          <a:prstGeom prst="rect">
            <a:avLst/>
          </a:prstGeom>
        </p:spPr>
      </p:pic>
      <p:pic>
        <p:nvPicPr>
          <p:cNvPr id="8" name="Picture 7"/>
          <p:cNvPicPr>
            <a:picLocks noChangeAspect="1"/>
          </p:cNvPicPr>
          <p:nvPr userDrawn="1"/>
        </p:nvPicPr>
        <p:blipFill>
          <a:blip r:embed="rId14"/>
          <a:stretch>
            <a:fillRect/>
          </a:stretch>
        </p:blipFill>
        <p:spPr>
          <a:xfrm>
            <a:off x="12090400" y="1"/>
            <a:ext cx="711200" cy="523335"/>
          </a:xfrm>
          <a:prstGeom prst="rect">
            <a:avLst/>
          </a:prstGeom>
        </p:spPr>
      </p:pic>
      <p:sp>
        <p:nvSpPr>
          <p:cNvPr id="9" name="Rectangle 8"/>
          <p:cNvSpPr/>
          <p:nvPr userDrawn="1"/>
        </p:nvSpPr>
        <p:spPr>
          <a:xfrm>
            <a:off x="0" y="9316722"/>
            <a:ext cx="12801600" cy="154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20" dirty="0">
                <a:latin typeface="Arial" charset="0"/>
                <a:ea typeface="Arial" charset="0"/>
                <a:cs typeface="Arial" charset="0"/>
              </a:rPr>
              <a:t>better hope – brighter future</a:t>
            </a:r>
          </a:p>
        </p:txBody>
      </p:sp>
    </p:spTree>
    <p:extLst>
      <p:ext uri="{BB962C8B-B14F-4D97-AF65-F5344CB8AC3E}">
        <p14:creationId xmlns:p14="http://schemas.microsoft.com/office/powerpoint/2010/main" val="92351854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2690" y="4115893"/>
            <a:ext cx="2146825"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a:ea typeface="Verdana" panose="020B0604030504040204" pitchFamily="34" charset="0"/>
                <a:cs typeface="Verdana" panose="020B0604030504040204" pitchFamily="34" charset="0"/>
              </a:rPr>
              <a:t>AQA GCSE HOMEOSTASIS AND RESPONSE PART 3</a:t>
            </a:r>
            <a:endParaRPr lang="en-GB" sz="1800" dirty="0">
              <a:ea typeface="Verdana" panose="020B0604030504040204" pitchFamily="34" charset="0"/>
              <a:cs typeface="Verdana" panose="020B0604030504040204" pitchFamily="34" charset="0"/>
            </a:endParaRPr>
          </a:p>
        </p:txBody>
      </p:sp>
      <p:grpSp>
        <p:nvGrpSpPr>
          <p:cNvPr id="10" name="Group 9"/>
          <p:cNvGrpSpPr/>
          <p:nvPr/>
        </p:nvGrpSpPr>
        <p:grpSpPr>
          <a:xfrm>
            <a:off x="10329179" y="4612442"/>
            <a:ext cx="2738535" cy="2971002"/>
            <a:chOff x="7700254" y="3668713"/>
            <a:chExt cx="2709085" cy="2795588"/>
          </a:xfrm>
        </p:grpSpPr>
        <p:pic>
          <p:nvPicPr>
            <p:cNvPr id="8" name="Picture 7"/>
            <p:cNvPicPr>
              <a:picLocks noChangeAspect="1"/>
            </p:cNvPicPr>
            <p:nvPr/>
          </p:nvPicPr>
          <p:blipFill>
            <a:blip r:embed="rId2"/>
            <a:stretch>
              <a:fillRect/>
            </a:stretch>
          </p:blipFill>
          <p:spPr>
            <a:xfrm>
              <a:off x="8279312" y="3668713"/>
              <a:ext cx="1355437" cy="2795588"/>
            </a:xfrm>
            <a:prstGeom prst="rect">
              <a:avLst/>
            </a:prstGeom>
          </p:spPr>
        </p:pic>
        <p:sp>
          <p:nvSpPr>
            <p:cNvPr id="9" name="TextBox 8"/>
            <p:cNvSpPr txBox="1"/>
            <p:nvPr/>
          </p:nvSpPr>
          <p:spPr>
            <a:xfrm>
              <a:off x="7847423" y="3942144"/>
              <a:ext cx="1091742" cy="574922"/>
            </a:xfrm>
            <a:prstGeom prst="rect">
              <a:avLst/>
            </a:prstGeom>
            <a:noFill/>
          </p:spPr>
          <p:txBody>
            <a:bodyPr wrap="square" rtlCol="0">
              <a:spAutoFit/>
            </a:bodyPr>
            <a:lstStyle/>
            <a:p>
              <a:pPr algn="ctr"/>
              <a:r>
                <a:rPr lang="en-GB" sz="800" dirty="0"/>
                <a:t>Pituitary </a:t>
              </a:r>
            </a:p>
            <a:p>
              <a:pPr algn="ctr"/>
              <a:r>
                <a:rPr lang="en-GB" sz="800" dirty="0"/>
                <a:t>gland</a:t>
              </a:r>
            </a:p>
          </p:txBody>
        </p:sp>
        <p:sp>
          <p:nvSpPr>
            <p:cNvPr id="38" name="TextBox 37"/>
            <p:cNvSpPr txBox="1"/>
            <p:nvPr/>
          </p:nvSpPr>
          <p:spPr>
            <a:xfrm>
              <a:off x="7833836" y="4396535"/>
              <a:ext cx="989165" cy="365860"/>
            </a:xfrm>
            <a:prstGeom prst="rect">
              <a:avLst/>
            </a:prstGeom>
            <a:noFill/>
          </p:spPr>
          <p:txBody>
            <a:bodyPr wrap="square" rtlCol="0">
              <a:spAutoFit/>
            </a:bodyPr>
            <a:lstStyle/>
            <a:p>
              <a:pPr algn="ctr"/>
              <a:r>
                <a:rPr lang="en-GB" sz="800" dirty="0"/>
                <a:t>Thyroid</a:t>
              </a:r>
            </a:p>
          </p:txBody>
        </p:sp>
        <p:sp>
          <p:nvSpPr>
            <p:cNvPr id="39" name="TextBox 38"/>
            <p:cNvSpPr txBox="1"/>
            <p:nvPr/>
          </p:nvSpPr>
          <p:spPr>
            <a:xfrm>
              <a:off x="7785914" y="5224711"/>
              <a:ext cx="1118975" cy="574922"/>
            </a:xfrm>
            <a:prstGeom prst="rect">
              <a:avLst/>
            </a:prstGeom>
            <a:noFill/>
          </p:spPr>
          <p:txBody>
            <a:bodyPr wrap="square" rtlCol="0">
              <a:spAutoFit/>
            </a:bodyPr>
            <a:lstStyle/>
            <a:p>
              <a:pPr algn="ctr"/>
              <a:r>
                <a:rPr lang="en-GB" sz="800" dirty="0"/>
                <a:t>Adrenal </a:t>
              </a:r>
            </a:p>
            <a:p>
              <a:pPr algn="ctr"/>
              <a:r>
                <a:rPr lang="en-GB" sz="800" dirty="0"/>
                <a:t>gland</a:t>
              </a:r>
            </a:p>
          </p:txBody>
        </p:sp>
        <p:sp>
          <p:nvSpPr>
            <p:cNvPr id="40" name="TextBox 39"/>
            <p:cNvSpPr txBox="1"/>
            <p:nvPr/>
          </p:nvSpPr>
          <p:spPr>
            <a:xfrm>
              <a:off x="7700254" y="6057771"/>
              <a:ext cx="895350" cy="215443"/>
            </a:xfrm>
            <a:prstGeom prst="rect">
              <a:avLst/>
            </a:prstGeom>
            <a:noFill/>
          </p:spPr>
          <p:txBody>
            <a:bodyPr wrap="square" rtlCol="0">
              <a:spAutoFit/>
            </a:bodyPr>
            <a:lstStyle/>
            <a:p>
              <a:pPr algn="ctr"/>
              <a:r>
                <a:rPr lang="en-GB" sz="800" dirty="0"/>
                <a:t>Testes</a:t>
              </a:r>
            </a:p>
          </p:txBody>
        </p:sp>
        <p:sp>
          <p:nvSpPr>
            <p:cNvPr id="41" name="TextBox 40"/>
            <p:cNvSpPr txBox="1"/>
            <p:nvPr/>
          </p:nvSpPr>
          <p:spPr>
            <a:xfrm>
              <a:off x="9155070" y="3876745"/>
              <a:ext cx="895350" cy="338554"/>
            </a:xfrm>
            <a:prstGeom prst="rect">
              <a:avLst/>
            </a:prstGeom>
            <a:noFill/>
          </p:spPr>
          <p:txBody>
            <a:bodyPr wrap="square" rtlCol="0">
              <a:spAutoFit/>
            </a:bodyPr>
            <a:lstStyle/>
            <a:p>
              <a:pPr algn="ctr"/>
              <a:r>
                <a:rPr lang="en-GB" sz="800" dirty="0"/>
                <a:t>Pineal </a:t>
              </a:r>
            </a:p>
            <a:p>
              <a:pPr algn="ctr"/>
              <a:r>
                <a:rPr lang="en-GB" sz="800" dirty="0"/>
                <a:t>gland</a:t>
              </a:r>
            </a:p>
          </p:txBody>
        </p:sp>
        <p:sp>
          <p:nvSpPr>
            <p:cNvPr id="42" name="TextBox 41"/>
            <p:cNvSpPr txBox="1"/>
            <p:nvPr/>
          </p:nvSpPr>
          <p:spPr>
            <a:xfrm>
              <a:off x="9238695" y="4717750"/>
              <a:ext cx="1107429" cy="365860"/>
            </a:xfrm>
            <a:prstGeom prst="rect">
              <a:avLst/>
            </a:prstGeom>
            <a:noFill/>
          </p:spPr>
          <p:txBody>
            <a:bodyPr wrap="square" rtlCol="0">
              <a:spAutoFit/>
            </a:bodyPr>
            <a:lstStyle/>
            <a:p>
              <a:pPr algn="ctr"/>
              <a:r>
                <a:rPr lang="en-GB" sz="800" dirty="0"/>
                <a:t>Thymus</a:t>
              </a:r>
            </a:p>
          </p:txBody>
        </p:sp>
        <p:sp>
          <p:nvSpPr>
            <p:cNvPr id="43" name="TextBox 42"/>
            <p:cNvSpPr txBox="1"/>
            <p:nvPr/>
          </p:nvSpPr>
          <p:spPr>
            <a:xfrm>
              <a:off x="9238695" y="5383800"/>
              <a:ext cx="1170644" cy="365860"/>
            </a:xfrm>
            <a:prstGeom prst="rect">
              <a:avLst/>
            </a:prstGeom>
            <a:noFill/>
          </p:spPr>
          <p:txBody>
            <a:bodyPr wrap="square" rtlCol="0">
              <a:spAutoFit/>
            </a:bodyPr>
            <a:lstStyle/>
            <a:p>
              <a:pPr algn="ctr"/>
              <a:r>
                <a:rPr lang="en-GB" sz="800" dirty="0"/>
                <a:t>Pancreas</a:t>
              </a:r>
            </a:p>
          </p:txBody>
        </p:sp>
        <p:sp>
          <p:nvSpPr>
            <p:cNvPr id="44" name="TextBox 43"/>
            <p:cNvSpPr txBox="1"/>
            <p:nvPr/>
          </p:nvSpPr>
          <p:spPr>
            <a:xfrm>
              <a:off x="9310252" y="5799633"/>
              <a:ext cx="967322" cy="365860"/>
            </a:xfrm>
            <a:prstGeom prst="rect">
              <a:avLst/>
            </a:prstGeom>
            <a:noFill/>
          </p:spPr>
          <p:txBody>
            <a:bodyPr wrap="square" rtlCol="0">
              <a:spAutoFit/>
            </a:bodyPr>
            <a:lstStyle/>
            <a:p>
              <a:pPr algn="ctr"/>
              <a:r>
                <a:rPr lang="en-GB" sz="800" dirty="0"/>
                <a:t>Ovaries</a:t>
              </a:r>
            </a:p>
          </p:txBody>
        </p:sp>
      </p:grpSp>
      <p:sp>
        <p:nvSpPr>
          <p:cNvPr id="59" name="Rectangle 58"/>
          <p:cNvSpPr/>
          <p:nvPr/>
        </p:nvSpPr>
        <p:spPr>
          <a:xfrm>
            <a:off x="7637889" y="4469259"/>
            <a:ext cx="2603016"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Hormones in human reproduction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61" name="Table 60"/>
          <p:cNvGraphicFramePr>
            <a:graphicFrameLocks noGrp="1"/>
          </p:cNvGraphicFramePr>
          <p:nvPr>
            <p:extLst>
              <p:ext uri="{D42A27DB-BD31-4B8C-83A1-F6EECF244321}">
                <p14:modId xmlns:p14="http://schemas.microsoft.com/office/powerpoint/2010/main" val="1592979978"/>
              </p:ext>
            </p:extLst>
          </p:nvPr>
        </p:nvGraphicFramePr>
        <p:xfrm>
          <a:off x="5664622" y="5292313"/>
          <a:ext cx="4266242" cy="1737360"/>
        </p:xfrm>
        <a:graphic>
          <a:graphicData uri="http://schemas.openxmlformats.org/drawingml/2006/table">
            <a:tbl>
              <a:tblPr firstRow="1" bandRow="1">
                <a:tableStyleId>{5940675A-B579-460E-94D1-54222C63F5DA}</a:tableStyleId>
              </a:tblPr>
              <a:tblGrid>
                <a:gridCol w="2068557">
                  <a:extLst>
                    <a:ext uri="{9D8B030D-6E8A-4147-A177-3AD203B41FA5}">
                      <a16:colId xmlns:a16="http://schemas.microsoft.com/office/drawing/2014/main" val="20000"/>
                    </a:ext>
                  </a:extLst>
                </a:gridCol>
                <a:gridCol w="2197685">
                  <a:extLst>
                    <a:ext uri="{9D8B030D-6E8A-4147-A177-3AD203B41FA5}">
                      <a16:colId xmlns:a16="http://schemas.microsoft.com/office/drawing/2014/main" val="20001"/>
                    </a:ext>
                  </a:extLst>
                </a:gridCol>
              </a:tblGrid>
              <a:tr h="361068">
                <a:tc gridSpan="2">
                  <a:txBody>
                    <a:bodyPr/>
                    <a:lstStyle/>
                    <a:p>
                      <a:pPr algn="ctr"/>
                      <a:r>
                        <a:rPr lang="en-GB" sz="1200" b="1" i="0" dirty="0">
                          <a:solidFill>
                            <a:schemeClr val="tx1"/>
                          </a:solidFill>
                        </a:rPr>
                        <a:t>During puberty reproductive hormones</a:t>
                      </a:r>
                      <a:r>
                        <a:rPr lang="en-GB" sz="1200" b="1" i="0" baseline="0" dirty="0">
                          <a:solidFill>
                            <a:schemeClr val="tx1"/>
                          </a:solidFill>
                        </a:rPr>
                        <a:t>  cause secondary sexual characteristics to develop</a:t>
                      </a:r>
                      <a:endParaRPr lang="en-GB" sz="1200" b="1" i="0" dirty="0">
                        <a:solidFill>
                          <a:schemeClr val="tx1"/>
                        </a:solidFill>
                      </a:endParaRPr>
                    </a:p>
                  </a:txBody>
                  <a:tcPr anchor="ctr">
                    <a:solidFill>
                      <a:schemeClr val="accent2">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216641">
                <a:tc>
                  <a:txBody>
                    <a:bodyPr/>
                    <a:lstStyle/>
                    <a:p>
                      <a:pPr algn="ctr"/>
                      <a:r>
                        <a:rPr lang="en-GB" sz="1200" b="1" i="1" dirty="0">
                          <a:solidFill>
                            <a:schemeClr val="accent2">
                              <a:lumMod val="75000"/>
                            </a:schemeClr>
                          </a:solidFill>
                        </a:rPr>
                        <a:t>Oestrogen</a:t>
                      </a:r>
                      <a:r>
                        <a:rPr lang="en-GB" sz="1200" b="1" i="1" baseline="0" dirty="0">
                          <a:solidFill>
                            <a:schemeClr val="accent2">
                              <a:lumMod val="75000"/>
                            </a:schemeClr>
                          </a:solidFill>
                        </a:rPr>
                        <a:t> (main female reproductive hormone)</a:t>
                      </a:r>
                      <a:endParaRPr lang="en-GB" sz="1200" b="1" i="1" dirty="0">
                        <a:solidFill>
                          <a:schemeClr val="accent2">
                            <a:lumMod val="75000"/>
                          </a:schemeClr>
                        </a:solidFill>
                      </a:endParaRPr>
                    </a:p>
                  </a:txBody>
                  <a:tcPr anchor="ctr">
                    <a:noFill/>
                  </a:tcPr>
                </a:tc>
                <a:tc>
                  <a:txBody>
                    <a:bodyPr/>
                    <a:lstStyle/>
                    <a:p>
                      <a:pPr algn="ctr"/>
                      <a:r>
                        <a:rPr lang="en-GB" sz="1200" b="1" i="1" dirty="0">
                          <a:solidFill>
                            <a:schemeClr val="accent2">
                              <a:lumMod val="75000"/>
                            </a:schemeClr>
                          </a:solidFill>
                        </a:rPr>
                        <a:t>Testosterone (main male reproductive hormone)</a:t>
                      </a:r>
                    </a:p>
                  </a:txBody>
                  <a:tcPr anchor="ctr">
                    <a:noFill/>
                  </a:tcPr>
                </a:tc>
                <a:extLst>
                  <a:ext uri="{0D108BD9-81ED-4DB2-BD59-A6C34878D82A}">
                    <a16:rowId xmlns:a16="http://schemas.microsoft.com/office/drawing/2014/main" val="10001"/>
                  </a:ext>
                </a:extLst>
              </a:tr>
              <a:tr h="795824">
                <a:tc>
                  <a:txBody>
                    <a:bodyPr/>
                    <a:lstStyle/>
                    <a:p>
                      <a:pPr marL="0" indent="0" algn="ctr">
                        <a:buFont typeface="Arial" charset="0"/>
                        <a:buNone/>
                      </a:pPr>
                      <a:r>
                        <a:rPr lang="en-GB" sz="1200" dirty="0"/>
                        <a:t>Produced in the ovaries.</a:t>
                      </a:r>
                      <a:r>
                        <a:rPr lang="en-GB" sz="1200" baseline="0" dirty="0"/>
                        <a:t> At puberty eggs being to mature releasing one every 28 days – </a:t>
                      </a:r>
                      <a:r>
                        <a:rPr lang="en-GB" sz="1200" b="1" baseline="0" dirty="0"/>
                        <a:t>ovulation</a:t>
                      </a:r>
                      <a:r>
                        <a:rPr lang="en-GB" sz="1200" baseline="0" dirty="0"/>
                        <a:t>.</a:t>
                      </a:r>
                      <a:endParaRPr lang="en-GB" sz="1200" dirty="0"/>
                    </a:p>
                  </a:txBody>
                  <a:tcPr anchor="ctr">
                    <a:noFill/>
                  </a:tcPr>
                </a:tc>
                <a:tc>
                  <a:txBody>
                    <a:bodyPr/>
                    <a:lstStyle/>
                    <a:p>
                      <a:pPr marL="0" indent="0" algn="ctr">
                        <a:buFont typeface="Arial" charset="0"/>
                        <a:buNone/>
                      </a:pPr>
                      <a:r>
                        <a:rPr lang="en-GB" sz="1200" dirty="0"/>
                        <a:t>Produced</a:t>
                      </a:r>
                      <a:r>
                        <a:rPr lang="en-GB" sz="1200" baseline="0" dirty="0"/>
                        <a:t> in the testes stimulation sperm production.</a:t>
                      </a:r>
                      <a:endParaRPr lang="en-GB" sz="1200" dirty="0"/>
                    </a:p>
                  </a:txBody>
                  <a:tcPr anchor="ctr">
                    <a:noFill/>
                  </a:tcPr>
                </a:tc>
                <a:extLst>
                  <a:ext uri="{0D108BD9-81ED-4DB2-BD59-A6C34878D82A}">
                    <a16:rowId xmlns:a16="http://schemas.microsoft.com/office/drawing/2014/main" val="10002"/>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473062706"/>
              </p:ext>
            </p:extLst>
          </p:nvPr>
        </p:nvGraphicFramePr>
        <p:xfrm>
          <a:off x="8134977" y="7587985"/>
          <a:ext cx="4543320" cy="1666861"/>
        </p:xfrm>
        <a:graphic>
          <a:graphicData uri="http://schemas.openxmlformats.org/drawingml/2006/table">
            <a:tbl>
              <a:tblPr firstRow="1" bandRow="1">
                <a:tableStyleId>{5940675A-B579-460E-94D1-54222C63F5DA}</a:tableStyleId>
              </a:tblPr>
              <a:tblGrid>
                <a:gridCol w="290396">
                  <a:extLst>
                    <a:ext uri="{9D8B030D-6E8A-4147-A177-3AD203B41FA5}">
                      <a16:colId xmlns:a16="http://schemas.microsoft.com/office/drawing/2014/main" val="20000"/>
                    </a:ext>
                  </a:extLst>
                </a:gridCol>
                <a:gridCol w="1378857">
                  <a:extLst>
                    <a:ext uri="{9D8B030D-6E8A-4147-A177-3AD203B41FA5}">
                      <a16:colId xmlns:a16="http://schemas.microsoft.com/office/drawing/2014/main" val="20001"/>
                    </a:ext>
                  </a:extLst>
                </a:gridCol>
                <a:gridCol w="1359592">
                  <a:extLst>
                    <a:ext uri="{9D8B030D-6E8A-4147-A177-3AD203B41FA5}">
                      <a16:colId xmlns:a16="http://schemas.microsoft.com/office/drawing/2014/main" val="20002"/>
                    </a:ext>
                  </a:extLst>
                </a:gridCol>
                <a:gridCol w="1514475">
                  <a:extLst>
                    <a:ext uri="{9D8B030D-6E8A-4147-A177-3AD203B41FA5}">
                      <a16:colId xmlns:a16="http://schemas.microsoft.com/office/drawing/2014/main" val="20003"/>
                    </a:ext>
                  </a:extLst>
                </a:gridCol>
              </a:tblGrid>
              <a:tr h="661021">
                <a:tc rowSpan="3">
                  <a:txBody>
                    <a:bodyPr/>
                    <a:lstStyle/>
                    <a:p>
                      <a:pPr algn="ctr"/>
                      <a:r>
                        <a:rPr lang="en-GB" sz="1200" b="1" dirty="0"/>
                        <a:t>Menstrual</a:t>
                      </a:r>
                      <a:r>
                        <a:rPr lang="en-GB" sz="1200" b="1" baseline="0" dirty="0"/>
                        <a:t> cycle</a:t>
                      </a:r>
                      <a:endParaRPr lang="en-GB" sz="1200" b="1" dirty="0"/>
                    </a:p>
                  </a:txBody>
                  <a:tcPr vert="vert270" anchor="ctr">
                    <a:solidFill>
                      <a:schemeClr val="accent2">
                        <a:lumMod val="20000"/>
                        <a:lumOff val="80000"/>
                      </a:schemeClr>
                    </a:solidFill>
                  </a:tcPr>
                </a:tc>
                <a:tc>
                  <a:txBody>
                    <a:bodyPr/>
                    <a:lstStyle/>
                    <a:p>
                      <a:pPr algn="ctr"/>
                      <a:r>
                        <a:rPr lang="en-GB" sz="1200" b="1" i="1" dirty="0">
                          <a:solidFill>
                            <a:schemeClr val="accent2">
                              <a:lumMod val="75000"/>
                            </a:schemeClr>
                          </a:solidFill>
                        </a:rPr>
                        <a:t>Follicle</a:t>
                      </a:r>
                      <a:r>
                        <a:rPr lang="en-GB" sz="1200" b="1" i="1" baseline="0" dirty="0">
                          <a:solidFill>
                            <a:schemeClr val="accent2">
                              <a:lumMod val="75000"/>
                            </a:schemeClr>
                          </a:solidFill>
                        </a:rPr>
                        <a:t> stimulating hormone (FSH)</a:t>
                      </a:r>
                      <a:endParaRPr lang="en-GB" sz="1200" b="1" i="1" dirty="0">
                        <a:solidFill>
                          <a:schemeClr val="accent2">
                            <a:lumMod val="75000"/>
                          </a:schemeClr>
                        </a:solidFill>
                      </a:endParaRPr>
                    </a:p>
                  </a:txBody>
                  <a:tcPr anchor="ctr"/>
                </a:tc>
                <a:tc>
                  <a:txBody>
                    <a:bodyPr/>
                    <a:lstStyle/>
                    <a:p>
                      <a:pPr algn="l"/>
                      <a:r>
                        <a:rPr lang="en-GB" sz="1200" dirty="0"/>
                        <a:t>Causes maturation of an egg in the ovary. </a:t>
                      </a:r>
                    </a:p>
                  </a:txBody>
                  <a:tcPr anchor="ctr"/>
                </a:tc>
                <a:tc>
                  <a:txBody>
                    <a:bodyPr/>
                    <a:lstStyle/>
                    <a:p>
                      <a:pPr algn="l"/>
                      <a:r>
                        <a:rPr lang="en-GB" sz="1200" b="1" dirty="0"/>
                        <a:t>(HT)</a:t>
                      </a:r>
                      <a:r>
                        <a:rPr lang="en-GB" sz="1200" b="1" baseline="0" dirty="0"/>
                        <a:t> </a:t>
                      </a:r>
                      <a:r>
                        <a:rPr lang="en-GB" sz="1200" baseline="0" dirty="0"/>
                        <a:t>FSH stimulates ovaries to produce oestrogen.</a:t>
                      </a:r>
                      <a:endParaRPr lang="en-GB" sz="1200" dirty="0"/>
                    </a:p>
                  </a:txBody>
                  <a:tcPr anchor="ctr"/>
                </a:tc>
                <a:extLst>
                  <a:ext uri="{0D108BD9-81ED-4DB2-BD59-A6C34878D82A}">
                    <a16:rowId xmlns:a16="http://schemas.microsoft.com/office/drawing/2014/main" val="10000"/>
                  </a:ext>
                </a:extLst>
              </a:tr>
              <a:tr h="346671">
                <a:tc vMerge="1">
                  <a:txBody>
                    <a:bodyPr/>
                    <a:lstStyle/>
                    <a:p>
                      <a:endParaRPr lang="en-GB"/>
                    </a:p>
                  </a:txBody>
                  <a:tcPr/>
                </a:tc>
                <a:tc>
                  <a:txBody>
                    <a:bodyPr/>
                    <a:lstStyle/>
                    <a:p>
                      <a:pPr algn="ctr"/>
                      <a:r>
                        <a:rPr lang="en-GB" sz="1200" b="1" i="1" dirty="0">
                          <a:solidFill>
                            <a:schemeClr val="accent2">
                              <a:lumMod val="75000"/>
                            </a:schemeClr>
                          </a:solidFill>
                        </a:rPr>
                        <a:t>Luteinising</a:t>
                      </a:r>
                      <a:r>
                        <a:rPr lang="en-GB" sz="1200" b="1" i="1" baseline="0" dirty="0">
                          <a:solidFill>
                            <a:schemeClr val="accent2">
                              <a:lumMod val="75000"/>
                            </a:schemeClr>
                          </a:solidFill>
                        </a:rPr>
                        <a:t> hormone (LH)</a:t>
                      </a:r>
                      <a:endParaRPr lang="en-GB" sz="1200" b="1" i="1" dirty="0">
                        <a:solidFill>
                          <a:schemeClr val="accent2">
                            <a:lumMod val="75000"/>
                          </a:schemeClr>
                        </a:solidFill>
                      </a:endParaRPr>
                    </a:p>
                  </a:txBody>
                  <a:tcPr anchor="ctr"/>
                </a:tc>
                <a:tc>
                  <a:txBody>
                    <a:bodyPr/>
                    <a:lstStyle/>
                    <a:p>
                      <a:pPr algn="l"/>
                      <a:r>
                        <a:rPr lang="en-GB" sz="1200" dirty="0"/>
                        <a:t>Stimulates release of an egg.</a:t>
                      </a:r>
                    </a:p>
                  </a:txBody>
                  <a:tcPr anchor="ctr"/>
                </a:tc>
                <a:tc rowSpan="2">
                  <a:txBody>
                    <a:bodyPr/>
                    <a:lstStyle/>
                    <a:p>
                      <a:pPr algn="l"/>
                      <a:r>
                        <a:rPr lang="en-GB" sz="1200" b="1" dirty="0"/>
                        <a:t>(HT)</a:t>
                      </a:r>
                      <a:r>
                        <a:rPr lang="en-GB" sz="1200" b="1" baseline="0" dirty="0"/>
                        <a:t> </a:t>
                      </a:r>
                      <a:r>
                        <a:rPr lang="en-GB" sz="1200" baseline="0" dirty="0"/>
                        <a:t>Oestrogen stops FSH production and stimulates LH production in pituitary gland.</a:t>
                      </a:r>
                      <a:endParaRPr lang="en-GB" sz="1200" dirty="0"/>
                    </a:p>
                  </a:txBody>
                  <a:tcPr anchor="ctr"/>
                </a:tc>
                <a:extLst>
                  <a:ext uri="{0D108BD9-81ED-4DB2-BD59-A6C34878D82A}">
                    <a16:rowId xmlns:a16="http://schemas.microsoft.com/office/drawing/2014/main" val="10001"/>
                  </a:ext>
                </a:extLst>
              </a:tr>
              <a:tr h="329985">
                <a:tc vMerge="1">
                  <a:txBody>
                    <a:bodyPr/>
                    <a:lstStyle/>
                    <a:p>
                      <a:endParaRPr lang="en-GB"/>
                    </a:p>
                  </a:txBody>
                  <a:tcPr/>
                </a:tc>
                <a:tc>
                  <a:txBody>
                    <a:bodyPr/>
                    <a:lstStyle/>
                    <a:p>
                      <a:pPr algn="ctr"/>
                      <a:r>
                        <a:rPr lang="en-GB" sz="1200" b="1" i="1" dirty="0">
                          <a:solidFill>
                            <a:schemeClr val="accent2">
                              <a:lumMod val="75000"/>
                            </a:schemeClr>
                          </a:solidFill>
                        </a:rPr>
                        <a:t>Oestrogen and progesterone</a:t>
                      </a:r>
                    </a:p>
                  </a:txBody>
                  <a:tcPr anchor="ctr"/>
                </a:tc>
                <a:tc>
                  <a:txBody>
                    <a:bodyPr/>
                    <a:lstStyle/>
                    <a:p>
                      <a:pPr algn="l"/>
                      <a:r>
                        <a:rPr lang="en-GB" sz="1200" dirty="0"/>
                        <a:t>Maintain</a:t>
                      </a:r>
                      <a:r>
                        <a:rPr lang="en-GB" sz="1200" baseline="0" dirty="0"/>
                        <a:t> uterus lining.</a:t>
                      </a:r>
                      <a:endParaRPr lang="en-GB" sz="1200" dirty="0"/>
                    </a:p>
                  </a:txBody>
                  <a:tcPr anchor="ctr"/>
                </a:tc>
                <a:tc vMerge="1">
                  <a:txBody>
                    <a:bodyPr/>
                    <a:lstStyle/>
                    <a:p>
                      <a:pPr algn="l"/>
                      <a:endParaRPr lang="en-GB" sz="1200" dirty="0"/>
                    </a:p>
                  </a:txBody>
                  <a:tcPr anchor="ctr"/>
                </a:tc>
                <a:extLst>
                  <a:ext uri="{0D108BD9-81ED-4DB2-BD59-A6C34878D82A}">
                    <a16:rowId xmlns:a16="http://schemas.microsoft.com/office/drawing/2014/main" val="10002"/>
                  </a:ext>
                </a:extLst>
              </a:tr>
            </a:tbl>
          </a:graphicData>
        </a:graphic>
      </p:graphicFrame>
      <p:grpSp>
        <p:nvGrpSpPr>
          <p:cNvPr id="233" name="Group 232"/>
          <p:cNvGrpSpPr/>
          <p:nvPr/>
        </p:nvGrpSpPr>
        <p:grpSpPr>
          <a:xfrm>
            <a:off x="5070470" y="7160323"/>
            <a:ext cx="2970454" cy="1896586"/>
            <a:chOff x="6906483" y="7737034"/>
            <a:chExt cx="2062738" cy="1342642"/>
          </a:xfrm>
        </p:grpSpPr>
        <p:grpSp>
          <p:nvGrpSpPr>
            <p:cNvPr id="232" name="Group 231"/>
            <p:cNvGrpSpPr/>
            <p:nvPr/>
          </p:nvGrpSpPr>
          <p:grpSpPr>
            <a:xfrm>
              <a:off x="6906483" y="8010931"/>
              <a:ext cx="2062738" cy="1068745"/>
              <a:chOff x="6906483" y="7849004"/>
              <a:chExt cx="2062738" cy="1068745"/>
            </a:xfrm>
          </p:grpSpPr>
          <p:pic>
            <p:nvPicPr>
              <p:cNvPr id="17" name="Picture 16"/>
              <p:cNvPicPr>
                <a:picLocks noChangeAspect="1"/>
              </p:cNvPicPr>
              <p:nvPr/>
            </p:nvPicPr>
            <p:blipFill>
              <a:blip r:embed="rId3"/>
              <a:stretch>
                <a:fillRect/>
              </a:stretch>
            </p:blipFill>
            <p:spPr>
              <a:xfrm>
                <a:off x="7134298" y="7995312"/>
                <a:ext cx="1752630" cy="922437"/>
              </a:xfrm>
              <a:prstGeom prst="rect">
                <a:avLst/>
              </a:prstGeom>
            </p:spPr>
          </p:pic>
          <p:sp>
            <p:nvSpPr>
              <p:cNvPr id="64" name="TextBox 63"/>
              <p:cNvSpPr txBox="1"/>
              <p:nvPr/>
            </p:nvSpPr>
            <p:spPr>
              <a:xfrm>
                <a:off x="6906483" y="8077669"/>
                <a:ext cx="547982" cy="215444"/>
              </a:xfrm>
              <a:prstGeom prst="rect">
                <a:avLst/>
              </a:prstGeom>
              <a:noFill/>
            </p:spPr>
            <p:txBody>
              <a:bodyPr wrap="square" rtlCol="0">
                <a:spAutoFit/>
              </a:bodyPr>
              <a:lstStyle/>
              <a:p>
                <a:pPr algn="ctr"/>
                <a:r>
                  <a:rPr lang="en-GB" sz="800" dirty="0"/>
                  <a:t>FSH</a:t>
                </a:r>
              </a:p>
            </p:txBody>
          </p:sp>
          <p:cxnSp>
            <p:nvCxnSpPr>
              <p:cNvPr id="65" name="Straight Connector 64"/>
              <p:cNvCxnSpPr/>
              <p:nvPr/>
            </p:nvCxnSpPr>
            <p:spPr>
              <a:xfrm>
                <a:off x="7191481" y="8180687"/>
                <a:ext cx="44351" cy="1327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313668" y="8030007"/>
                <a:ext cx="547982" cy="215444"/>
              </a:xfrm>
              <a:prstGeom prst="rect">
                <a:avLst/>
              </a:prstGeom>
              <a:noFill/>
            </p:spPr>
            <p:txBody>
              <a:bodyPr wrap="square" rtlCol="0">
                <a:spAutoFit/>
              </a:bodyPr>
              <a:lstStyle/>
              <a:p>
                <a:pPr algn="ctr"/>
                <a:r>
                  <a:rPr lang="en-GB" sz="800" dirty="0"/>
                  <a:t>LH</a:t>
                </a:r>
              </a:p>
            </p:txBody>
          </p:sp>
          <p:cxnSp>
            <p:nvCxnSpPr>
              <p:cNvPr id="70" name="Straight Connector 69"/>
              <p:cNvCxnSpPr/>
              <p:nvPr/>
            </p:nvCxnSpPr>
            <p:spPr>
              <a:xfrm>
                <a:off x="7646574" y="8137674"/>
                <a:ext cx="175927" cy="21427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475839" y="7864705"/>
                <a:ext cx="681176" cy="215444"/>
              </a:xfrm>
              <a:prstGeom prst="rect">
                <a:avLst/>
              </a:prstGeom>
              <a:noFill/>
            </p:spPr>
            <p:txBody>
              <a:bodyPr wrap="square" rtlCol="0">
                <a:spAutoFit/>
              </a:bodyPr>
              <a:lstStyle/>
              <a:p>
                <a:pPr algn="ctr"/>
                <a:r>
                  <a:rPr lang="en-GB" sz="800" dirty="0"/>
                  <a:t>oestrogen</a:t>
                </a:r>
              </a:p>
            </p:txBody>
          </p:sp>
          <p:cxnSp>
            <p:nvCxnSpPr>
              <p:cNvPr id="76" name="Straight Connector 75"/>
              <p:cNvCxnSpPr/>
              <p:nvPr/>
            </p:nvCxnSpPr>
            <p:spPr>
              <a:xfrm flipH="1">
                <a:off x="7781925" y="7972428"/>
                <a:ext cx="1" cy="18906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8207982" y="7849004"/>
                <a:ext cx="761239" cy="215444"/>
              </a:xfrm>
              <a:prstGeom prst="rect">
                <a:avLst/>
              </a:prstGeom>
              <a:noFill/>
            </p:spPr>
            <p:txBody>
              <a:bodyPr wrap="square" rtlCol="0">
                <a:spAutoFit/>
              </a:bodyPr>
              <a:lstStyle/>
              <a:p>
                <a:pPr algn="ctr"/>
                <a:r>
                  <a:rPr lang="en-GB" sz="800" dirty="0"/>
                  <a:t>progesterone</a:t>
                </a:r>
              </a:p>
            </p:txBody>
          </p:sp>
          <p:cxnSp>
            <p:nvCxnSpPr>
              <p:cNvPr id="80" name="Straight Connector 79"/>
              <p:cNvCxnSpPr/>
              <p:nvPr/>
            </p:nvCxnSpPr>
            <p:spPr>
              <a:xfrm flipH="1">
                <a:off x="8560081" y="7959748"/>
                <a:ext cx="53406" cy="1497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Rectangle 85"/>
            <p:cNvSpPr/>
            <p:nvPr/>
          </p:nvSpPr>
          <p:spPr>
            <a:xfrm>
              <a:off x="7392471" y="7737034"/>
              <a:ext cx="1236283" cy="299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a graph of hormone levels over time</a:t>
              </a:r>
              <a:endParaRPr lang="en-GB" sz="1200" b="1" dirty="0">
                <a:solidFill>
                  <a:schemeClr val="tx1"/>
                </a:solidFill>
              </a:endParaRPr>
            </a:p>
          </p:txBody>
        </p:sp>
      </p:grpSp>
      <p:sp>
        <p:nvSpPr>
          <p:cNvPr id="90" name="Rectangle 89"/>
          <p:cNvSpPr/>
          <p:nvPr/>
        </p:nvSpPr>
        <p:spPr>
          <a:xfrm>
            <a:off x="3895370" y="5252980"/>
            <a:ext cx="1530599" cy="338554"/>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Contraception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91" name="Table 90"/>
          <p:cNvGraphicFramePr>
            <a:graphicFrameLocks noGrp="1"/>
          </p:cNvGraphicFramePr>
          <p:nvPr>
            <p:extLst>
              <p:ext uri="{D42A27DB-BD31-4B8C-83A1-F6EECF244321}">
                <p14:modId xmlns:p14="http://schemas.microsoft.com/office/powerpoint/2010/main" val="1760548463"/>
              </p:ext>
            </p:extLst>
          </p:nvPr>
        </p:nvGraphicFramePr>
        <p:xfrm>
          <a:off x="149754" y="5828324"/>
          <a:ext cx="5066092" cy="3383280"/>
        </p:xfrm>
        <a:graphic>
          <a:graphicData uri="http://schemas.openxmlformats.org/drawingml/2006/table">
            <a:tbl>
              <a:tblPr firstRow="1" bandRow="1">
                <a:tableStyleId>{5940675A-B579-460E-94D1-54222C63F5DA}</a:tableStyleId>
              </a:tblPr>
              <a:tblGrid>
                <a:gridCol w="1245469">
                  <a:extLst>
                    <a:ext uri="{9D8B030D-6E8A-4147-A177-3AD203B41FA5}">
                      <a16:colId xmlns:a16="http://schemas.microsoft.com/office/drawing/2014/main" val="20000"/>
                    </a:ext>
                  </a:extLst>
                </a:gridCol>
                <a:gridCol w="1464760">
                  <a:extLst>
                    <a:ext uri="{9D8B030D-6E8A-4147-A177-3AD203B41FA5}">
                      <a16:colId xmlns:a16="http://schemas.microsoft.com/office/drawing/2014/main" val="20001"/>
                    </a:ext>
                  </a:extLst>
                </a:gridCol>
                <a:gridCol w="2355863">
                  <a:extLst>
                    <a:ext uri="{9D8B030D-6E8A-4147-A177-3AD203B41FA5}">
                      <a16:colId xmlns:a16="http://schemas.microsoft.com/office/drawing/2014/main" val="20002"/>
                    </a:ext>
                  </a:extLst>
                </a:gridCol>
              </a:tblGrid>
              <a:tr h="0">
                <a:tc rowSpan="7">
                  <a:txBody>
                    <a:bodyPr/>
                    <a:lstStyle/>
                    <a:p>
                      <a:pPr algn="ctr"/>
                      <a:r>
                        <a:rPr lang="en-GB" sz="1200" b="1" baseline="0" dirty="0"/>
                        <a:t> Fertility can be controlled by hormonal and non hormonal methods</a:t>
                      </a:r>
                      <a:endParaRPr lang="en-GB" sz="1200" b="1" dirty="0"/>
                    </a:p>
                  </a:txBody>
                  <a:tcPr anchor="ctr">
                    <a:solidFill>
                      <a:schemeClr val="accent2">
                        <a:lumMod val="20000"/>
                        <a:lumOff val="80000"/>
                      </a:schemeClr>
                    </a:solidFill>
                  </a:tcPr>
                </a:tc>
                <a:tc>
                  <a:txBody>
                    <a:bodyPr/>
                    <a:lstStyle/>
                    <a:p>
                      <a:pPr algn="ctr"/>
                      <a:r>
                        <a:rPr lang="en-GB" sz="1200" b="1" i="1" dirty="0">
                          <a:solidFill>
                            <a:schemeClr val="accent2">
                              <a:lumMod val="75000"/>
                            </a:schemeClr>
                          </a:solidFill>
                        </a:rPr>
                        <a:t>Oral</a:t>
                      </a:r>
                      <a:r>
                        <a:rPr lang="en-GB" sz="1200" b="1" i="1" baseline="0" dirty="0">
                          <a:solidFill>
                            <a:schemeClr val="accent2">
                              <a:lumMod val="75000"/>
                            </a:schemeClr>
                          </a:solidFill>
                        </a:rPr>
                        <a:t> contraceptives</a:t>
                      </a:r>
                      <a:endParaRPr lang="en-GB" sz="1200" b="1" i="1" dirty="0">
                        <a:solidFill>
                          <a:schemeClr val="accent2">
                            <a:lumMod val="75000"/>
                          </a:schemeClr>
                        </a:solidFill>
                      </a:endParaRPr>
                    </a:p>
                  </a:txBody>
                  <a:tcPr anchor="ctr"/>
                </a:tc>
                <a:tc>
                  <a:txBody>
                    <a:bodyPr/>
                    <a:lstStyle/>
                    <a:p>
                      <a:pPr algn="l"/>
                      <a:r>
                        <a:rPr lang="en-GB" sz="1200" dirty="0"/>
                        <a:t>Contain hormones to inhibit FSH</a:t>
                      </a:r>
                      <a:r>
                        <a:rPr lang="en-GB" sz="1200" baseline="0" dirty="0"/>
                        <a:t> production so that no eggs mature.</a:t>
                      </a:r>
                      <a:endParaRPr lang="en-GB" sz="1200" dirty="0"/>
                    </a:p>
                  </a:txBody>
                  <a:tcPr anchor="ctr"/>
                </a:tc>
                <a:extLst>
                  <a:ext uri="{0D108BD9-81ED-4DB2-BD59-A6C34878D82A}">
                    <a16:rowId xmlns:a16="http://schemas.microsoft.com/office/drawing/2014/main" val="10000"/>
                  </a:ext>
                </a:extLst>
              </a:tr>
              <a:tr h="189034">
                <a:tc vMerge="1">
                  <a:txBody>
                    <a:bodyPr/>
                    <a:lstStyle/>
                    <a:p>
                      <a:endParaRPr lang="en-GB"/>
                    </a:p>
                  </a:txBody>
                  <a:tcPr/>
                </a:tc>
                <a:tc>
                  <a:txBody>
                    <a:bodyPr/>
                    <a:lstStyle/>
                    <a:p>
                      <a:pPr algn="ctr"/>
                      <a:r>
                        <a:rPr lang="en-GB" sz="1200" b="1" i="1" dirty="0">
                          <a:solidFill>
                            <a:schemeClr val="accent2">
                              <a:lumMod val="75000"/>
                            </a:schemeClr>
                          </a:solidFill>
                        </a:rPr>
                        <a:t>Injection, implant,</a:t>
                      </a:r>
                      <a:r>
                        <a:rPr lang="en-GB" sz="1200" b="1" i="1" baseline="0" dirty="0">
                          <a:solidFill>
                            <a:schemeClr val="accent2">
                              <a:lumMod val="75000"/>
                            </a:schemeClr>
                          </a:solidFill>
                        </a:rPr>
                        <a:t> skin patch</a:t>
                      </a:r>
                      <a:endParaRPr lang="en-GB" sz="1200" b="1" i="1" dirty="0">
                        <a:solidFill>
                          <a:schemeClr val="accent2">
                            <a:lumMod val="75000"/>
                          </a:schemeClr>
                        </a:solidFill>
                      </a:endParaRPr>
                    </a:p>
                  </a:txBody>
                  <a:tcPr anchor="ctr"/>
                </a:tc>
                <a:tc>
                  <a:txBody>
                    <a:bodyPr/>
                    <a:lstStyle/>
                    <a:p>
                      <a:pPr algn="l"/>
                      <a:r>
                        <a:rPr lang="en-GB" sz="1200" dirty="0"/>
                        <a:t>For</a:t>
                      </a:r>
                      <a:r>
                        <a:rPr lang="en-GB" sz="1200" baseline="0" dirty="0"/>
                        <a:t> slow release of progesterone to inhibit the maturation and release of eggs for months or years.</a:t>
                      </a:r>
                      <a:endParaRPr lang="en-GB" sz="1200" dirty="0"/>
                    </a:p>
                  </a:txBody>
                  <a:tcPr anchor="ctr"/>
                </a:tc>
                <a:extLst>
                  <a:ext uri="{0D108BD9-81ED-4DB2-BD59-A6C34878D82A}">
                    <a16:rowId xmlns:a16="http://schemas.microsoft.com/office/drawing/2014/main" val="10001"/>
                  </a:ext>
                </a:extLst>
              </a:tr>
              <a:tr h="0">
                <a:tc vMerge="1">
                  <a:txBody>
                    <a:bodyPr/>
                    <a:lstStyle/>
                    <a:p>
                      <a:endParaRPr lang="en-GB"/>
                    </a:p>
                  </a:txBody>
                  <a:tcPr/>
                </a:tc>
                <a:tc>
                  <a:txBody>
                    <a:bodyPr/>
                    <a:lstStyle/>
                    <a:p>
                      <a:pPr algn="ctr"/>
                      <a:r>
                        <a:rPr lang="en-GB" sz="1200" b="1" i="1" dirty="0">
                          <a:solidFill>
                            <a:schemeClr val="accent2">
                              <a:lumMod val="75000"/>
                            </a:schemeClr>
                          </a:solidFill>
                        </a:rPr>
                        <a:t>Barrier methods</a:t>
                      </a:r>
                    </a:p>
                  </a:txBody>
                  <a:tcPr anchor="ctr"/>
                </a:tc>
                <a:tc>
                  <a:txBody>
                    <a:bodyPr/>
                    <a:lstStyle/>
                    <a:p>
                      <a:pPr algn="l"/>
                      <a:r>
                        <a:rPr lang="en-GB" sz="1200" dirty="0"/>
                        <a:t>Condoms</a:t>
                      </a:r>
                      <a:r>
                        <a:rPr lang="en-GB" sz="1200" baseline="0" dirty="0"/>
                        <a:t> or diaphragms which prevent sperm reaching the egg.</a:t>
                      </a:r>
                      <a:endParaRPr lang="en-GB" sz="1200" dirty="0"/>
                    </a:p>
                  </a:txBody>
                  <a:tcPr anchor="ctr"/>
                </a:tc>
                <a:extLst>
                  <a:ext uri="{0D108BD9-81ED-4DB2-BD59-A6C34878D82A}">
                    <a16:rowId xmlns:a16="http://schemas.microsoft.com/office/drawing/2014/main" val="10002"/>
                  </a:ext>
                </a:extLst>
              </a:tr>
              <a:tr h="0">
                <a:tc vMerge="1">
                  <a:txBody>
                    <a:bodyPr/>
                    <a:lstStyle/>
                    <a:p>
                      <a:endParaRPr lang="en-GB"/>
                    </a:p>
                  </a:txBody>
                  <a:tcPr/>
                </a:tc>
                <a:tc>
                  <a:txBody>
                    <a:bodyPr/>
                    <a:lstStyle/>
                    <a:p>
                      <a:pPr algn="ctr"/>
                      <a:r>
                        <a:rPr lang="en-GB" sz="1200" b="1" i="1" dirty="0">
                          <a:solidFill>
                            <a:schemeClr val="accent2">
                              <a:lumMod val="75000"/>
                            </a:schemeClr>
                          </a:solidFill>
                        </a:rPr>
                        <a:t>Intrauterine devices</a:t>
                      </a:r>
                    </a:p>
                  </a:txBody>
                  <a:tcPr anchor="ctr"/>
                </a:tc>
                <a:tc>
                  <a:txBody>
                    <a:bodyPr/>
                    <a:lstStyle/>
                    <a:p>
                      <a:pPr algn="l"/>
                      <a:r>
                        <a:rPr lang="en-GB" sz="1200" dirty="0"/>
                        <a:t>Prevent implantation of an embryo or release a hormone.</a:t>
                      </a:r>
                    </a:p>
                  </a:txBody>
                  <a:tcPr anchor="ctr"/>
                </a:tc>
                <a:extLst>
                  <a:ext uri="{0D108BD9-81ED-4DB2-BD59-A6C34878D82A}">
                    <a16:rowId xmlns:a16="http://schemas.microsoft.com/office/drawing/2014/main" val="10003"/>
                  </a:ext>
                </a:extLst>
              </a:tr>
              <a:tr h="0">
                <a:tc vMerge="1">
                  <a:txBody>
                    <a:bodyPr/>
                    <a:lstStyle/>
                    <a:p>
                      <a:endParaRPr lang="en-GB"/>
                    </a:p>
                  </a:txBody>
                  <a:tcPr/>
                </a:tc>
                <a:tc>
                  <a:txBody>
                    <a:bodyPr/>
                    <a:lstStyle/>
                    <a:p>
                      <a:pPr algn="ctr"/>
                      <a:r>
                        <a:rPr lang="en-GB" sz="1200" b="1" i="1" dirty="0">
                          <a:solidFill>
                            <a:schemeClr val="accent2">
                              <a:lumMod val="75000"/>
                            </a:schemeClr>
                          </a:solidFill>
                        </a:rPr>
                        <a:t>Spermicidal agents</a:t>
                      </a:r>
                    </a:p>
                  </a:txBody>
                  <a:tcPr anchor="ctr"/>
                </a:tc>
                <a:tc>
                  <a:txBody>
                    <a:bodyPr/>
                    <a:lstStyle/>
                    <a:p>
                      <a:pPr algn="l"/>
                      <a:r>
                        <a:rPr lang="en-GB" sz="1200" dirty="0"/>
                        <a:t>Kill or disable</a:t>
                      </a:r>
                      <a:r>
                        <a:rPr lang="en-GB" sz="1200" baseline="0" dirty="0"/>
                        <a:t> sperm.</a:t>
                      </a:r>
                      <a:endParaRPr lang="en-GB" sz="1200" dirty="0"/>
                    </a:p>
                  </a:txBody>
                  <a:tcPr anchor="ctr"/>
                </a:tc>
                <a:extLst>
                  <a:ext uri="{0D108BD9-81ED-4DB2-BD59-A6C34878D82A}">
                    <a16:rowId xmlns:a16="http://schemas.microsoft.com/office/drawing/2014/main" val="10004"/>
                  </a:ext>
                </a:extLst>
              </a:tr>
              <a:tr h="0">
                <a:tc vMerge="1">
                  <a:txBody>
                    <a:bodyPr/>
                    <a:lstStyle/>
                    <a:p>
                      <a:endParaRPr lang="en-GB"/>
                    </a:p>
                  </a:txBody>
                  <a:tcPr/>
                </a:tc>
                <a:tc>
                  <a:txBody>
                    <a:bodyPr/>
                    <a:lstStyle/>
                    <a:p>
                      <a:pPr algn="ctr"/>
                      <a:r>
                        <a:rPr lang="en-GB" sz="1200" b="1" i="1" dirty="0">
                          <a:solidFill>
                            <a:schemeClr val="accent2">
                              <a:lumMod val="75000"/>
                            </a:schemeClr>
                          </a:solidFill>
                        </a:rPr>
                        <a:t>Abstaining</a:t>
                      </a:r>
                    </a:p>
                  </a:txBody>
                  <a:tcPr anchor="ctr"/>
                </a:tc>
                <a:tc>
                  <a:txBody>
                    <a:bodyPr/>
                    <a:lstStyle/>
                    <a:p>
                      <a:pPr algn="l"/>
                      <a:r>
                        <a:rPr lang="en-GB" sz="1200" dirty="0"/>
                        <a:t>Avoiding intercourse when an egg may be in the oviduct.</a:t>
                      </a:r>
                    </a:p>
                  </a:txBody>
                  <a:tcPr anchor="ctr"/>
                </a:tc>
                <a:extLst>
                  <a:ext uri="{0D108BD9-81ED-4DB2-BD59-A6C34878D82A}">
                    <a16:rowId xmlns:a16="http://schemas.microsoft.com/office/drawing/2014/main" val="10005"/>
                  </a:ext>
                </a:extLst>
              </a:tr>
              <a:tr h="0">
                <a:tc vMerge="1">
                  <a:txBody>
                    <a:bodyPr/>
                    <a:lstStyle/>
                    <a:p>
                      <a:endParaRPr lang="en-GB"/>
                    </a:p>
                  </a:txBody>
                  <a:tcPr/>
                </a:tc>
                <a:tc>
                  <a:txBody>
                    <a:bodyPr/>
                    <a:lstStyle/>
                    <a:p>
                      <a:pPr algn="ctr"/>
                      <a:r>
                        <a:rPr lang="en-GB" sz="1200" b="1" i="1" dirty="0">
                          <a:solidFill>
                            <a:schemeClr val="accent2">
                              <a:lumMod val="75000"/>
                            </a:schemeClr>
                          </a:solidFill>
                        </a:rPr>
                        <a:t>Surgery</a:t>
                      </a:r>
                    </a:p>
                  </a:txBody>
                  <a:tcPr anchor="ctr"/>
                </a:tc>
                <a:tc>
                  <a:txBody>
                    <a:bodyPr/>
                    <a:lstStyle/>
                    <a:p>
                      <a:pPr algn="l"/>
                      <a:r>
                        <a:rPr lang="en-GB" sz="1200" dirty="0"/>
                        <a:t>Male</a:t>
                      </a:r>
                      <a:r>
                        <a:rPr lang="en-GB" sz="1200" baseline="0" dirty="0"/>
                        <a:t> or female sterilisation.</a:t>
                      </a:r>
                      <a:endParaRPr lang="en-GB" sz="1200" dirty="0"/>
                    </a:p>
                  </a:txBody>
                  <a:tcPr anchor="ctr"/>
                </a:tc>
                <a:extLst>
                  <a:ext uri="{0D108BD9-81ED-4DB2-BD59-A6C34878D82A}">
                    <a16:rowId xmlns:a16="http://schemas.microsoft.com/office/drawing/2014/main" val="10006"/>
                  </a:ext>
                </a:extLst>
              </a:tr>
            </a:tbl>
          </a:graphicData>
        </a:graphic>
      </p:graphicFrame>
      <p:sp>
        <p:nvSpPr>
          <p:cNvPr id="92" name="Rectangle 91"/>
          <p:cNvSpPr/>
          <p:nvPr/>
        </p:nvSpPr>
        <p:spPr>
          <a:xfrm>
            <a:off x="3635763" y="2720213"/>
            <a:ext cx="1480344" cy="1077218"/>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The use of hormone to treat infertility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93" name="Table 92"/>
          <p:cNvGraphicFramePr>
            <a:graphicFrameLocks noGrp="1"/>
          </p:cNvGraphicFramePr>
          <p:nvPr>
            <p:extLst>
              <p:ext uri="{D42A27DB-BD31-4B8C-83A1-F6EECF244321}">
                <p14:modId xmlns:p14="http://schemas.microsoft.com/office/powerpoint/2010/main" val="1782269509"/>
              </p:ext>
            </p:extLst>
          </p:nvPr>
        </p:nvGraphicFramePr>
        <p:xfrm>
          <a:off x="60768" y="732847"/>
          <a:ext cx="3496241" cy="3258582"/>
        </p:xfrm>
        <a:graphic>
          <a:graphicData uri="http://schemas.openxmlformats.org/drawingml/2006/table">
            <a:tbl>
              <a:tblPr firstRow="1" bandRow="1">
                <a:tableStyleId>{5940675A-B579-460E-94D1-54222C63F5DA}</a:tableStyleId>
              </a:tblPr>
              <a:tblGrid>
                <a:gridCol w="3496241">
                  <a:extLst>
                    <a:ext uri="{9D8B030D-6E8A-4147-A177-3AD203B41FA5}">
                      <a16:colId xmlns:a16="http://schemas.microsoft.com/office/drawing/2014/main" val="20000"/>
                    </a:ext>
                  </a:extLst>
                </a:gridCol>
              </a:tblGrid>
              <a:tr h="322529">
                <a:tc>
                  <a:txBody>
                    <a:bodyPr/>
                    <a:lstStyle/>
                    <a:p>
                      <a:pPr algn="ctr"/>
                      <a:r>
                        <a:rPr lang="en-GB" sz="1200" b="1" i="0" dirty="0">
                          <a:solidFill>
                            <a:schemeClr val="tx1"/>
                          </a:solidFill>
                        </a:rPr>
                        <a:t>In Vitro</a:t>
                      </a:r>
                      <a:r>
                        <a:rPr lang="en-GB" sz="1200" b="1" i="0" baseline="0" dirty="0">
                          <a:solidFill>
                            <a:schemeClr val="tx1"/>
                          </a:solidFill>
                        </a:rPr>
                        <a:t> Fertilisation (IVF) treatment.</a:t>
                      </a:r>
                      <a:endParaRPr lang="en-GB" sz="1200" b="1" i="0" dirty="0">
                        <a:solidFill>
                          <a:schemeClr val="tx1"/>
                        </a:solidFill>
                      </a:endParaRPr>
                    </a:p>
                  </a:txBody>
                  <a:tcPr anchor="ctr">
                    <a:solidFill>
                      <a:schemeClr val="accent2">
                        <a:lumMod val="20000"/>
                        <a:lumOff val="80000"/>
                      </a:schemeClr>
                    </a:solidFill>
                  </a:tcPr>
                </a:tc>
                <a:extLst>
                  <a:ext uri="{0D108BD9-81ED-4DB2-BD59-A6C34878D82A}">
                    <a16:rowId xmlns:a16="http://schemas.microsoft.com/office/drawing/2014/main" val="10000"/>
                  </a:ext>
                </a:extLst>
              </a:tr>
              <a:tr h="465854">
                <a:tc>
                  <a:txBody>
                    <a:bodyPr/>
                    <a:lstStyle/>
                    <a:p>
                      <a:pPr algn="ctr"/>
                      <a:r>
                        <a:rPr lang="en-GB" sz="1200" b="1" i="1" dirty="0">
                          <a:solidFill>
                            <a:schemeClr val="accent2">
                              <a:lumMod val="75000"/>
                            </a:schemeClr>
                          </a:solidFill>
                        </a:rPr>
                        <a:t>Involves</a:t>
                      </a:r>
                      <a:r>
                        <a:rPr lang="en-GB" sz="1200" b="1" i="1" baseline="0" dirty="0">
                          <a:solidFill>
                            <a:schemeClr val="accent2">
                              <a:lumMod val="75000"/>
                            </a:schemeClr>
                          </a:solidFill>
                        </a:rPr>
                        <a:t> giving a mother FSH and LH to stimulate the maturation of several eggs</a:t>
                      </a:r>
                      <a:endParaRPr lang="en-GB" sz="1200" b="1" i="1" dirty="0">
                        <a:solidFill>
                          <a:schemeClr val="accent2">
                            <a:lumMod val="75000"/>
                          </a:schemeClr>
                        </a:solidFill>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0302">
                <a:tc>
                  <a:txBody>
                    <a:bodyPr/>
                    <a:lstStyle/>
                    <a:p>
                      <a:pPr marL="0" indent="0" algn="ctr">
                        <a:buFont typeface="Arial" charset="0"/>
                        <a:buNone/>
                      </a:pPr>
                      <a:r>
                        <a:rPr lang="en-GB" sz="1200" dirty="0"/>
                        <a:t>The eggs are collected from the mother</a:t>
                      </a:r>
                      <a:r>
                        <a:rPr lang="en-GB" sz="1200" baseline="0" dirty="0"/>
                        <a:t> and fertilised by sperm from the father in a laboratory.</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79949">
                <a:tc>
                  <a:txBody>
                    <a:bodyPr/>
                    <a:lstStyle/>
                    <a:p>
                      <a:pPr marL="0" indent="0" algn="ctr">
                        <a:buFont typeface="Arial" charset="0"/>
                        <a:buNone/>
                      </a:pPr>
                      <a:r>
                        <a:rPr lang="en-GB" sz="1200" dirty="0"/>
                        <a:t>The fertilised</a:t>
                      </a:r>
                      <a:r>
                        <a:rPr lang="en-GB" sz="1200" baseline="0" dirty="0"/>
                        <a:t> eggs develop into embryos.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79948">
                <a:tc>
                  <a:txBody>
                    <a:bodyPr/>
                    <a:lstStyle/>
                    <a:p>
                      <a:pPr marL="0" indent="0" algn="ctr">
                        <a:buFont typeface="Arial" charset="0"/>
                        <a:buNone/>
                      </a:pPr>
                      <a:r>
                        <a:rPr lang="en-GB" sz="1200" dirty="0"/>
                        <a:t>At the stage when they are tiny balls of cells, one or two embryos</a:t>
                      </a:r>
                      <a:r>
                        <a:rPr lang="en-GB" sz="1200" baseline="0" dirty="0"/>
                        <a:t> are inserted into the mother’s uterus (womb).</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94" name="Rectangle 93"/>
          <p:cNvSpPr/>
          <p:nvPr/>
        </p:nvSpPr>
        <p:spPr>
          <a:xfrm rot="5400000">
            <a:off x="2790862" y="984233"/>
            <a:ext cx="2540806" cy="71360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Hormones are used in modern reproductive technologies to treat infertility</a:t>
            </a:r>
          </a:p>
        </p:txBody>
      </p:sp>
      <p:sp>
        <p:nvSpPr>
          <p:cNvPr id="96" name="Rectangle 95"/>
          <p:cNvSpPr/>
          <p:nvPr/>
        </p:nvSpPr>
        <p:spPr>
          <a:xfrm>
            <a:off x="1248685" y="51788"/>
            <a:ext cx="2252715" cy="5849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FSH and LH are used as ‘fertility drugs’ to help someone become pregnant in the normal way</a:t>
            </a:r>
          </a:p>
        </p:txBody>
      </p:sp>
      <p:grpSp>
        <p:nvGrpSpPr>
          <p:cNvPr id="236" name="Group 235"/>
          <p:cNvGrpSpPr/>
          <p:nvPr/>
        </p:nvGrpSpPr>
        <p:grpSpPr>
          <a:xfrm>
            <a:off x="1691070" y="2128400"/>
            <a:ext cx="365371" cy="1167995"/>
            <a:chOff x="1771342" y="2788384"/>
            <a:chExt cx="365371" cy="1330320"/>
          </a:xfrm>
        </p:grpSpPr>
        <p:sp>
          <p:nvSpPr>
            <p:cNvPr id="235" name="Down Arrow 234"/>
            <p:cNvSpPr/>
            <p:nvPr/>
          </p:nvSpPr>
          <p:spPr>
            <a:xfrm>
              <a:off x="1771342" y="2788384"/>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Down Arrow 97"/>
            <p:cNvSpPr/>
            <p:nvPr/>
          </p:nvSpPr>
          <p:spPr>
            <a:xfrm>
              <a:off x="1771342" y="3654247"/>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00" name="Table 99"/>
          <p:cNvGraphicFramePr>
            <a:graphicFrameLocks noGrp="1"/>
          </p:cNvGraphicFramePr>
          <p:nvPr>
            <p:extLst>
              <p:ext uri="{D42A27DB-BD31-4B8C-83A1-F6EECF244321}">
                <p14:modId xmlns:p14="http://schemas.microsoft.com/office/powerpoint/2010/main" val="2026097940"/>
              </p:ext>
            </p:extLst>
          </p:nvPr>
        </p:nvGraphicFramePr>
        <p:xfrm>
          <a:off x="125467" y="4262315"/>
          <a:ext cx="3682755" cy="1350528"/>
        </p:xfrm>
        <a:graphic>
          <a:graphicData uri="http://schemas.openxmlformats.org/drawingml/2006/table">
            <a:tbl>
              <a:tblPr firstRow="1" bandRow="1">
                <a:tableStyleId>{5940675A-B579-460E-94D1-54222C63F5DA}</a:tableStyleId>
              </a:tblPr>
              <a:tblGrid>
                <a:gridCol w="1151791">
                  <a:extLst>
                    <a:ext uri="{9D8B030D-6E8A-4147-A177-3AD203B41FA5}">
                      <a16:colId xmlns:a16="http://schemas.microsoft.com/office/drawing/2014/main" val="20001"/>
                    </a:ext>
                  </a:extLst>
                </a:gridCol>
                <a:gridCol w="2530964">
                  <a:extLst>
                    <a:ext uri="{9D8B030D-6E8A-4147-A177-3AD203B41FA5}">
                      <a16:colId xmlns:a16="http://schemas.microsoft.com/office/drawing/2014/main" val="20002"/>
                    </a:ext>
                  </a:extLst>
                </a:gridCol>
              </a:tblGrid>
              <a:tr h="419894">
                <a:tc rowSpan="3">
                  <a:txBody>
                    <a:bodyPr/>
                    <a:lstStyle/>
                    <a:p>
                      <a:pPr algn="ctr"/>
                      <a:r>
                        <a:rPr lang="en-GB" sz="1200" b="1" i="1" dirty="0">
                          <a:solidFill>
                            <a:schemeClr val="accent2">
                              <a:lumMod val="75000"/>
                            </a:schemeClr>
                          </a:solidFill>
                        </a:rPr>
                        <a:t>Potential disadvantages</a:t>
                      </a:r>
                      <a:r>
                        <a:rPr lang="en-GB" sz="1200" b="1" i="1" baseline="0" dirty="0">
                          <a:solidFill>
                            <a:schemeClr val="accent2">
                              <a:lumMod val="75000"/>
                            </a:schemeClr>
                          </a:solidFill>
                        </a:rPr>
                        <a:t> of IVF</a:t>
                      </a:r>
                      <a:endParaRPr lang="en-GB" sz="1200" b="1" i="1" dirty="0">
                        <a:solidFill>
                          <a:schemeClr val="accent2">
                            <a:lumMod val="75000"/>
                          </a:schemeClr>
                        </a:solidFill>
                      </a:endParaRPr>
                    </a:p>
                  </a:txBody>
                  <a:tcPr anchor="ctr"/>
                </a:tc>
                <a:tc>
                  <a:txBody>
                    <a:bodyPr/>
                    <a:lstStyle/>
                    <a:p>
                      <a:pPr algn="l"/>
                      <a:r>
                        <a:rPr lang="en-GB" sz="1200" baseline="0" dirty="0"/>
                        <a:t>Emotional and physical stress.</a:t>
                      </a:r>
                      <a:endParaRPr lang="en-GB" sz="1200" dirty="0"/>
                    </a:p>
                  </a:txBody>
                  <a:tcPr anchor="ctr"/>
                </a:tc>
                <a:extLst>
                  <a:ext uri="{0D108BD9-81ED-4DB2-BD59-A6C34878D82A}">
                    <a16:rowId xmlns:a16="http://schemas.microsoft.com/office/drawing/2014/main" val="10000"/>
                  </a:ext>
                </a:extLst>
              </a:tr>
              <a:tr h="419893">
                <a:tc vMerge="1">
                  <a:txBody>
                    <a:bodyPr/>
                    <a:lstStyle/>
                    <a:p>
                      <a:endParaRPr lang="en-GB"/>
                    </a:p>
                  </a:txBody>
                  <a:tcPr/>
                </a:tc>
                <a:tc>
                  <a:txBody>
                    <a:bodyPr/>
                    <a:lstStyle/>
                    <a:p>
                      <a:pPr algn="l"/>
                      <a:r>
                        <a:rPr lang="en-GB" sz="1200" dirty="0"/>
                        <a:t>Success rates are not high.</a:t>
                      </a:r>
                    </a:p>
                  </a:txBody>
                  <a:tcPr anchor="ctr"/>
                </a:tc>
                <a:extLst>
                  <a:ext uri="{0D108BD9-81ED-4DB2-BD59-A6C34878D82A}">
                    <a16:rowId xmlns:a16="http://schemas.microsoft.com/office/drawing/2014/main" val="10001"/>
                  </a:ext>
                </a:extLst>
              </a:tr>
              <a:tr h="510741">
                <a:tc vMerge="1">
                  <a:txBody>
                    <a:bodyPr/>
                    <a:lstStyle/>
                    <a:p>
                      <a:endParaRPr lang="en-GB"/>
                    </a:p>
                  </a:txBody>
                  <a:tcPr/>
                </a:tc>
                <a:tc>
                  <a:txBody>
                    <a:bodyPr/>
                    <a:lstStyle/>
                    <a:p>
                      <a:pPr algn="l"/>
                      <a:r>
                        <a:rPr lang="en-GB" sz="1200" dirty="0"/>
                        <a:t>Multiple births</a:t>
                      </a:r>
                      <a:r>
                        <a:rPr lang="en-GB" sz="1200" baseline="0" dirty="0"/>
                        <a:t> risk to mother and babies.</a:t>
                      </a:r>
                      <a:endParaRPr lang="en-GB" sz="1200" dirty="0"/>
                    </a:p>
                  </a:txBody>
                  <a:tcPr anchor="ctr"/>
                </a:tc>
                <a:extLst>
                  <a:ext uri="{0D108BD9-81ED-4DB2-BD59-A6C34878D82A}">
                    <a16:rowId xmlns:a16="http://schemas.microsoft.com/office/drawing/2014/main" val="10002"/>
                  </a:ext>
                </a:extLst>
              </a:tr>
            </a:tbl>
          </a:graphicData>
        </a:graphic>
      </p:graphicFrame>
      <p:grpSp>
        <p:nvGrpSpPr>
          <p:cNvPr id="244" name="Group 243"/>
          <p:cNvGrpSpPr/>
          <p:nvPr/>
        </p:nvGrpSpPr>
        <p:grpSpPr>
          <a:xfrm>
            <a:off x="11265785" y="740751"/>
            <a:ext cx="1542515" cy="1783053"/>
            <a:chOff x="9131877" y="558557"/>
            <a:chExt cx="1542515" cy="1783053"/>
          </a:xfrm>
        </p:grpSpPr>
        <p:grpSp>
          <p:nvGrpSpPr>
            <p:cNvPr id="241" name="Group 240"/>
            <p:cNvGrpSpPr/>
            <p:nvPr/>
          </p:nvGrpSpPr>
          <p:grpSpPr>
            <a:xfrm>
              <a:off x="9131877" y="1692493"/>
              <a:ext cx="1007625" cy="578419"/>
              <a:chOff x="9131877" y="1692493"/>
              <a:chExt cx="1007625" cy="578419"/>
            </a:xfrm>
          </p:grpSpPr>
          <p:pic>
            <p:nvPicPr>
              <p:cNvPr id="239" name="Picture 238"/>
              <p:cNvPicPr>
                <a:picLocks noChangeAspect="1"/>
              </p:cNvPicPr>
              <p:nvPr/>
            </p:nvPicPr>
            <p:blipFill>
              <a:blip r:embed="rId4"/>
              <a:stretch>
                <a:fillRect/>
              </a:stretch>
            </p:blipFill>
            <p:spPr>
              <a:xfrm rot="16200000">
                <a:off x="9288195" y="1536175"/>
                <a:ext cx="203893" cy="516529"/>
              </a:xfrm>
              <a:prstGeom prst="rect">
                <a:avLst/>
              </a:prstGeom>
            </p:spPr>
          </p:pic>
          <p:pic>
            <p:nvPicPr>
              <p:cNvPr id="238" name="Picture 237"/>
              <p:cNvPicPr>
                <a:picLocks noChangeAspect="1"/>
              </p:cNvPicPr>
              <p:nvPr/>
            </p:nvPicPr>
            <p:blipFill>
              <a:blip r:embed="rId5"/>
              <a:stretch>
                <a:fillRect/>
              </a:stretch>
            </p:blipFill>
            <p:spPr>
              <a:xfrm>
                <a:off x="9274130" y="1855534"/>
                <a:ext cx="865372" cy="415378"/>
              </a:xfrm>
              <a:prstGeom prst="rect">
                <a:avLst/>
              </a:prstGeom>
            </p:spPr>
          </p:pic>
        </p:grpSp>
        <p:pic>
          <p:nvPicPr>
            <p:cNvPr id="240" name="Picture 239"/>
            <p:cNvPicPr>
              <a:picLocks noChangeAspect="1"/>
            </p:cNvPicPr>
            <p:nvPr/>
          </p:nvPicPr>
          <p:blipFill>
            <a:blip r:embed="rId6"/>
            <a:stretch>
              <a:fillRect/>
            </a:stretch>
          </p:blipFill>
          <p:spPr>
            <a:xfrm>
              <a:off x="10010538" y="558557"/>
              <a:ext cx="663854" cy="1200942"/>
            </a:xfrm>
            <a:prstGeom prst="rect">
              <a:avLst/>
            </a:prstGeom>
          </p:spPr>
        </p:pic>
        <p:sp>
          <p:nvSpPr>
            <p:cNvPr id="242" name="Down Arrow 241"/>
            <p:cNvSpPr/>
            <p:nvPr/>
          </p:nvSpPr>
          <p:spPr>
            <a:xfrm>
              <a:off x="10143521" y="1663464"/>
              <a:ext cx="393947" cy="678146"/>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800" dirty="0">
                  <a:solidFill>
                    <a:schemeClr val="tx1"/>
                  </a:solidFill>
                </a:rPr>
                <a:t>gravity</a:t>
              </a:r>
            </a:p>
          </p:txBody>
        </p:sp>
        <p:sp>
          <p:nvSpPr>
            <p:cNvPr id="243" name="Right Arrow 242"/>
            <p:cNvSpPr/>
            <p:nvPr/>
          </p:nvSpPr>
          <p:spPr>
            <a:xfrm>
              <a:off x="9314079" y="981527"/>
              <a:ext cx="684442" cy="363461"/>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Light</a:t>
              </a:r>
            </a:p>
          </p:txBody>
        </p:sp>
      </p:grpSp>
      <p:sp>
        <p:nvSpPr>
          <p:cNvPr id="110" name="Rectangle 109"/>
          <p:cNvSpPr/>
          <p:nvPr/>
        </p:nvSpPr>
        <p:spPr>
          <a:xfrm rot="16200000">
            <a:off x="5055737" y="2958114"/>
            <a:ext cx="1088927" cy="60141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Plant hormones</a:t>
            </a:r>
            <a:endParaRPr lang="en-GB" sz="1600" dirty="0">
              <a:solidFill>
                <a:schemeClr val="accent2"/>
              </a:solidFill>
              <a:ea typeface="Verdana" panose="020B0604030504040204" pitchFamily="34" charset="0"/>
              <a:cs typeface="Verdana" panose="020B0604030504040204" pitchFamily="34" charset="0"/>
            </a:endParaRPr>
          </a:p>
        </p:txBody>
      </p:sp>
      <p:sp>
        <p:nvSpPr>
          <p:cNvPr id="111" name="Rectangle 110"/>
          <p:cNvSpPr/>
          <p:nvPr/>
        </p:nvSpPr>
        <p:spPr>
          <a:xfrm rot="16200000">
            <a:off x="3843376" y="772834"/>
            <a:ext cx="2054172" cy="663972"/>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Plants produce hormones to coordinate and control growth </a:t>
            </a:r>
          </a:p>
        </p:txBody>
      </p:sp>
      <p:graphicFrame>
        <p:nvGraphicFramePr>
          <p:cNvPr id="112" name="Table 111"/>
          <p:cNvGraphicFramePr>
            <a:graphicFrameLocks noGrp="1"/>
          </p:cNvGraphicFramePr>
          <p:nvPr>
            <p:extLst>
              <p:ext uri="{D42A27DB-BD31-4B8C-83A1-F6EECF244321}">
                <p14:modId xmlns:p14="http://schemas.microsoft.com/office/powerpoint/2010/main" val="1352562583"/>
              </p:ext>
            </p:extLst>
          </p:nvPr>
        </p:nvGraphicFramePr>
        <p:xfrm>
          <a:off x="5349681" y="130022"/>
          <a:ext cx="5916104" cy="2036680"/>
        </p:xfrm>
        <a:graphic>
          <a:graphicData uri="http://schemas.openxmlformats.org/drawingml/2006/table">
            <a:tbl>
              <a:tblPr firstRow="1" bandRow="1">
                <a:tableStyleId>{5940675A-B579-460E-94D1-54222C63F5DA}</a:tableStyleId>
              </a:tblPr>
              <a:tblGrid>
                <a:gridCol w="956653">
                  <a:extLst>
                    <a:ext uri="{9D8B030D-6E8A-4147-A177-3AD203B41FA5}">
                      <a16:colId xmlns:a16="http://schemas.microsoft.com/office/drawing/2014/main" val="20000"/>
                    </a:ext>
                  </a:extLst>
                </a:gridCol>
                <a:gridCol w="1197551">
                  <a:extLst>
                    <a:ext uri="{9D8B030D-6E8A-4147-A177-3AD203B41FA5}">
                      <a16:colId xmlns:a16="http://schemas.microsoft.com/office/drawing/2014/main" val="20001"/>
                    </a:ext>
                  </a:extLst>
                </a:gridCol>
                <a:gridCol w="3761900">
                  <a:extLst>
                    <a:ext uri="{9D8B030D-6E8A-4147-A177-3AD203B41FA5}">
                      <a16:colId xmlns:a16="http://schemas.microsoft.com/office/drawing/2014/main" val="20002"/>
                    </a:ext>
                  </a:extLst>
                </a:gridCol>
              </a:tblGrid>
              <a:tr h="756590">
                <a:tc rowSpan="3">
                  <a:txBody>
                    <a:bodyPr/>
                    <a:lstStyle/>
                    <a:p>
                      <a:pPr algn="ctr"/>
                      <a:r>
                        <a:rPr lang="en-GB" sz="1200" b="1" dirty="0"/>
                        <a:t>Plant</a:t>
                      </a:r>
                      <a:r>
                        <a:rPr lang="en-GB" sz="1200" b="1" baseline="0" dirty="0"/>
                        <a:t>  responses using hormones (auxins)</a:t>
                      </a:r>
                      <a:endParaRPr lang="en-GB" sz="1200" b="1" dirty="0"/>
                    </a:p>
                  </a:txBody>
                  <a:tcPr anchor="ctr">
                    <a:solidFill>
                      <a:schemeClr val="accent2">
                        <a:lumMod val="20000"/>
                        <a:lumOff val="80000"/>
                      </a:schemeClr>
                    </a:solidFill>
                  </a:tcPr>
                </a:tc>
                <a:tc>
                  <a:txBody>
                    <a:bodyPr/>
                    <a:lstStyle/>
                    <a:p>
                      <a:pPr algn="ctr"/>
                      <a:r>
                        <a:rPr lang="en-GB" sz="1200" b="1" i="1" dirty="0">
                          <a:solidFill>
                            <a:schemeClr val="accent2">
                              <a:lumMod val="75000"/>
                            </a:schemeClr>
                          </a:solidFill>
                        </a:rPr>
                        <a:t>Light</a:t>
                      </a:r>
                      <a:r>
                        <a:rPr lang="en-GB" sz="1200" b="1" i="1" baseline="0" dirty="0">
                          <a:solidFill>
                            <a:schemeClr val="accent2">
                              <a:lumMod val="75000"/>
                            </a:schemeClr>
                          </a:solidFill>
                        </a:rPr>
                        <a:t> (phototropism)</a:t>
                      </a:r>
                      <a:endParaRPr lang="en-GB" sz="1200" b="1" i="1" dirty="0">
                        <a:solidFill>
                          <a:schemeClr val="accent2">
                            <a:lumMod val="75000"/>
                          </a:schemeClr>
                        </a:solidFill>
                      </a:endParaRPr>
                    </a:p>
                  </a:txBody>
                  <a:tcPr anchor="ctr"/>
                </a:tc>
                <a:tc>
                  <a:txBody>
                    <a:bodyPr/>
                    <a:lstStyle/>
                    <a:p>
                      <a:pPr algn="l"/>
                      <a:r>
                        <a:rPr lang="en-GB" sz="1200" dirty="0"/>
                        <a:t>Light</a:t>
                      </a:r>
                      <a:r>
                        <a:rPr lang="en-GB" sz="1200" baseline="0" dirty="0"/>
                        <a:t> breaks down auxins and they become unequally distributed in the shoot. The side with the highest concentration of auxins has the highest growth rate and the shoot grows toward the light.</a:t>
                      </a:r>
                      <a:endParaRPr lang="en-GB" sz="1200" dirty="0"/>
                    </a:p>
                  </a:txBody>
                  <a:tcPr anchor="ctr"/>
                </a:tc>
                <a:extLst>
                  <a:ext uri="{0D108BD9-81ED-4DB2-BD59-A6C34878D82A}">
                    <a16:rowId xmlns:a16="http://schemas.microsoft.com/office/drawing/2014/main" val="10000"/>
                  </a:ext>
                </a:extLst>
              </a:tr>
              <a:tr h="588459">
                <a:tc vMerge="1">
                  <a:txBody>
                    <a:bodyPr/>
                    <a:lstStyle/>
                    <a:p>
                      <a:endParaRPr lang="en-GB"/>
                    </a:p>
                  </a:txBody>
                  <a:tcPr/>
                </a:tc>
                <a:tc rowSpan="2">
                  <a:txBody>
                    <a:bodyPr/>
                    <a:lstStyle/>
                    <a:p>
                      <a:pPr algn="ctr"/>
                      <a:r>
                        <a:rPr lang="en-GB" sz="1200" b="1" i="1" dirty="0">
                          <a:solidFill>
                            <a:schemeClr val="accent2">
                              <a:lumMod val="75000"/>
                            </a:schemeClr>
                          </a:solidFill>
                        </a:rPr>
                        <a:t>Gravity (geotropism or gravitropism)</a:t>
                      </a:r>
                    </a:p>
                  </a:txBody>
                  <a:tcPr anchor="ctr"/>
                </a:tc>
                <a:tc>
                  <a:txBody>
                    <a:bodyPr/>
                    <a:lstStyle/>
                    <a:p>
                      <a:pPr algn="l"/>
                      <a:r>
                        <a:rPr lang="en-GB" sz="1200" dirty="0"/>
                        <a:t>Gravity</a:t>
                      </a:r>
                      <a:r>
                        <a:rPr lang="en-GB" sz="1200" baseline="0" dirty="0"/>
                        <a:t> causes an unequal distribution of auxins. In roots the side with the lowest concentration has the highest growth rate and the root grows in the direction of gravity. </a:t>
                      </a:r>
                      <a:endParaRPr lang="en-GB" sz="1200" dirty="0"/>
                    </a:p>
                  </a:txBody>
                  <a:tcPr anchor="ctr"/>
                </a:tc>
                <a:extLst>
                  <a:ext uri="{0D108BD9-81ED-4DB2-BD59-A6C34878D82A}">
                    <a16:rowId xmlns:a16="http://schemas.microsoft.com/office/drawing/2014/main" val="10001"/>
                  </a:ext>
                </a:extLst>
              </a:tr>
              <a:tr h="573640">
                <a:tc vMerge="1">
                  <a:txBody>
                    <a:bodyPr/>
                    <a:lstStyle/>
                    <a:p>
                      <a:endParaRPr lang="en-GB"/>
                    </a:p>
                  </a:txBody>
                  <a:tcPr/>
                </a:tc>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aseline="0" dirty="0"/>
                        <a:t>In new shoots from a seedling the unequal distribution of auxins causes the shoot to grow away from gravity.</a:t>
                      </a:r>
                      <a:endParaRPr lang="en-GB" sz="1200" dirty="0"/>
                    </a:p>
                  </a:txBody>
                  <a:tcPr anchor="ctr"/>
                </a:tc>
                <a:extLst>
                  <a:ext uri="{0D108BD9-81ED-4DB2-BD59-A6C34878D82A}">
                    <a16:rowId xmlns:a16="http://schemas.microsoft.com/office/drawing/2014/main" val="10002"/>
                  </a:ext>
                </a:extLst>
              </a:tr>
            </a:tbl>
          </a:graphicData>
        </a:graphic>
      </p:graphicFrame>
      <p:sp>
        <p:nvSpPr>
          <p:cNvPr id="115" name="Rectangle 114"/>
          <p:cNvSpPr/>
          <p:nvPr/>
        </p:nvSpPr>
        <p:spPr>
          <a:xfrm>
            <a:off x="6119332" y="2306895"/>
            <a:ext cx="2500901"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Gibberellins are important in initiating seed germination.</a:t>
            </a:r>
          </a:p>
        </p:txBody>
      </p:sp>
      <p:sp>
        <p:nvSpPr>
          <p:cNvPr id="117" name="Rectangle 116"/>
          <p:cNvSpPr/>
          <p:nvPr/>
        </p:nvSpPr>
        <p:spPr>
          <a:xfrm>
            <a:off x="8790850" y="2327017"/>
            <a:ext cx="2192409"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err="1">
                <a:solidFill>
                  <a:schemeClr val="tx1"/>
                </a:solidFill>
              </a:rPr>
              <a:t>Ethene</a:t>
            </a:r>
            <a:r>
              <a:rPr lang="en-GB" sz="1200" dirty="0">
                <a:solidFill>
                  <a:schemeClr val="tx1"/>
                </a:solidFill>
              </a:rPr>
              <a:t> controls cell division and ripening </a:t>
            </a:r>
            <a:r>
              <a:rPr lang="en-GB" sz="1200">
                <a:solidFill>
                  <a:schemeClr val="tx1"/>
                </a:solidFill>
              </a:rPr>
              <a:t>of fruits.</a:t>
            </a:r>
            <a:endParaRPr lang="en-GB" sz="1200" dirty="0">
              <a:solidFill>
                <a:schemeClr val="tx1"/>
              </a:solidFill>
            </a:endParaRPr>
          </a:p>
        </p:txBody>
      </p:sp>
      <p:sp>
        <p:nvSpPr>
          <p:cNvPr id="118" name="Rectangle 117"/>
          <p:cNvSpPr/>
          <p:nvPr/>
        </p:nvSpPr>
        <p:spPr>
          <a:xfrm rot="16200000">
            <a:off x="5641661" y="3497638"/>
            <a:ext cx="1933184"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Use of plant hormones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119" name="Table 118"/>
          <p:cNvGraphicFramePr>
            <a:graphicFrameLocks noGrp="1"/>
          </p:cNvGraphicFramePr>
          <p:nvPr>
            <p:extLst>
              <p:ext uri="{D42A27DB-BD31-4B8C-83A1-F6EECF244321}">
                <p14:modId xmlns:p14="http://schemas.microsoft.com/office/powerpoint/2010/main" val="8154218"/>
              </p:ext>
            </p:extLst>
          </p:nvPr>
        </p:nvGraphicFramePr>
        <p:xfrm>
          <a:off x="7139848" y="2886000"/>
          <a:ext cx="5415005" cy="1410225"/>
        </p:xfrm>
        <a:graphic>
          <a:graphicData uri="http://schemas.openxmlformats.org/drawingml/2006/table">
            <a:tbl>
              <a:tblPr firstRow="1" bandRow="1">
                <a:tableStyleId>{5940675A-B579-460E-94D1-54222C63F5DA}</a:tableStyleId>
              </a:tblPr>
              <a:tblGrid>
                <a:gridCol w="1155915">
                  <a:extLst>
                    <a:ext uri="{9D8B030D-6E8A-4147-A177-3AD203B41FA5}">
                      <a16:colId xmlns:a16="http://schemas.microsoft.com/office/drawing/2014/main" val="20000"/>
                    </a:ext>
                  </a:extLst>
                </a:gridCol>
                <a:gridCol w="1828395">
                  <a:extLst>
                    <a:ext uri="{9D8B030D-6E8A-4147-A177-3AD203B41FA5}">
                      <a16:colId xmlns:a16="http://schemas.microsoft.com/office/drawing/2014/main" val="20001"/>
                    </a:ext>
                  </a:extLst>
                </a:gridCol>
                <a:gridCol w="2430695">
                  <a:extLst>
                    <a:ext uri="{9D8B030D-6E8A-4147-A177-3AD203B41FA5}">
                      <a16:colId xmlns:a16="http://schemas.microsoft.com/office/drawing/2014/main" val="20002"/>
                    </a:ext>
                  </a:extLst>
                </a:gridCol>
              </a:tblGrid>
              <a:tr h="495825">
                <a:tc rowSpan="3">
                  <a:txBody>
                    <a:bodyPr/>
                    <a:lstStyle/>
                    <a:p>
                      <a:pPr algn="ctr"/>
                      <a:r>
                        <a:rPr lang="en-GB" sz="1200" b="1" dirty="0"/>
                        <a:t>Plant</a:t>
                      </a:r>
                      <a:r>
                        <a:rPr lang="en-GB" sz="1200" b="1" baseline="0" dirty="0"/>
                        <a:t> growth hormones are used in agriculture and horticulture</a:t>
                      </a:r>
                      <a:endParaRPr lang="en-GB" sz="1200" b="1" dirty="0"/>
                    </a:p>
                  </a:txBody>
                  <a:tcPr vert="vert270" anchor="ctr">
                    <a:solidFill>
                      <a:schemeClr val="accent2">
                        <a:lumMod val="20000"/>
                        <a:lumOff val="80000"/>
                      </a:schemeClr>
                    </a:solidFill>
                  </a:tcPr>
                </a:tc>
                <a:tc>
                  <a:txBody>
                    <a:bodyPr/>
                    <a:lstStyle/>
                    <a:p>
                      <a:pPr algn="ctr"/>
                      <a:r>
                        <a:rPr lang="en-GB" sz="1200" b="1" i="1" dirty="0">
                          <a:solidFill>
                            <a:schemeClr val="accent2">
                              <a:lumMod val="75000"/>
                            </a:schemeClr>
                          </a:solidFill>
                        </a:rPr>
                        <a:t>Auxins</a:t>
                      </a:r>
                    </a:p>
                  </a:txBody>
                  <a:tcPr anchor="ctr"/>
                </a:tc>
                <a:tc>
                  <a:txBody>
                    <a:bodyPr/>
                    <a:lstStyle/>
                    <a:p>
                      <a:pPr algn="l"/>
                      <a:r>
                        <a:rPr lang="en-GB" sz="1200" dirty="0"/>
                        <a:t>Weed</a:t>
                      </a:r>
                      <a:r>
                        <a:rPr lang="en-GB" sz="1200" baseline="0" dirty="0"/>
                        <a:t> killers, rooting powders, promoting growth in tissue culture.</a:t>
                      </a:r>
                      <a:endParaRPr lang="en-GB" sz="1200" dirty="0"/>
                    </a:p>
                  </a:txBody>
                  <a:tcPr anchor="ctr"/>
                </a:tc>
                <a:extLst>
                  <a:ext uri="{0D108BD9-81ED-4DB2-BD59-A6C34878D82A}">
                    <a16:rowId xmlns:a16="http://schemas.microsoft.com/office/drawing/2014/main" val="10000"/>
                  </a:ext>
                </a:extLst>
              </a:tr>
              <a:tr h="456368">
                <a:tc vMerge="1">
                  <a:txBody>
                    <a:bodyPr/>
                    <a:lstStyle/>
                    <a:p>
                      <a:endParaRPr lang="en-GB"/>
                    </a:p>
                  </a:txBody>
                  <a:tcPr/>
                </a:tc>
                <a:tc>
                  <a:txBody>
                    <a:bodyPr/>
                    <a:lstStyle/>
                    <a:p>
                      <a:pPr algn="ctr"/>
                      <a:r>
                        <a:rPr lang="en-GB" sz="1200" b="1" i="1" dirty="0" err="1">
                          <a:solidFill>
                            <a:schemeClr val="accent2">
                              <a:lumMod val="75000"/>
                            </a:schemeClr>
                          </a:solidFill>
                        </a:rPr>
                        <a:t>Ethene</a:t>
                      </a:r>
                      <a:endParaRPr lang="en-GB" sz="1200" b="1" i="1" dirty="0">
                        <a:solidFill>
                          <a:schemeClr val="accent2">
                            <a:lumMod val="75000"/>
                          </a:schemeClr>
                        </a:solidFill>
                      </a:endParaRPr>
                    </a:p>
                  </a:txBody>
                  <a:tcPr anchor="ctr"/>
                </a:tc>
                <a:tc>
                  <a:txBody>
                    <a:bodyPr/>
                    <a:lstStyle/>
                    <a:p>
                      <a:pPr algn="l"/>
                      <a:r>
                        <a:rPr lang="en-GB" sz="1200" dirty="0"/>
                        <a:t>Control</a:t>
                      </a:r>
                      <a:r>
                        <a:rPr lang="en-GB" sz="1200" baseline="0" dirty="0"/>
                        <a:t> ripening of fruit during storage and transport.</a:t>
                      </a:r>
                      <a:endParaRPr lang="en-GB" sz="1200" dirty="0"/>
                    </a:p>
                  </a:txBody>
                  <a:tcPr anchor="ctr"/>
                </a:tc>
                <a:extLst>
                  <a:ext uri="{0D108BD9-81ED-4DB2-BD59-A6C34878D82A}">
                    <a16:rowId xmlns:a16="http://schemas.microsoft.com/office/drawing/2014/main" val="10001"/>
                  </a:ext>
                </a:extLst>
              </a:tr>
              <a:tr h="434402">
                <a:tc vMerge="1">
                  <a:txBody>
                    <a:bodyPr/>
                    <a:lstStyle/>
                    <a:p>
                      <a:endParaRPr lang="en-GB"/>
                    </a:p>
                  </a:txBody>
                  <a:tcPr/>
                </a:tc>
                <a:tc>
                  <a:txBody>
                    <a:bodyPr/>
                    <a:lstStyle/>
                    <a:p>
                      <a:pPr algn="ctr"/>
                      <a:r>
                        <a:rPr lang="en-GB" sz="1200" b="1" i="1" dirty="0">
                          <a:solidFill>
                            <a:schemeClr val="accent2">
                              <a:lumMod val="75000"/>
                            </a:schemeClr>
                          </a:solidFill>
                        </a:rPr>
                        <a:t>Gibberellins</a:t>
                      </a:r>
                    </a:p>
                  </a:txBody>
                  <a:tcPr anchor="ctr"/>
                </a:tc>
                <a:tc>
                  <a:txBody>
                    <a:bodyPr/>
                    <a:lstStyle/>
                    <a:p>
                      <a:pPr algn="l"/>
                      <a:r>
                        <a:rPr lang="en-GB" sz="1200" dirty="0"/>
                        <a:t>End seed</a:t>
                      </a:r>
                      <a:r>
                        <a:rPr lang="en-GB" sz="1200" baseline="0" dirty="0"/>
                        <a:t> dormancy, promote flowering, increase fruit size.</a:t>
                      </a:r>
                      <a:endParaRPr lang="en-GB" sz="1200" dirty="0"/>
                    </a:p>
                  </a:txBody>
                  <a:tcPr anchor="ctr"/>
                </a:tc>
                <a:extLst>
                  <a:ext uri="{0D108BD9-81ED-4DB2-BD59-A6C34878D82A}">
                    <a16:rowId xmlns:a16="http://schemas.microsoft.com/office/drawing/2014/main" val="10002"/>
                  </a:ext>
                </a:extLst>
              </a:tr>
            </a:tbl>
          </a:graphicData>
        </a:graphic>
      </p:graphicFrame>
      <p:cxnSp>
        <p:nvCxnSpPr>
          <p:cNvPr id="120" name="Straight Connector 119"/>
          <p:cNvCxnSpPr>
            <a:stCxn id="4" idx="0"/>
            <a:endCxn id="92" idx="2"/>
          </p:cNvCxnSpPr>
          <p:nvPr/>
        </p:nvCxnSpPr>
        <p:spPr>
          <a:xfrm flipH="1" flipV="1">
            <a:off x="4375935" y="3797431"/>
            <a:ext cx="730168" cy="318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4" idx="3"/>
            <a:endCxn id="92" idx="0"/>
          </p:cNvCxnSpPr>
          <p:nvPr/>
        </p:nvCxnSpPr>
        <p:spPr>
          <a:xfrm>
            <a:off x="4061265" y="2611437"/>
            <a:ext cx="314670" cy="10877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4" idx="2"/>
            <a:endCxn id="96" idx="3"/>
          </p:cNvCxnSpPr>
          <p:nvPr/>
        </p:nvCxnSpPr>
        <p:spPr>
          <a:xfrm flipH="1" flipV="1">
            <a:off x="3501400" y="344264"/>
            <a:ext cx="203065" cy="9967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93" idx="0"/>
            <a:endCxn id="96" idx="2"/>
          </p:cNvCxnSpPr>
          <p:nvPr/>
        </p:nvCxnSpPr>
        <p:spPr>
          <a:xfrm flipV="1">
            <a:off x="1808888" y="636739"/>
            <a:ext cx="566155" cy="961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100" idx="0"/>
            <a:endCxn id="93" idx="2"/>
          </p:cNvCxnSpPr>
          <p:nvPr/>
        </p:nvCxnSpPr>
        <p:spPr>
          <a:xfrm flipH="1" flipV="1">
            <a:off x="1808888" y="3991429"/>
            <a:ext cx="157956" cy="2708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90" idx="0"/>
            <a:endCxn id="4" idx="2"/>
          </p:cNvCxnSpPr>
          <p:nvPr/>
        </p:nvCxnSpPr>
        <p:spPr>
          <a:xfrm flipV="1">
            <a:off x="4660670" y="5039223"/>
            <a:ext cx="445433" cy="2137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91" idx="0"/>
            <a:endCxn id="100" idx="2"/>
          </p:cNvCxnSpPr>
          <p:nvPr/>
        </p:nvCxnSpPr>
        <p:spPr>
          <a:xfrm flipH="1" flipV="1">
            <a:off x="1966844" y="5612843"/>
            <a:ext cx="715956" cy="215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59" idx="1"/>
          </p:cNvCxnSpPr>
          <p:nvPr/>
        </p:nvCxnSpPr>
        <p:spPr>
          <a:xfrm flipH="1">
            <a:off x="6157878" y="4761647"/>
            <a:ext cx="1480011" cy="1603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cxnSpLocks/>
            <a:stCxn id="59" idx="2"/>
            <a:endCxn id="61" idx="0"/>
          </p:cNvCxnSpPr>
          <p:nvPr/>
        </p:nvCxnSpPr>
        <p:spPr>
          <a:xfrm flipH="1">
            <a:off x="7797743" y="5054034"/>
            <a:ext cx="1141654" cy="2382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86" idx="0"/>
            <a:endCxn id="61" idx="2"/>
          </p:cNvCxnSpPr>
          <p:nvPr/>
        </p:nvCxnSpPr>
        <p:spPr>
          <a:xfrm flipV="1">
            <a:off x="6660476" y="7029673"/>
            <a:ext cx="1137267" cy="1306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4" idx="3"/>
            <a:endCxn id="118" idx="0"/>
          </p:cNvCxnSpPr>
          <p:nvPr/>
        </p:nvCxnSpPr>
        <p:spPr>
          <a:xfrm flipV="1">
            <a:off x="6179515" y="3790026"/>
            <a:ext cx="136351" cy="7875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119" idx="1"/>
            <a:endCxn id="118" idx="2"/>
          </p:cNvCxnSpPr>
          <p:nvPr/>
        </p:nvCxnSpPr>
        <p:spPr>
          <a:xfrm flipH="1">
            <a:off x="6900641" y="3591112"/>
            <a:ext cx="239207" cy="1989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4" idx="0"/>
            <a:endCxn id="110" idx="1"/>
          </p:cNvCxnSpPr>
          <p:nvPr/>
        </p:nvCxnSpPr>
        <p:spPr>
          <a:xfrm flipV="1">
            <a:off x="5106103" y="3803285"/>
            <a:ext cx="494098" cy="3126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1" idx="1"/>
            <a:endCxn id="110" idx="3"/>
          </p:cNvCxnSpPr>
          <p:nvPr/>
        </p:nvCxnSpPr>
        <p:spPr>
          <a:xfrm>
            <a:off x="4870462" y="2131906"/>
            <a:ext cx="729739" cy="5824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a:stCxn id="111" idx="2"/>
            <a:endCxn id="112" idx="1"/>
          </p:cNvCxnSpPr>
          <p:nvPr/>
        </p:nvCxnSpPr>
        <p:spPr>
          <a:xfrm>
            <a:off x="5202448" y="1104820"/>
            <a:ext cx="147233" cy="43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a:stCxn id="115" idx="0"/>
            <a:endCxn id="112" idx="2"/>
          </p:cNvCxnSpPr>
          <p:nvPr/>
        </p:nvCxnSpPr>
        <p:spPr>
          <a:xfrm flipV="1">
            <a:off x="7369783" y="2166702"/>
            <a:ext cx="937950" cy="1401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117" idx="0"/>
            <a:endCxn id="112" idx="2"/>
          </p:cNvCxnSpPr>
          <p:nvPr/>
        </p:nvCxnSpPr>
        <p:spPr>
          <a:xfrm flipH="1" flipV="1">
            <a:off x="8307733" y="2166702"/>
            <a:ext cx="1579322" cy="1603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59" idx="3"/>
            <a:endCxn id="62" idx="0"/>
          </p:cNvCxnSpPr>
          <p:nvPr/>
        </p:nvCxnSpPr>
        <p:spPr>
          <a:xfrm>
            <a:off x="10240905" y="4761647"/>
            <a:ext cx="165732" cy="28263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20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2690" y="4115893"/>
            <a:ext cx="2146825"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a:ea typeface="Verdana" panose="020B0604030504040204" pitchFamily="34" charset="0"/>
                <a:cs typeface="Verdana" panose="020B0604030504040204" pitchFamily="34" charset="0"/>
              </a:rPr>
              <a:t>AQA GCSE HOMEOSTASIS AND RESPONSE PART 3</a:t>
            </a:r>
            <a:endParaRPr lang="en-GB" sz="1800" dirty="0">
              <a:ea typeface="Verdana" panose="020B0604030504040204" pitchFamily="34" charset="0"/>
              <a:cs typeface="Verdana" panose="020B0604030504040204" pitchFamily="34" charset="0"/>
            </a:endParaRPr>
          </a:p>
        </p:txBody>
      </p:sp>
      <p:grpSp>
        <p:nvGrpSpPr>
          <p:cNvPr id="10" name="Group 9"/>
          <p:cNvGrpSpPr/>
          <p:nvPr/>
        </p:nvGrpSpPr>
        <p:grpSpPr>
          <a:xfrm>
            <a:off x="10329179" y="4612442"/>
            <a:ext cx="2738535" cy="2971002"/>
            <a:chOff x="7700254" y="3668713"/>
            <a:chExt cx="2709085" cy="2795588"/>
          </a:xfrm>
        </p:grpSpPr>
        <p:pic>
          <p:nvPicPr>
            <p:cNvPr id="8" name="Picture 7"/>
            <p:cNvPicPr>
              <a:picLocks noChangeAspect="1"/>
            </p:cNvPicPr>
            <p:nvPr/>
          </p:nvPicPr>
          <p:blipFill>
            <a:blip r:embed="rId2"/>
            <a:stretch>
              <a:fillRect/>
            </a:stretch>
          </p:blipFill>
          <p:spPr>
            <a:xfrm>
              <a:off x="8279312" y="3668713"/>
              <a:ext cx="1355437" cy="2795588"/>
            </a:xfrm>
            <a:prstGeom prst="rect">
              <a:avLst/>
            </a:prstGeom>
          </p:spPr>
        </p:pic>
        <p:sp>
          <p:nvSpPr>
            <p:cNvPr id="9" name="TextBox 8"/>
            <p:cNvSpPr txBox="1"/>
            <p:nvPr/>
          </p:nvSpPr>
          <p:spPr>
            <a:xfrm>
              <a:off x="7847423" y="3942144"/>
              <a:ext cx="1091742" cy="574922"/>
            </a:xfrm>
            <a:prstGeom prst="rect">
              <a:avLst/>
            </a:prstGeom>
            <a:noFill/>
          </p:spPr>
          <p:txBody>
            <a:bodyPr wrap="square" rtlCol="0">
              <a:spAutoFit/>
            </a:bodyPr>
            <a:lstStyle/>
            <a:p>
              <a:pPr algn="ctr"/>
              <a:r>
                <a:rPr lang="en-GB" sz="800" dirty="0"/>
                <a:t>Pituitary </a:t>
              </a:r>
            </a:p>
            <a:p>
              <a:pPr algn="ctr"/>
              <a:r>
                <a:rPr lang="en-GB" sz="800" dirty="0"/>
                <a:t>gland</a:t>
              </a:r>
            </a:p>
          </p:txBody>
        </p:sp>
        <p:sp>
          <p:nvSpPr>
            <p:cNvPr id="38" name="TextBox 37"/>
            <p:cNvSpPr txBox="1"/>
            <p:nvPr/>
          </p:nvSpPr>
          <p:spPr>
            <a:xfrm>
              <a:off x="7833836" y="4396535"/>
              <a:ext cx="989165" cy="365860"/>
            </a:xfrm>
            <a:prstGeom prst="rect">
              <a:avLst/>
            </a:prstGeom>
            <a:noFill/>
          </p:spPr>
          <p:txBody>
            <a:bodyPr wrap="square" rtlCol="0">
              <a:spAutoFit/>
            </a:bodyPr>
            <a:lstStyle/>
            <a:p>
              <a:pPr algn="ctr"/>
              <a:r>
                <a:rPr lang="en-GB" sz="800" dirty="0"/>
                <a:t>Thyroid</a:t>
              </a:r>
            </a:p>
          </p:txBody>
        </p:sp>
        <p:sp>
          <p:nvSpPr>
            <p:cNvPr id="39" name="TextBox 38"/>
            <p:cNvSpPr txBox="1"/>
            <p:nvPr/>
          </p:nvSpPr>
          <p:spPr>
            <a:xfrm>
              <a:off x="7785914" y="5224711"/>
              <a:ext cx="1118975" cy="574922"/>
            </a:xfrm>
            <a:prstGeom prst="rect">
              <a:avLst/>
            </a:prstGeom>
            <a:noFill/>
          </p:spPr>
          <p:txBody>
            <a:bodyPr wrap="square" rtlCol="0">
              <a:spAutoFit/>
            </a:bodyPr>
            <a:lstStyle/>
            <a:p>
              <a:pPr algn="ctr"/>
              <a:r>
                <a:rPr lang="en-GB" sz="800" dirty="0"/>
                <a:t>Adrenal </a:t>
              </a:r>
            </a:p>
            <a:p>
              <a:pPr algn="ctr"/>
              <a:r>
                <a:rPr lang="en-GB" sz="800" dirty="0"/>
                <a:t>gland</a:t>
              </a:r>
            </a:p>
          </p:txBody>
        </p:sp>
        <p:sp>
          <p:nvSpPr>
            <p:cNvPr id="40" name="TextBox 39"/>
            <p:cNvSpPr txBox="1"/>
            <p:nvPr/>
          </p:nvSpPr>
          <p:spPr>
            <a:xfrm>
              <a:off x="7700254" y="6057771"/>
              <a:ext cx="895350" cy="215443"/>
            </a:xfrm>
            <a:prstGeom prst="rect">
              <a:avLst/>
            </a:prstGeom>
            <a:noFill/>
          </p:spPr>
          <p:txBody>
            <a:bodyPr wrap="square" rtlCol="0">
              <a:spAutoFit/>
            </a:bodyPr>
            <a:lstStyle/>
            <a:p>
              <a:pPr algn="ctr"/>
              <a:r>
                <a:rPr lang="en-GB" sz="800" dirty="0"/>
                <a:t>Testes</a:t>
              </a:r>
            </a:p>
          </p:txBody>
        </p:sp>
        <p:sp>
          <p:nvSpPr>
            <p:cNvPr id="41" name="TextBox 40"/>
            <p:cNvSpPr txBox="1"/>
            <p:nvPr/>
          </p:nvSpPr>
          <p:spPr>
            <a:xfrm>
              <a:off x="9155070" y="3876745"/>
              <a:ext cx="895350" cy="338554"/>
            </a:xfrm>
            <a:prstGeom prst="rect">
              <a:avLst/>
            </a:prstGeom>
            <a:noFill/>
          </p:spPr>
          <p:txBody>
            <a:bodyPr wrap="square" rtlCol="0">
              <a:spAutoFit/>
            </a:bodyPr>
            <a:lstStyle/>
            <a:p>
              <a:pPr algn="ctr"/>
              <a:r>
                <a:rPr lang="en-GB" sz="800" dirty="0"/>
                <a:t>Pineal </a:t>
              </a:r>
            </a:p>
            <a:p>
              <a:pPr algn="ctr"/>
              <a:r>
                <a:rPr lang="en-GB" sz="800" dirty="0"/>
                <a:t>gland</a:t>
              </a:r>
            </a:p>
          </p:txBody>
        </p:sp>
        <p:sp>
          <p:nvSpPr>
            <p:cNvPr id="42" name="TextBox 41"/>
            <p:cNvSpPr txBox="1"/>
            <p:nvPr/>
          </p:nvSpPr>
          <p:spPr>
            <a:xfrm>
              <a:off x="9238695" y="4717750"/>
              <a:ext cx="1107429" cy="365860"/>
            </a:xfrm>
            <a:prstGeom prst="rect">
              <a:avLst/>
            </a:prstGeom>
            <a:noFill/>
          </p:spPr>
          <p:txBody>
            <a:bodyPr wrap="square" rtlCol="0">
              <a:spAutoFit/>
            </a:bodyPr>
            <a:lstStyle/>
            <a:p>
              <a:pPr algn="ctr"/>
              <a:r>
                <a:rPr lang="en-GB" sz="800" dirty="0"/>
                <a:t>Thymus</a:t>
              </a:r>
            </a:p>
          </p:txBody>
        </p:sp>
        <p:sp>
          <p:nvSpPr>
            <p:cNvPr id="43" name="TextBox 42"/>
            <p:cNvSpPr txBox="1"/>
            <p:nvPr/>
          </p:nvSpPr>
          <p:spPr>
            <a:xfrm>
              <a:off x="9238695" y="5383800"/>
              <a:ext cx="1170644" cy="365860"/>
            </a:xfrm>
            <a:prstGeom prst="rect">
              <a:avLst/>
            </a:prstGeom>
            <a:noFill/>
          </p:spPr>
          <p:txBody>
            <a:bodyPr wrap="square" rtlCol="0">
              <a:spAutoFit/>
            </a:bodyPr>
            <a:lstStyle/>
            <a:p>
              <a:pPr algn="ctr"/>
              <a:r>
                <a:rPr lang="en-GB" sz="800" dirty="0"/>
                <a:t>Pancreas</a:t>
              </a:r>
            </a:p>
          </p:txBody>
        </p:sp>
        <p:sp>
          <p:nvSpPr>
            <p:cNvPr id="44" name="TextBox 43"/>
            <p:cNvSpPr txBox="1"/>
            <p:nvPr/>
          </p:nvSpPr>
          <p:spPr>
            <a:xfrm>
              <a:off x="9310252" y="5799633"/>
              <a:ext cx="967322" cy="365860"/>
            </a:xfrm>
            <a:prstGeom prst="rect">
              <a:avLst/>
            </a:prstGeom>
            <a:noFill/>
          </p:spPr>
          <p:txBody>
            <a:bodyPr wrap="square" rtlCol="0">
              <a:spAutoFit/>
            </a:bodyPr>
            <a:lstStyle/>
            <a:p>
              <a:pPr algn="ctr"/>
              <a:r>
                <a:rPr lang="en-GB" sz="800" dirty="0"/>
                <a:t>Ovaries</a:t>
              </a:r>
            </a:p>
          </p:txBody>
        </p:sp>
      </p:grpSp>
      <p:sp>
        <p:nvSpPr>
          <p:cNvPr id="59" name="Rectangle 58"/>
          <p:cNvSpPr/>
          <p:nvPr/>
        </p:nvSpPr>
        <p:spPr>
          <a:xfrm>
            <a:off x="7637889" y="4469259"/>
            <a:ext cx="2603016"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Hormones in human reproduction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61" name="Table 60"/>
          <p:cNvGraphicFramePr>
            <a:graphicFrameLocks noGrp="1"/>
          </p:cNvGraphicFramePr>
          <p:nvPr>
            <p:extLst>
              <p:ext uri="{D42A27DB-BD31-4B8C-83A1-F6EECF244321}">
                <p14:modId xmlns:p14="http://schemas.microsoft.com/office/powerpoint/2010/main" val="136949743"/>
              </p:ext>
            </p:extLst>
          </p:nvPr>
        </p:nvGraphicFramePr>
        <p:xfrm>
          <a:off x="5664622" y="5292312"/>
          <a:ext cx="4266242" cy="1749407"/>
        </p:xfrm>
        <a:graphic>
          <a:graphicData uri="http://schemas.openxmlformats.org/drawingml/2006/table">
            <a:tbl>
              <a:tblPr firstRow="1" bandRow="1">
                <a:tableStyleId>{5940675A-B579-460E-94D1-54222C63F5DA}</a:tableStyleId>
              </a:tblPr>
              <a:tblGrid>
                <a:gridCol w="2068557">
                  <a:extLst>
                    <a:ext uri="{9D8B030D-6E8A-4147-A177-3AD203B41FA5}">
                      <a16:colId xmlns:a16="http://schemas.microsoft.com/office/drawing/2014/main" val="20000"/>
                    </a:ext>
                  </a:extLst>
                </a:gridCol>
                <a:gridCol w="2197685">
                  <a:extLst>
                    <a:ext uri="{9D8B030D-6E8A-4147-A177-3AD203B41FA5}">
                      <a16:colId xmlns:a16="http://schemas.microsoft.com/office/drawing/2014/main" val="20001"/>
                    </a:ext>
                  </a:extLst>
                </a:gridCol>
              </a:tblGrid>
              <a:tr h="384867">
                <a:tc gridSpan="2">
                  <a:txBody>
                    <a:bodyPr/>
                    <a:lstStyle/>
                    <a:p>
                      <a:pPr algn="ctr"/>
                      <a:endParaRPr lang="en-GB" sz="1200" b="1" i="0" dirty="0">
                        <a:solidFill>
                          <a:schemeClr val="tx1"/>
                        </a:solidFill>
                      </a:endParaRPr>
                    </a:p>
                  </a:txBody>
                  <a:tcPr anchor="ctr">
                    <a:solidFill>
                      <a:schemeClr val="accent2">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487336">
                <a:tc>
                  <a:txBody>
                    <a:bodyPr/>
                    <a:lstStyle/>
                    <a:p>
                      <a:pPr algn="ctr"/>
                      <a:r>
                        <a:rPr lang="en-GB" sz="1200" b="1" i="1" dirty="0">
                          <a:solidFill>
                            <a:schemeClr val="accent2">
                              <a:lumMod val="75000"/>
                            </a:schemeClr>
                          </a:solidFill>
                        </a:rPr>
                        <a:t>Oestrogen</a:t>
                      </a:r>
                      <a:r>
                        <a:rPr lang="en-GB" sz="1200" b="1" i="1" baseline="0" dirty="0">
                          <a:solidFill>
                            <a:schemeClr val="accent2">
                              <a:lumMod val="75000"/>
                            </a:schemeClr>
                          </a:solidFill>
                        </a:rPr>
                        <a:t> (main female reproductive hormone)</a:t>
                      </a:r>
                      <a:endParaRPr lang="en-GB" sz="1200" b="1" i="1" dirty="0">
                        <a:solidFill>
                          <a:schemeClr val="accent2">
                            <a:lumMod val="75000"/>
                          </a:schemeClr>
                        </a:solidFill>
                      </a:endParaRPr>
                    </a:p>
                  </a:txBody>
                  <a:tcPr anchor="ctr">
                    <a:noFill/>
                  </a:tcPr>
                </a:tc>
                <a:tc>
                  <a:txBody>
                    <a:bodyPr/>
                    <a:lstStyle/>
                    <a:p>
                      <a:pPr algn="ctr"/>
                      <a:r>
                        <a:rPr lang="en-GB" sz="1200" b="1" i="1" dirty="0">
                          <a:solidFill>
                            <a:schemeClr val="accent2">
                              <a:lumMod val="75000"/>
                            </a:schemeClr>
                          </a:solidFill>
                        </a:rPr>
                        <a:t>Testosterone (main male reproductive hormone)</a:t>
                      </a:r>
                    </a:p>
                  </a:txBody>
                  <a:tcPr anchor="ctr">
                    <a:noFill/>
                  </a:tcPr>
                </a:tc>
                <a:extLst>
                  <a:ext uri="{0D108BD9-81ED-4DB2-BD59-A6C34878D82A}">
                    <a16:rowId xmlns:a16="http://schemas.microsoft.com/office/drawing/2014/main" val="10001"/>
                  </a:ext>
                </a:extLst>
              </a:tr>
              <a:tr h="877204">
                <a:tc>
                  <a:txBody>
                    <a:bodyPr/>
                    <a:lstStyle/>
                    <a:p>
                      <a:pPr marL="0" indent="0" algn="ctr">
                        <a:buFont typeface="Arial" charset="0"/>
                        <a:buNone/>
                      </a:pPr>
                      <a:r>
                        <a:rPr lang="en-GB" sz="1200" dirty="0"/>
                        <a:t>Produced in the ovaries.</a:t>
                      </a:r>
                      <a:r>
                        <a:rPr lang="en-GB" sz="1200" baseline="0" dirty="0"/>
                        <a:t> At puberty eggs being to mature releasing one every 28 days – </a:t>
                      </a:r>
                      <a:r>
                        <a:rPr lang="en-GB" sz="1200" b="1" baseline="0" dirty="0"/>
                        <a:t>ovulation</a:t>
                      </a:r>
                      <a:r>
                        <a:rPr lang="en-GB" sz="1200" baseline="0" dirty="0"/>
                        <a:t>.</a:t>
                      </a:r>
                      <a:endParaRPr lang="en-GB" sz="1200" dirty="0"/>
                    </a:p>
                  </a:txBody>
                  <a:tcPr anchor="ctr">
                    <a:noFill/>
                  </a:tcPr>
                </a:tc>
                <a:tc>
                  <a:txBody>
                    <a:bodyPr/>
                    <a:lstStyle/>
                    <a:p>
                      <a:pPr marL="0" indent="0" algn="ctr">
                        <a:buFont typeface="Arial" charset="0"/>
                        <a:buNone/>
                      </a:pPr>
                      <a:r>
                        <a:rPr lang="en-GB" sz="1200" dirty="0"/>
                        <a:t>Produced</a:t>
                      </a:r>
                      <a:r>
                        <a:rPr lang="en-GB" sz="1200" baseline="0" dirty="0"/>
                        <a:t> in the testes stimulation sperm production.</a:t>
                      </a:r>
                      <a:endParaRPr lang="en-GB" sz="1200" dirty="0"/>
                    </a:p>
                  </a:txBody>
                  <a:tcPr anchor="ctr">
                    <a:noFill/>
                  </a:tcPr>
                </a:tc>
                <a:extLst>
                  <a:ext uri="{0D108BD9-81ED-4DB2-BD59-A6C34878D82A}">
                    <a16:rowId xmlns:a16="http://schemas.microsoft.com/office/drawing/2014/main" val="10002"/>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982896130"/>
              </p:ext>
            </p:extLst>
          </p:nvPr>
        </p:nvGraphicFramePr>
        <p:xfrm>
          <a:off x="8134977" y="7587985"/>
          <a:ext cx="4543320" cy="1666861"/>
        </p:xfrm>
        <a:graphic>
          <a:graphicData uri="http://schemas.openxmlformats.org/drawingml/2006/table">
            <a:tbl>
              <a:tblPr firstRow="1" bandRow="1">
                <a:tableStyleId>{5940675A-B579-460E-94D1-54222C63F5DA}</a:tableStyleId>
              </a:tblPr>
              <a:tblGrid>
                <a:gridCol w="290396">
                  <a:extLst>
                    <a:ext uri="{9D8B030D-6E8A-4147-A177-3AD203B41FA5}">
                      <a16:colId xmlns:a16="http://schemas.microsoft.com/office/drawing/2014/main" val="20000"/>
                    </a:ext>
                  </a:extLst>
                </a:gridCol>
                <a:gridCol w="1378857">
                  <a:extLst>
                    <a:ext uri="{9D8B030D-6E8A-4147-A177-3AD203B41FA5}">
                      <a16:colId xmlns:a16="http://schemas.microsoft.com/office/drawing/2014/main" val="20001"/>
                    </a:ext>
                  </a:extLst>
                </a:gridCol>
                <a:gridCol w="1359592">
                  <a:extLst>
                    <a:ext uri="{9D8B030D-6E8A-4147-A177-3AD203B41FA5}">
                      <a16:colId xmlns:a16="http://schemas.microsoft.com/office/drawing/2014/main" val="20002"/>
                    </a:ext>
                  </a:extLst>
                </a:gridCol>
                <a:gridCol w="1514475">
                  <a:extLst>
                    <a:ext uri="{9D8B030D-6E8A-4147-A177-3AD203B41FA5}">
                      <a16:colId xmlns:a16="http://schemas.microsoft.com/office/drawing/2014/main" val="20003"/>
                    </a:ext>
                  </a:extLst>
                </a:gridCol>
              </a:tblGrid>
              <a:tr h="661021">
                <a:tc rowSpan="3">
                  <a:txBody>
                    <a:bodyPr/>
                    <a:lstStyle/>
                    <a:p>
                      <a:pPr algn="ctr"/>
                      <a:endParaRPr lang="en-GB" sz="1200" b="1" dirty="0"/>
                    </a:p>
                  </a:txBody>
                  <a:tcPr vert="vert270" anchor="ctr">
                    <a:solidFill>
                      <a:schemeClr val="accent2">
                        <a:lumMod val="20000"/>
                        <a:lumOff val="80000"/>
                      </a:schemeClr>
                    </a:solidFill>
                  </a:tcPr>
                </a:tc>
                <a:tc>
                  <a:txBody>
                    <a:bodyPr/>
                    <a:lstStyle/>
                    <a:p>
                      <a:pPr algn="ctr"/>
                      <a:r>
                        <a:rPr lang="en-GB" sz="1200" b="1" i="1" dirty="0">
                          <a:solidFill>
                            <a:schemeClr val="accent2">
                              <a:lumMod val="75000"/>
                            </a:schemeClr>
                          </a:solidFill>
                        </a:rPr>
                        <a:t>Follicle</a:t>
                      </a:r>
                      <a:r>
                        <a:rPr lang="en-GB" sz="1200" b="1" i="1" baseline="0" dirty="0">
                          <a:solidFill>
                            <a:schemeClr val="accent2">
                              <a:lumMod val="75000"/>
                            </a:schemeClr>
                          </a:solidFill>
                        </a:rPr>
                        <a:t> stimulating hormone (FSH)</a:t>
                      </a:r>
                      <a:endParaRPr lang="en-GB" sz="1200" b="1" i="1" dirty="0">
                        <a:solidFill>
                          <a:schemeClr val="accent2">
                            <a:lumMod val="75000"/>
                          </a:schemeClr>
                        </a:solidFill>
                      </a:endParaRPr>
                    </a:p>
                  </a:txBody>
                  <a:tcPr anchor="ctr"/>
                </a:tc>
                <a:tc>
                  <a:txBody>
                    <a:bodyPr/>
                    <a:lstStyle/>
                    <a:p>
                      <a:pPr algn="l"/>
                      <a:r>
                        <a:rPr lang="en-GB" sz="1200" dirty="0"/>
                        <a:t>Causes maturation of an egg in the ovary. </a:t>
                      </a:r>
                    </a:p>
                  </a:txBody>
                  <a:tcPr anchor="ctr"/>
                </a:tc>
                <a:tc>
                  <a:txBody>
                    <a:bodyPr/>
                    <a:lstStyle/>
                    <a:p>
                      <a:pPr algn="l"/>
                      <a:r>
                        <a:rPr lang="en-GB" sz="1200" b="1" dirty="0"/>
                        <a:t>(HT)</a:t>
                      </a:r>
                      <a:r>
                        <a:rPr lang="en-GB" sz="1200" b="1" baseline="0" dirty="0"/>
                        <a:t> </a:t>
                      </a:r>
                      <a:r>
                        <a:rPr lang="en-GB" sz="1200" baseline="0" dirty="0"/>
                        <a:t>FSH stimulates ovaries to produce oestrogen.</a:t>
                      </a:r>
                      <a:endParaRPr lang="en-GB" sz="1200" dirty="0"/>
                    </a:p>
                  </a:txBody>
                  <a:tcPr anchor="ctr"/>
                </a:tc>
                <a:extLst>
                  <a:ext uri="{0D108BD9-81ED-4DB2-BD59-A6C34878D82A}">
                    <a16:rowId xmlns:a16="http://schemas.microsoft.com/office/drawing/2014/main" val="10000"/>
                  </a:ext>
                </a:extLst>
              </a:tr>
              <a:tr h="346671">
                <a:tc vMerge="1">
                  <a:txBody>
                    <a:bodyPr/>
                    <a:lstStyle/>
                    <a:p>
                      <a:endParaRPr lang="en-GB"/>
                    </a:p>
                  </a:txBody>
                  <a:tcPr/>
                </a:tc>
                <a:tc>
                  <a:txBody>
                    <a:bodyPr/>
                    <a:lstStyle/>
                    <a:p>
                      <a:pPr algn="ctr"/>
                      <a:r>
                        <a:rPr lang="en-GB" sz="1200" b="1" i="1" dirty="0">
                          <a:solidFill>
                            <a:schemeClr val="accent2">
                              <a:lumMod val="75000"/>
                            </a:schemeClr>
                          </a:solidFill>
                        </a:rPr>
                        <a:t>Luteinising</a:t>
                      </a:r>
                      <a:r>
                        <a:rPr lang="en-GB" sz="1200" b="1" i="1" baseline="0" dirty="0">
                          <a:solidFill>
                            <a:schemeClr val="accent2">
                              <a:lumMod val="75000"/>
                            </a:schemeClr>
                          </a:solidFill>
                        </a:rPr>
                        <a:t> hormone (LH)</a:t>
                      </a:r>
                      <a:endParaRPr lang="en-GB" sz="1200" b="1" i="1" dirty="0">
                        <a:solidFill>
                          <a:schemeClr val="accent2">
                            <a:lumMod val="75000"/>
                          </a:schemeClr>
                        </a:solidFill>
                      </a:endParaRPr>
                    </a:p>
                  </a:txBody>
                  <a:tcPr anchor="ctr"/>
                </a:tc>
                <a:tc>
                  <a:txBody>
                    <a:bodyPr/>
                    <a:lstStyle/>
                    <a:p>
                      <a:pPr algn="l"/>
                      <a:r>
                        <a:rPr lang="en-GB" sz="1200" dirty="0"/>
                        <a:t>Stimulates release of an egg.</a:t>
                      </a:r>
                    </a:p>
                  </a:txBody>
                  <a:tcPr anchor="ctr"/>
                </a:tc>
                <a:tc rowSpan="2">
                  <a:txBody>
                    <a:bodyPr/>
                    <a:lstStyle/>
                    <a:p>
                      <a:pPr algn="l"/>
                      <a:r>
                        <a:rPr lang="en-GB" sz="1200" b="1" dirty="0"/>
                        <a:t>(HT)</a:t>
                      </a:r>
                      <a:r>
                        <a:rPr lang="en-GB" sz="1200" b="1" baseline="0" dirty="0"/>
                        <a:t> </a:t>
                      </a:r>
                      <a:r>
                        <a:rPr lang="en-GB" sz="1200" baseline="0" dirty="0"/>
                        <a:t>Oestrogen stops FSH production and stimulates LH production in pituitary gland.</a:t>
                      </a:r>
                      <a:endParaRPr lang="en-GB" sz="1200" dirty="0"/>
                    </a:p>
                  </a:txBody>
                  <a:tcPr anchor="ctr"/>
                </a:tc>
                <a:extLst>
                  <a:ext uri="{0D108BD9-81ED-4DB2-BD59-A6C34878D82A}">
                    <a16:rowId xmlns:a16="http://schemas.microsoft.com/office/drawing/2014/main" val="10001"/>
                  </a:ext>
                </a:extLst>
              </a:tr>
              <a:tr h="329985">
                <a:tc vMerge="1">
                  <a:txBody>
                    <a:bodyPr/>
                    <a:lstStyle/>
                    <a:p>
                      <a:endParaRPr lang="en-GB"/>
                    </a:p>
                  </a:txBody>
                  <a:tcPr/>
                </a:tc>
                <a:tc>
                  <a:txBody>
                    <a:bodyPr/>
                    <a:lstStyle/>
                    <a:p>
                      <a:pPr algn="ctr"/>
                      <a:r>
                        <a:rPr lang="en-GB" sz="1200" b="1" i="1" dirty="0">
                          <a:solidFill>
                            <a:schemeClr val="accent2">
                              <a:lumMod val="75000"/>
                            </a:schemeClr>
                          </a:solidFill>
                        </a:rPr>
                        <a:t>Oestrogen and progesterone</a:t>
                      </a:r>
                    </a:p>
                  </a:txBody>
                  <a:tcPr anchor="ctr"/>
                </a:tc>
                <a:tc>
                  <a:txBody>
                    <a:bodyPr/>
                    <a:lstStyle/>
                    <a:p>
                      <a:pPr algn="l"/>
                      <a:r>
                        <a:rPr lang="en-GB" sz="1200" dirty="0"/>
                        <a:t>Maintain</a:t>
                      </a:r>
                      <a:r>
                        <a:rPr lang="en-GB" sz="1200" baseline="0" dirty="0"/>
                        <a:t> uterus lining.</a:t>
                      </a:r>
                      <a:endParaRPr lang="en-GB" sz="1200" dirty="0"/>
                    </a:p>
                  </a:txBody>
                  <a:tcPr anchor="ctr"/>
                </a:tc>
                <a:tc vMerge="1">
                  <a:txBody>
                    <a:bodyPr/>
                    <a:lstStyle/>
                    <a:p>
                      <a:pPr algn="l"/>
                      <a:endParaRPr lang="en-GB" sz="1200" dirty="0"/>
                    </a:p>
                  </a:txBody>
                  <a:tcPr anchor="ctr"/>
                </a:tc>
                <a:extLst>
                  <a:ext uri="{0D108BD9-81ED-4DB2-BD59-A6C34878D82A}">
                    <a16:rowId xmlns:a16="http://schemas.microsoft.com/office/drawing/2014/main" val="10002"/>
                  </a:ext>
                </a:extLst>
              </a:tr>
            </a:tbl>
          </a:graphicData>
        </a:graphic>
      </p:graphicFrame>
      <p:grpSp>
        <p:nvGrpSpPr>
          <p:cNvPr id="233" name="Group 232"/>
          <p:cNvGrpSpPr/>
          <p:nvPr/>
        </p:nvGrpSpPr>
        <p:grpSpPr>
          <a:xfrm>
            <a:off x="5070470" y="7160323"/>
            <a:ext cx="2970454" cy="1896586"/>
            <a:chOff x="6906483" y="7737034"/>
            <a:chExt cx="2062738" cy="1342642"/>
          </a:xfrm>
        </p:grpSpPr>
        <p:grpSp>
          <p:nvGrpSpPr>
            <p:cNvPr id="232" name="Group 231"/>
            <p:cNvGrpSpPr/>
            <p:nvPr/>
          </p:nvGrpSpPr>
          <p:grpSpPr>
            <a:xfrm>
              <a:off x="6906483" y="8010931"/>
              <a:ext cx="2062738" cy="1068745"/>
              <a:chOff x="6906483" y="7849004"/>
              <a:chExt cx="2062738" cy="1068745"/>
            </a:xfrm>
          </p:grpSpPr>
          <p:pic>
            <p:nvPicPr>
              <p:cNvPr id="17" name="Picture 16"/>
              <p:cNvPicPr>
                <a:picLocks noChangeAspect="1"/>
              </p:cNvPicPr>
              <p:nvPr/>
            </p:nvPicPr>
            <p:blipFill>
              <a:blip r:embed="rId3"/>
              <a:stretch>
                <a:fillRect/>
              </a:stretch>
            </p:blipFill>
            <p:spPr>
              <a:xfrm>
                <a:off x="7134298" y="7995312"/>
                <a:ext cx="1752630" cy="922437"/>
              </a:xfrm>
              <a:prstGeom prst="rect">
                <a:avLst/>
              </a:prstGeom>
            </p:spPr>
          </p:pic>
          <p:sp>
            <p:nvSpPr>
              <p:cNvPr id="64" name="TextBox 63"/>
              <p:cNvSpPr txBox="1"/>
              <p:nvPr/>
            </p:nvSpPr>
            <p:spPr>
              <a:xfrm>
                <a:off x="6906483" y="8077669"/>
                <a:ext cx="547982" cy="215444"/>
              </a:xfrm>
              <a:prstGeom prst="rect">
                <a:avLst/>
              </a:prstGeom>
              <a:noFill/>
            </p:spPr>
            <p:txBody>
              <a:bodyPr wrap="square" rtlCol="0">
                <a:spAutoFit/>
              </a:bodyPr>
              <a:lstStyle/>
              <a:p>
                <a:pPr algn="ctr"/>
                <a:r>
                  <a:rPr lang="en-GB" sz="800" dirty="0"/>
                  <a:t>FSH</a:t>
                </a:r>
              </a:p>
            </p:txBody>
          </p:sp>
          <p:cxnSp>
            <p:nvCxnSpPr>
              <p:cNvPr id="65" name="Straight Connector 64"/>
              <p:cNvCxnSpPr/>
              <p:nvPr/>
            </p:nvCxnSpPr>
            <p:spPr>
              <a:xfrm>
                <a:off x="7191481" y="8180687"/>
                <a:ext cx="44351" cy="1327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313668" y="8030007"/>
                <a:ext cx="547982" cy="215444"/>
              </a:xfrm>
              <a:prstGeom prst="rect">
                <a:avLst/>
              </a:prstGeom>
              <a:noFill/>
            </p:spPr>
            <p:txBody>
              <a:bodyPr wrap="square" rtlCol="0">
                <a:spAutoFit/>
              </a:bodyPr>
              <a:lstStyle/>
              <a:p>
                <a:pPr algn="ctr"/>
                <a:r>
                  <a:rPr lang="en-GB" sz="800" dirty="0"/>
                  <a:t>LH</a:t>
                </a:r>
              </a:p>
            </p:txBody>
          </p:sp>
          <p:cxnSp>
            <p:nvCxnSpPr>
              <p:cNvPr id="70" name="Straight Connector 69"/>
              <p:cNvCxnSpPr/>
              <p:nvPr/>
            </p:nvCxnSpPr>
            <p:spPr>
              <a:xfrm>
                <a:off x="7646574" y="8137674"/>
                <a:ext cx="175927" cy="21427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475839" y="7864705"/>
                <a:ext cx="681176" cy="215444"/>
              </a:xfrm>
              <a:prstGeom prst="rect">
                <a:avLst/>
              </a:prstGeom>
              <a:noFill/>
            </p:spPr>
            <p:txBody>
              <a:bodyPr wrap="square" rtlCol="0">
                <a:spAutoFit/>
              </a:bodyPr>
              <a:lstStyle/>
              <a:p>
                <a:pPr algn="ctr"/>
                <a:r>
                  <a:rPr lang="en-GB" sz="800" dirty="0"/>
                  <a:t>oestrogen</a:t>
                </a:r>
              </a:p>
            </p:txBody>
          </p:sp>
          <p:cxnSp>
            <p:nvCxnSpPr>
              <p:cNvPr id="76" name="Straight Connector 75"/>
              <p:cNvCxnSpPr/>
              <p:nvPr/>
            </p:nvCxnSpPr>
            <p:spPr>
              <a:xfrm flipH="1">
                <a:off x="7781925" y="7972428"/>
                <a:ext cx="1" cy="18906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8207982" y="7849004"/>
                <a:ext cx="761239" cy="215444"/>
              </a:xfrm>
              <a:prstGeom prst="rect">
                <a:avLst/>
              </a:prstGeom>
              <a:noFill/>
            </p:spPr>
            <p:txBody>
              <a:bodyPr wrap="square" rtlCol="0">
                <a:spAutoFit/>
              </a:bodyPr>
              <a:lstStyle/>
              <a:p>
                <a:pPr algn="ctr"/>
                <a:r>
                  <a:rPr lang="en-GB" sz="800" dirty="0"/>
                  <a:t>progesterone</a:t>
                </a:r>
              </a:p>
            </p:txBody>
          </p:sp>
          <p:cxnSp>
            <p:nvCxnSpPr>
              <p:cNvPr id="80" name="Straight Connector 79"/>
              <p:cNvCxnSpPr/>
              <p:nvPr/>
            </p:nvCxnSpPr>
            <p:spPr>
              <a:xfrm flipH="1">
                <a:off x="8560081" y="7959748"/>
                <a:ext cx="53406" cy="1497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Rectangle 85"/>
            <p:cNvSpPr/>
            <p:nvPr/>
          </p:nvSpPr>
          <p:spPr>
            <a:xfrm>
              <a:off x="7392471" y="7737034"/>
              <a:ext cx="1236283" cy="299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a graph of hormone levels over time</a:t>
              </a:r>
              <a:endParaRPr lang="en-GB" sz="1200" b="1" dirty="0">
                <a:solidFill>
                  <a:schemeClr val="tx1"/>
                </a:solidFill>
              </a:endParaRPr>
            </a:p>
          </p:txBody>
        </p:sp>
      </p:grpSp>
      <p:sp>
        <p:nvSpPr>
          <p:cNvPr id="90" name="Rectangle 89"/>
          <p:cNvSpPr/>
          <p:nvPr/>
        </p:nvSpPr>
        <p:spPr>
          <a:xfrm>
            <a:off x="3895370" y="5252980"/>
            <a:ext cx="1530599" cy="338554"/>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Contraception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91" name="Table 90"/>
          <p:cNvGraphicFramePr>
            <a:graphicFrameLocks noGrp="1"/>
          </p:cNvGraphicFramePr>
          <p:nvPr>
            <p:extLst>
              <p:ext uri="{D42A27DB-BD31-4B8C-83A1-F6EECF244321}">
                <p14:modId xmlns:p14="http://schemas.microsoft.com/office/powerpoint/2010/main" val="3196662784"/>
              </p:ext>
            </p:extLst>
          </p:nvPr>
        </p:nvGraphicFramePr>
        <p:xfrm>
          <a:off x="149754" y="5828324"/>
          <a:ext cx="5066092" cy="3383280"/>
        </p:xfrm>
        <a:graphic>
          <a:graphicData uri="http://schemas.openxmlformats.org/drawingml/2006/table">
            <a:tbl>
              <a:tblPr firstRow="1" bandRow="1">
                <a:tableStyleId>{5940675A-B579-460E-94D1-54222C63F5DA}</a:tableStyleId>
              </a:tblPr>
              <a:tblGrid>
                <a:gridCol w="1245469">
                  <a:extLst>
                    <a:ext uri="{9D8B030D-6E8A-4147-A177-3AD203B41FA5}">
                      <a16:colId xmlns:a16="http://schemas.microsoft.com/office/drawing/2014/main" val="20000"/>
                    </a:ext>
                  </a:extLst>
                </a:gridCol>
                <a:gridCol w="1464760">
                  <a:extLst>
                    <a:ext uri="{9D8B030D-6E8A-4147-A177-3AD203B41FA5}">
                      <a16:colId xmlns:a16="http://schemas.microsoft.com/office/drawing/2014/main" val="20001"/>
                    </a:ext>
                  </a:extLst>
                </a:gridCol>
                <a:gridCol w="2355863">
                  <a:extLst>
                    <a:ext uri="{9D8B030D-6E8A-4147-A177-3AD203B41FA5}">
                      <a16:colId xmlns:a16="http://schemas.microsoft.com/office/drawing/2014/main" val="20002"/>
                    </a:ext>
                  </a:extLst>
                </a:gridCol>
              </a:tblGrid>
              <a:tr h="0">
                <a:tc rowSpan="7">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1" dirty="0">
                          <a:solidFill>
                            <a:schemeClr val="accent2">
                              <a:lumMod val="75000"/>
                            </a:schemeClr>
                          </a:solidFill>
                        </a:rPr>
                        <a:t>Oral</a:t>
                      </a:r>
                      <a:r>
                        <a:rPr lang="en-GB" sz="1200" b="1" i="1" baseline="0" dirty="0">
                          <a:solidFill>
                            <a:schemeClr val="accent2">
                              <a:lumMod val="75000"/>
                            </a:schemeClr>
                          </a:solidFill>
                        </a:rPr>
                        <a:t> contraceptives</a:t>
                      </a:r>
                      <a:endParaRPr lang="en-GB" sz="1200" b="1" i="1" dirty="0">
                        <a:solidFill>
                          <a:schemeClr val="accent2">
                            <a:lumMod val="75000"/>
                          </a:schemeClr>
                        </a:solidFill>
                      </a:endParaRPr>
                    </a:p>
                  </a:txBody>
                  <a:tcPr anchor="ctr"/>
                </a:tc>
                <a:tc>
                  <a:txBody>
                    <a:bodyPr/>
                    <a:lstStyle/>
                    <a:p>
                      <a:pPr algn="l"/>
                      <a:r>
                        <a:rPr lang="en-GB" sz="1200" dirty="0"/>
                        <a:t>Contain hormones to inhibit FSH</a:t>
                      </a:r>
                      <a:r>
                        <a:rPr lang="en-GB" sz="1200" baseline="0" dirty="0"/>
                        <a:t> production so that no eggs mature.</a:t>
                      </a:r>
                      <a:endParaRPr lang="en-GB" sz="1200" dirty="0"/>
                    </a:p>
                  </a:txBody>
                  <a:tcPr anchor="ctr"/>
                </a:tc>
                <a:extLst>
                  <a:ext uri="{0D108BD9-81ED-4DB2-BD59-A6C34878D82A}">
                    <a16:rowId xmlns:a16="http://schemas.microsoft.com/office/drawing/2014/main" val="10000"/>
                  </a:ext>
                </a:extLst>
              </a:tr>
              <a:tr h="189034">
                <a:tc vMerge="1">
                  <a:txBody>
                    <a:bodyPr/>
                    <a:lstStyle/>
                    <a:p>
                      <a:endParaRPr lang="en-GB"/>
                    </a:p>
                  </a:txBody>
                  <a:tcPr/>
                </a:tc>
                <a:tc>
                  <a:txBody>
                    <a:bodyPr/>
                    <a:lstStyle/>
                    <a:p>
                      <a:pPr algn="ctr"/>
                      <a:r>
                        <a:rPr lang="en-GB" sz="1200" b="1" i="1" dirty="0">
                          <a:solidFill>
                            <a:schemeClr val="accent2">
                              <a:lumMod val="75000"/>
                            </a:schemeClr>
                          </a:solidFill>
                        </a:rPr>
                        <a:t>Injection, implant,</a:t>
                      </a:r>
                      <a:r>
                        <a:rPr lang="en-GB" sz="1200" b="1" i="1" baseline="0" dirty="0">
                          <a:solidFill>
                            <a:schemeClr val="accent2">
                              <a:lumMod val="75000"/>
                            </a:schemeClr>
                          </a:solidFill>
                        </a:rPr>
                        <a:t> skin patch</a:t>
                      </a:r>
                      <a:endParaRPr lang="en-GB" sz="1200" b="1" i="1" dirty="0">
                        <a:solidFill>
                          <a:schemeClr val="accent2">
                            <a:lumMod val="75000"/>
                          </a:schemeClr>
                        </a:solidFill>
                      </a:endParaRPr>
                    </a:p>
                  </a:txBody>
                  <a:tcPr anchor="ctr"/>
                </a:tc>
                <a:tc>
                  <a:txBody>
                    <a:bodyPr/>
                    <a:lstStyle/>
                    <a:p>
                      <a:pPr algn="l"/>
                      <a:r>
                        <a:rPr lang="en-GB" sz="1200" dirty="0"/>
                        <a:t>For</a:t>
                      </a:r>
                      <a:r>
                        <a:rPr lang="en-GB" sz="1200" baseline="0" dirty="0"/>
                        <a:t> slow release of progesterone to inhibit the maturation and release of eggs for months or years.</a:t>
                      </a:r>
                      <a:endParaRPr lang="en-GB" sz="1200" dirty="0"/>
                    </a:p>
                  </a:txBody>
                  <a:tcPr anchor="ctr"/>
                </a:tc>
                <a:extLst>
                  <a:ext uri="{0D108BD9-81ED-4DB2-BD59-A6C34878D82A}">
                    <a16:rowId xmlns:a16="http://schemas.microsoft.com/office/drawing/2014/main" val="10001"/>
                  </a:ext>
                </a:extLst>
              </a:tr>
              <a:tr h="0">
                <a:tc vMerge="1">
                  <a:txBody>
                    <a:bodyPr/>
                    <a:lstStyle/>
                    <a:p>
                      <a:endParaRPr lang="en-GB"/>
                    </a:p>
                  </a:txBody>
                  <a:tcPr/>
                </a:tc>
                <a:tc>
                  <a:txBody>
                    <a:bodyPr/>
                    <a:lstStyle/>
                    <a:p>
                      <a:pPr algn="ctr"/>
                      <a:r>
                        <a:rPr lang="en-GB" sz="1200" b="1" i="1" dirty="0">
                          <a:solidFill>
                            <a:schemeClr val="accent2">
                              <a:lumMod val="75000"/>
                            </a:schemeClr>
                          </a:solidFill>
                        </a:rPr>
                        <a:t>Barrier methods</a:t>
                      </a:r>
                    </a:p>
                  </a:txBody>
                  <a:tcPr anchor="ctr"/>
                </a:tc>
                <a:tc>
                  <a:txBody>
                    <a:bodyPr/>
                    <a:lstStyle/>
                    <a:p>
                      <a:pPr algn="l"/>
                      <a:r>
                        <a:rPr lang="en-GB" sz="1200" dirty="0"/>
                        <a:t>Condoms</a:t>
                      </a:r>
                      <a:r>
                        <a:rPr lang="en-GB" sz="1200" baseline="0" dirty="0"/>
                        <a:t> or diaphragms which prevent sperm reaching the egg.</a:t>
                      </a:r>
                      <a:endParaRPr lang="en-GB" sz="1200" dirty="0"/>
                    </a:p>
                  </a:txBody>
                  <a:tcPr anchor="ctr"/>
                </a:tc>
                <a:extLst>
                  <a:ext uri="{0D108BD9-81ED-4DB2-BD59-A6C34878D82A}">
                    <a16:rowId xmlns:a16="http://schemas.microsoft.com/office/drawing/2014/main" val="10002"/>
                  </a:ext>
                </a:extLst>
              </a:tr>
              <a:tr h="0">
                <a:tc vMerge="1">
                  <a:txBody>
                    <a:bodyPr/>
                    <a:lstStyle/>
                    <a:p>
                      <a:endParaRPr lang="en-GB"/>
                    </a:p>
                  </a:txBody>
                  <a:tcPr/>
                </a:tc>
                <a:tc>
                  <a:txBody>
                    <a:bodyPr/>
                    <a:lstStyle/>
                    <a:p>
                      <a:pPr algn="ctr"/>
                      <a:r>
                        <a:rPr lang="en-GB" sz="1200" b="1" i="1" dirty="0">
                          <a:solidFill>
                            <a:schemeClr val="accent2">
                              <a:lumMod val="75000"/>
                            </a:schemeClr>
                          </a:solidFill>
                        </a:rPr>
                        <a:t>Intrauterine devices</a:t>
                      </a:r>
                    </a:p>
                  </a:txBody>
                  <a:tcPr anchor="ctr"/>
                </a:tc>
                <a:tc>
                  <a:txBody>
                    <a:bodyPr/>
                    <a:lstStyle/>
                    <a:p>
                      <a:pPr algn="l"/>
                      <a:r>
                        <a:rPr lang="en-GB" sz="1200" dirty="0"/>
                        <a:t>Prevent implantation of an embryo or release a hormone.</a:t>
                      </a:r>
                    </a:p>
                  </a:txBody>
                  <a:tcPr anchor="ctr"/>
                </a:tc>
                <a:extLst>
                  <a:ext uri="{0D108BD9-81ED-4DB2-BD59-A6C34878D82A}">
                    <a16:rowId xmlns:a16="http://schemas.microsoft.com/office/drawing/2014/main" val="10003"/>
                  </a:ext>
                </a:extLst>
              </a:tr>
              <a:tr h="0">
                <a:tc vMerge="1">
                  <a:txBody>
                    <a:bodyPr/>
                    <a:lstStyle/>
                    <a:p>
                      <a:endParaRPr lang="en-GB"/>
                    </a:p>
                  </a:txBody>
                  <a:tcPr/>
                </a:tc>
                <a:tc>
                  <a:txBody>
                    <a:bodyPr/>
                    <a:lstStyle/>
                    <a:p>
                      <a:pPr algn="ctr"/>
                      <a:r>
                        <a:rPr lang="en-GB" sz="1200" b="1" i="1" dirty="0">
                          <a:solidFill>
                            <a:schemeClr val="accent2">
                              <a:lumMod val="75000"/>
                            </a:schemeClr>
                          </a:solidFill>
                        </a:rPr>
                        <a:t>Spermicidal agents</a:t>
                      </a:r>
                    </a:p>
                  </a:txBody>
                  <a:tcPr anchor="ctr"/>
                </a:tc>
                <a:tc>
                  <a:txBody>
                    <a:bodyPr/>
                    <a:lstStyle/>
                    <a:p>
                      <a:pPr algn="l"/>
                      <a:r>
                        <a:rPr lang="en-GB" sz="1200" dirty="0"/>
                        <a:t>Kill or disable</a:t>
                      </a:r>
                      <a:r>
                        <a:rPr lang="en-GB" sz="1200" baseline="0" dirty="0"/>
                        <a:t> sperm.</a:t>
                      </a:r>
                      <a:endParaRPr lang="en-GB" sz="1200" dirty="0"/>
                    </a:p>
                  </a:txBody>
                  <a:tcPr anchor="ctr"/>
                </a:tc>
                <a:extLst>
                  <a:ext uri="{0D108BD9-81ED-4DB2-BD59-A6C34878D82A}">
                    <a16:rowId xmlns:a16="http://schemas.microsoft.com/office/drawing/2014/main" val="10004"/>
                  </a:ext>
                </a:extLst>
              </a:tr>
              <a:tr h="0">
                <a:tc vMerge="1">
                  <a:txBody>
                    <a:bodyPr/>
                    <a:lstStyle/>
                    <a:p>
                      <a:endParaRPr lang="en-GB"/>
                    </a:p>
                  </a:txBody>
                  <a:tcPr/>
                </a:tc>
                <a:tc>
                  <a:txBody>
                    <a:bodyPr/>
                    <a:lstStyle/>
                    <a:p>
                      <a:pPr algn="ctr"/>
                      <a:r>
                        <a:rPr lang="en-GB" sz="1200" b="1" i="1" dirty="0">
                          <a:solidFill>
                            <a:schemeClr val="accent2">
                              <a:lumMod val="75000"/>
                            </a:schemeClr>
                          </a:solidFill>
                        </a:rPr>
                        <a:t>Abstaining</a:t>
                      </a:r>
                    </a:p>
                  </a:txBody>
                  <a:tcPr anchor="ctr"/>
                </a:tc>
                <a:tc>
                  <a:txBody>
                    <a:bodyPr/>
                    <a:lstStyle/>
                    <a:p>
                      <a:pPr algn="l"/>
                      <a:r>
                        <a:rPr lang="en-GB" sz="1200" dirty="0"/>
                        <a:t>Avoiding intercourse when an egg may be in the oviduct.</a:t>
                      </a:r>
                    </a:p>
                  </a:txBody>
                  <a:tcPr anchor="ctr"/>
                </a:tc>
                <a:extLst>
                  <a:ext uri="{0D108BD9-81ED-4DB2-BD59-A6C34878D82A}">
                    <a16:rowId xmlns:a16="http://schemas.microsoft.com/office/drawing/2014/main" val="10005"/>
                  </a:ext>
                </a:extLst>
              </a:tr>
              <a:tr h="0">
                <a:tc vMerge="1">
                  <a:txBody>
                    <a:bodyPr/>
                    <a:lstStyle/>
                    <a:p>
                      <a:endParaRPr lang="en-GB"/>
                    </a:p>
                  </a:txBody>
                  <a:tcPr/>
                </a:tc>
                <a:tc>
                  <a:txBody>
                    <a:bodyPr/>
                    <a:lstStyle/>
                    <a:p>
                      <a:pPr algn="ctr"/>
                      <a:r>
                        <a:rPr lang="en-GB" sz="1200" b="1" i="1" dirty="0">
                          <a:solidFill>
                            <a:schemeClr val="accent2">
                              <a:lumMod val="75000"/>
                            </a:schemeClr>
                          </a:solidFill>
                        </a:rPr>
                        <a:t>Surgery</a:t>
                      </a:r>
                    </a:p>
                  </a:txBody>
                  <a:tcPr anchor="ctr"/>
                </a:tc>
                <a:tc>
                  <a:txBody>
                    <a:bodyPr/>
                    <a:lstStyle/>
                    <a:p>
                      <a:pPr algn="l"/>
                      <a:r>
                        <a:rPr lang="en-GB" sz="1200" dirty="0"/>
                        <a:t>Male</a:t>
                      </a:r>
                      <a:r>
                        <a:rPr lang="en-GB" sz="1200" baseline="0" dirty="0"/>
                        <a:t> or female sterilisation.</a:t>
                      </a:r>
                      <a:endParaRPr lang="en-GB" sz="1200" dirty="0"/>
                    </a:p>
                  </a:txBody>
                  <a:tcPr anchor="ctr"/>
                </a:tc>
                <a:extLst>
                  <a:ext uri="{0D108BD9-81ED-4DB2-BD59-A6C34878D82A}">
                    <a16:rowId xmlns:a16="http://schemas.microsoft.com/office/drawing/2014/main" val="10006"/>
                  </a:ext>
                </a:extLst>
              </a:tr>
            </a:tbl>
          </a:graphicData>
        </a:graphic>
      </p:graphicFrame>
      <p:sp>
        <p:nvSpPr>
          <p:cNvPr id="92" name="Rectangle 91"/>
          <p:cNvSpPr/>
          <p:nvPr/>
        </p:nvSpPr>
        <p:spPr>
          <a:xfrm>
            <a:off x="3635763" y="2720213"/>
            <a:ext cx="1480344" cy="1077218"/>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The use of hormone to treat infertility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93" name="Table 92"/>
          <p:cNvGraphicFramePr>
            <a:graphicFrameLocks noGrp="1"/>
          </p:cNvGraphicFramePr>
          <p:nvPr>
            <p:extLst>
              <p:ext uri="{D42A27DB-BD31-4B8C-83A1-F6EECF244321}">
                <p14:modId xmlns:p14="http://schemas.microsoft.com/office/powerpoint/2010/main" val="2061033827"/>
              </p:ext>
            </p:extLst>
          </p:nvPr>
        </p:nvGraphicFramePr>
        <p:xfrm>
          <a:off x="60768" y="732847"/>
          <a:ext cx="3496241" cy="3258582"/>
        </p:xfrm>
        <a:graphic>
          <a:graphicData uri="http://schemas.openxmlformats.org/drawingml/2006/table">
            <a:tbl>
              <a:tblPr firstRow="1" bandRow="1">
                <a:tableStyleId>{5940675A-B579-460E-94D1-54222C63F5DA}</a:tableStyleId>
              </a:tblPr>
              <a:tblGrid>
                <a:gridCol w="3496241">
                  <a:extLst>
                    <a:ext uri="{9D8B030D-6E8A-4147-A177-3AD203B41FA5}">
                      <a16:colId xmlns:a16="http://schemas.microsoft.com/office/drawing/2014/main" val="20000"/>
                    </a:ext>
                  </a:extLst>
                </a:gridCol>
              </a:tblGrid>
              <a:tr h="322529">
                <a:tc>
                  <a:txBody>
                    <a:bodyPr/>
                    <a:lstStyle/>
                    <a:p>
                      <a:pPr algn="ctr"/>
                      <a:endParaRPr lang="en-GB" sz="1200" b="1" i="0" dirty="0">
                        <a:solidFill>
                          <a:schemeClr val="tx1"/>
                        </a:solidFill>
                      </a:endParaRPr>
                    </a:p>
                  </a:txBody>
                  <a:tcPr anchor="ctr">
                    <a:solidFill>
                      <a:schemeClr val="accent2">
                        <a:lumMod val="20000"/>
                        <a:lumOff val="80000"/>
                      </a:schemeClr>
                    </a:solidFill>
                  </a:tcPr>
                </a:tc>
                <a:extLst>
                  <a:ext uri="{0D108BD9-81ED-4DB2-BD59-A6C34878D82A}">
                    <a16:rowId xmlns:a16="http://schemas.microsoft.com/office/drawing/2014/main" val="10000"/>
                  </a:ext>
                </a:extLst>
              </a:tr>
              <a:tr h="465854">
                <a:tc>
                  <a:txBody>
                    <a:bodyPr/>
                    <a:lstStyle/>
                    <a:p>
                      <a:pPr algn="ctr"/>
                      <a:r>
                        <a:rPr lang="en-GB" sz="1200" b="1" i="1" dirty="0">
                          <a:solidFill>
                            <a:schemeClr val="accent2">
                              <a:lumMod val="75000"/>
                            </a:schemeClr>
                          </a:solidFill>
                        </a:rPr>
                        <a:t>Involves</a:t>
                      </a:r>
                      <a:r>
                        <a:rPr lang="en-GB" sz="1200" b="1" i="1" baseline="0" dirty="0">
                          <a:solidFill>
                            <a:schemeClr val="accent2">
                              <a:lumMod val="75000"/>
                            </a:schemeClr>
                          </a:solidFill>
                        </a:rPr>
                        <a:t> giving a mother FSH and LH to stimulate the maturation of several eggs</a:t>
                      </a:r>
                      <a:endParaRPr lang="en-GB" sz="1200" b="1" i="1" dirty="0">
                        <a:solidFill>
                          <a:schemeClr val="accent2">
                            <a:lumMod val="75000"/>
                          </a:schemeClr>
                        </a:solidFill>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0302">
                <a:tc>
                  <a:txBody>
                    <a:bodyPr/>
                    <a:lstStyle/>
                    <a:p>
                      <a:pPr marL="0" indent="0" algn="ctr">
                        <a:buFont typeface="Arial" charset="0"/>
                        <a:buNone/>
                      </a:pPr>
                      <a:r>
                        <a:rPr lang="en-GB" sz="1200" dirty="0"/>
                        <a:t>The eggs are collected from the mother</a:t>
                      </a:r>
                      <a:r>
                        <a:rPr lang="en-GB" sz="1200" baseline="0" dirty="0"/>
                        <a:t> and fertilised by sperm from the father in a laboratory.</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79949">
                <a:tc>
                  <a:txBody>
                    <a:bodyPr/>
                    <a:lstStyle/>
                    <a:p>
                      <a:pPr marL="0" indent="0" algn="ctr">
                        <a:buFont typeface="Arial" charset="0"/>
                        <a:buNone/>
                      </a:pPr>
                      <a:r>
                        <a:rPr lang="en-GB" sz="1200" dirty="0"/>
                        <a:t>The fertilised</a:t>
                      </a:r>
                      <a:r>
                        <a:rPr lang="en-GB" sz="1200" baseline="0" dirty="0"/>
                        <a:t> eggs develop into embryos.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79948">
                <a:tc>
                  <a:txBody>
                    <a:bodyPr/>
                    <a:lstStyle/>
                    <a:p>
                      <a:pPr marL="0" indent="0" algn="ctr">
                        <a:buFont typeface="Arial" charset="0"/>
                        <a:buNone/>
                      </a:pPr>
                      <a:r>
                        <a:rPr lang="en-GB" sz="1200" dirty="0"/>
                        <a:t>At the stage when they are tiny balls of cells, one or two embryos</a:t>
                      </a:r>
                      <a:r>
                        <a:rPr lang="en-GB" sz="1200" baseline="0" dirty="0"/>
                        <a:t> are inserted into the mother’s uterus (womb).</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94" name="Rectangle 93"/>
          <p:cNvSpPr/>
          <p:nvPr/>
        </p:nvSpPr>
        <p:spPr>
          <a:xfrm rot="5400000">
            <a:off x="2790862" y="984233"/>
            <a:ext cx="2540806" cy="71360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Hormones are used in modern reproductive technologies to treat infertility</a:t>
            </a:r>
          </a:p>
        </p:txBody>
      </p:sp>
      <p:sp>
        <p:nvSpPr>
          <p:cNvPr id="96" name="Rectangle 95"/>
          <p:cNvSpPr/>
          <p:nvPr/>
        </p:nvSpPr>
        <p:spPr>
          <a:xfrm>
            <a:off x="1248685" y="51788"/>
            <a:ext cx="2252715" cy="5849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FSH and LH are used as ‘fertility drugs’ to help someone become pregnant in the normal way</a:t>
            </a:r>
          </a:p>
        </p:txBody>
      </p:sp>
      <p:grpSp>
        <p:nvGrpSpPr>
          <p:cNvPr id="236" name="Group 235"/>
          <p:cNvGrpSpPr/>
          <p:nvPr/>
        </p:nvGrpSpPr>
        <p:grpSpPr>
          <a:xfrm>
            <a:off x="1691070" y="2128400"/>
            <a:ext cx="365371" cy="1167995"/>
            <a:chOff x="1771342" y="2788384"/>
            <a:chExt cx="365371" cy="1330320"/>
          </a:xfrm>
        </p:grpSpPr>
        <p:sp>
          <p:nvSpPr>
            <p:cNvPr id="235" name="Down Arrow 234"/>
            <p:cNvSpPr/>
            <p:nvPr/>
          </p:nvSpPr>
          <p:spPr>
            <a:xfrm>
              <a:off x="1771342" y="2788384"/>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Down Arrow 97"/>
            <p:cNvSpPr/>
            <p:nvPr/>
          </p:nvSpPr>
          <p:spPr>
            <a:xfrm>
              <a:off x="1771342" y="3654247"/>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00" name="Table 99"/>
          <p:cNvGraphicFramePr>
            <a:graphicFrameLocks noGrp="1"/>
          </p:cNvGraphicFramePr>
          <p:nvPr>
            <p:extLst/>
          </p:nvPr>
        </p:nvGraphicFramePr>
        <p:xfrm>
          <a:off x="125467" y="4262315"/>
          <a:ext cx="3682755" cy="1350528"/>
        </p:xfrm>
        <a:graphic>
          <a:graphicData uri="http://schemas.openxmlformats.org/drawingml/2006/table">
            <a:tbl>
              <a:tblPr firstRow="1" bandRow="1">
                <a:tableStyleId>{5940675A-B579-460E-94D1-54222C63F5DA}</a:tableStyleId>
              </a:tblPr>
              <a:tblGrid>
                <a:gridCol w="1151791">
                  <a:extLst>
                    <a:ext uri="{9D8B030D-6E8A-4147-A177-3AD203B41FA5}">
                      <a16:colId xmlns:a16="http://schemas.microsoft.com/office/drawing/2014/main" val="20001"/>
                    </a:ext>
                  </a:extLst>
                </a:gridCol>
                <a:gridCol w="2530964">
                  <a:extLst>
                    <a:ext uri="{9D8B030D-6E8A-4147-A177-3AD203B41FA5}">
                      <a16:colId xmlns:a16="http://schemas.microsoft.com/office/drawing/2014/main" val="20002"/>
                    </a:ext>
                  </a:extLst>
                </a:gridCol>
              </a:tblGrid>
              <a:tr h="419894">
                <a:tc rowSpan="3">
                  <a:txBody>
                    <a:bodyPr/>
                    <a:lstStyle/>
                    <a:p>
                      <a:pPr algn="ctr"/>
                      <a:r>
                        <a:rPr lang="en-GB" sz="1200" b="1" i="1" dirty="0">
                          <a:solidFill>
                            <a:schemeClr val="accent2">
                              <a:lumMod val="75000"/>
                            </a:schemeClr>
                          </a:solidFill>
                        </a:rPr>
                        <a:t>Potential disadvantages</a:t>
                      </a:r>
                      <a:r>
                        <a:rPr lang="en-GB" sz="1200" b="1" i="1" baseline="0" dirty="0">
                          <a:solidFill>
                            <a:schemeClr val="accent2">
                              <a:lumMod val="75000"/>
                            </a:schemeClr>
                          </a:solidFill>
                        </a:rPr>
                        <a:t> of IVF</a:t>
                      </a:r>
                      <a:endParaRPr lang="en-GB" sz="1200" b="1" i="1" dirty="0">
                        <a:solidFill>
                          <a:schemeClr val="accent2">
                            <a:lumMod val="75000"/>
                          </a:schemeClr>
                        </a:solidFill>
                      </a:endParaRPr>
                    </a:p>
                  </a:txBody>
                  <a:tcPr anchor="ctr"/>
                </a:tc>
                <a:tc>
                  <a:txBody>
                    <a:bodyPr/>
                    <a:lstStyle/>
                    <a:p>
                      <a:pPr algn="l"/>
                      <a:r>
                        <a:rPr lang="en-GB" sz="1200" baseline="0" dirty="0"/>
                        <a:t>Emotional and physical stress.</a:t>
                      </a:r>
                      <a:endParaRPr lang="en-GB" sz="1200" dirty="0"/>
                    </a:p>
                  </a:txBody>
                  <a:tcPr anchor="ctr"/>
                </a:tc>
                <a:extLst>
                  <a:ext uri="{0D108BD9-81ED-4DB2-BD59-A6C34878D82A}">
                    <a16:rowId xmlns:a16="http://schemas.microsoft.com/office/drawing/2014/main" val="10000"/>
                  </a:ext>
                </a:extLst>
              </a:tr>
              <a:tr h="419893">
                <a:tc vMerge="1">
                  <a:txBody>
                    <a:bodyPr/>
                    <a:lstStyle/>
                    <a:p>
                      <a:endParaRPr lang="en-GB"/>
                    </a:p>
                  </a:txBody>
                  <a:tcPr/>
                </a:tc>
                <a:tc>
                  <a:txBody>
                    <a:bodyPr/>
                    <a:lstStyle/>
                    <a:p>
                      <a:pPr algn="l"/>
                      <a:r>
                        <a:rPr lang="en-GB" sz="1200" dirty="0"/>
                        <a:t>Success rates are not high.</a:t>
                      </a:r>
                    </a:p>
                  </a:txBody>
                  <a:tcPr anchor="ctr"/>
                </a:tc>
                <a:extLst>
                  <a:ext uri="{0D108BD9-81ED-4DB2-BD59-A6C34878D82A}">
                    <a16:rowId xmlns:a16="http://schemas.microsoft.com/office/drawing/2014/main" val="10001"/>
                  </a:ext>
                </a:extLst>
              </a:tr>
              <a:tr h="510741">
                <a:tc vMerge="1">
                  <a:txBody>
                    <a:bodyPr/>
                    <a:lstStyle/>
                    <a:p>
                      <a:endParaRPr lang="en-GB"/>
                    </a:p>
                  </a:txBody>
                  <a:tcPr/>
                </a:tc>
                <a:tc>
                  <a:txBody>
                    <a:bodyPr/>
                    <a:lstStyle/>
                    <a:p>
                      <a:pPr algn="l"/>
                      <a:r>
                        <a:rPr lang="en-GB" sz="1200" dirty="0"/>
                        <a:t>Multiple births</a:t>
                      </a:r>
                      <a:r>
                        <a:rPr lang="en-GB" sz="1200" baseline="0" dirty="0"/>
                        <a:t> risk to mother and babies.</a:t>
                      </a:r>
                      <a:endParaRPr lang="en-GB" sz="1200" dirty="0"/>
                    </a:p>
                  </a:txBody>
                  <a:tcPr anchor="ctr"/>
                </a:tc>
                <a:extLst>
                  <a:ext uri="{0D108BD9-81ED-4DB2-BD59-A6C34878D82A}">
                    <a16:rowId xmlns:a16="http://schemas.microsoft.com/office/drawing/2014/main" val="10002"/>
                  </a:ext>
                </a:extLst>
              </a:tr>
            </a:tbl>
          </a:graphicData>
        </a:graphic>
      </p:graphicFrame>
      <p:grpSp>
        <p:nvGrpSpPr>
          <p:cNvPr id="244" name="Group 243"/>
          <p:cNvGrpSpPr/>
          <p:nvPr/>
        </p:nvGrpSpPr>
        <p:grpSpPr>
          <a:xfrm>
            <a:off x="11265785" y="740751"/>
            <a:ext cx="1542515" cy="1783053"/>
            <a:chOff x="9131877" y="558557"/>
            <a:chExt cx="1542515" cy="1783053"/>
          </a:xfrm>
        </p:grpSpPr>
        <p:grpSp>
          <p:nvGrpSpPr>
            <p:cNvPr id="241" name="Group 240"/>
            <p:cNvGrpSpPr/>
            <p:nvPr/>
          </p:nvGrpSpPr>
          <p:grpSpPr>
            <a:xfrm>
              <a:off x="9131877" y="1692493"/>
              <a:ext cx="1007625" cy="578419"/>
              <a:chOff x="9131877" y="1692493"/>
              <a:chExt cx="1007625" cy="578419"/>
            </a:xfrm>
          </p:grpSpPr>
          <p:pic>
            <p:nvPicPr>
              <p:cNvPr id="239" name="Picture 238"/>
              <p:cNvPicPr>
                <a:picLocks noChangeAspect="1"/>
              </p:cNvPicPr>
              <p:nvPr/>
            </p:nvPicPr>
            <p:blipFill>
              <a:blip r:embed="rId4"/>
              <a:stretch>
                <a:fillRect/>
              </a:stretch>
            </p:blipFill>
            <p:spPr>
              <a:xfrm rot="16200000">
                <a:off x="9288195" y="1536175"/>
                <a:ext cx="203893" cy="516529"/>
              </a:xfrm>
              <a:prstGeom prst="rect">
                <a:avLst/>
              </a:prstGeom>
            </p:spPr>
          </p:pic>
          <p:pic>
            <p:nvPicPr>
              <p:cNvPr id="238" name="Picture 237"/>
              <p:cNvPicPr>
                <a:picLocks noChangeAspect="1"/>
              </p:cNvPicPr>
              <p:nvPr/>
            </p:nvPicPr>
            <p:blipFill>
              <a:blip r:embed="rId5"/>
              <a:stretch>
                <a:fillRect/>
              </a:stretch>
            </p:blipFill>
            <p:spPr>
              <a:xfrm>
                <a:off x="9274130" y="1855534"/>
                <a:ext cx="865372" cy="415378"/>
              </a:xfrm>
              <a:prstGeom prst="rect">
                <a:avLst/>
              </a:prstGeom>
            </p:spPr>
          </p:pic>
        </p:grpSp>
        <p:pic>
          <p:nvPicPr>
            <p:cNvPr id="240" name="Picture 239"/>
            <p:cNvPicPr>
              <a:picLocks noChangeAspect="1"/>
            </p:cNvPicPr>
            <p:nvPr/>
          </p:nvPicPr>
          <p:blipFill>
            <a:blip r:embed="rId6"/>
            <a:stretch>
              <a:fillRect/>
            </a:stretch>
          </p:blipFill>
          <p:spPr>
            <a:xfrm>
              <a:off x="10010538" y="558557"/>
              <a:ext cx="663854" cy="1200942"/>
            </a:xfrm>
            <a:prstGeom prst="rect">
              <a:avLst/>
            </a:prstGeom>
          </p:spPr>
        </p:pic>
        <p:sp>
          <p:nvSpPr>
            <p:cNvPr id="242" name="Down Arrow 241"/>
            <p:cNvSpPr/>
            <p:nvPr/>
          </p:nvSpPr>
          <p:spPr>
            <a:xfrm>
              <a:off x="10143521" y="1663464"/>
              <a:ext cx="393947" cy="678146"/>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800" dirty="0">
                  <a:solidFill>
                    <a:schemeClr val="tx1"/>
                  </a:solidFill>
                </a:rPr>
                <a:t>gravity</a:t>
              </a:r>
            </a:p>
          </p:txBody>
        </p:sp>
        <p:sp>
          <p:nvSpPr>
            <p:cNvPr id="243" name="Right Arrow 242"/>
            <p:cNvSpPr/>
            <p:nvPr/>
          </p:nvSpPr>
          <p:spPr>
            <a:xfrm>
              <a:off x="9314079" y="981527"/>
              <a:ext cx="684442" cy="363461"/>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Light</a:t>
              </a:r>
            </a:p>
          </p:txBody>
        </p:sp>
      </p:grpSp>
      <p:sp>
        <p:nvSpPr>
          <p:cNvPr id="110" name="Rectangle 109"/>
          <p:cNvSpPr/>
          <p:nvPr/>
        </p:nvSpPr>
        <p:spPr>
          <a:xfrm rot="16200000">
            <a:off x="5055737" y="2958114"/>
            <a:ext cx="1088927" cy="60141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Plant hormones</a:t>
            </a:r>
            <a:endParaRPr lang="en-GB" sz="1600" dirty="0">
              <a:solidFill>
                <a:schemeClr val="accent2"/>
              </a:solidFill>
              <a:ea typeface="Verdana" panose="020B0604030504040204" pitchFamily="34" charset="0"/>
              <a:cs typeface="Verdana" panose="020B0604030504040204" pitchFamily="34" charset="0"/>
            </a:endParaRPr>
          </a:p>
        </p:txBody>
      </p:sp>
      <p:sp>
        <p:nvSpPr>
          <p:cNvPr id="111" name="Rectangle 110"/>
          <p:cNvSpPr/>
          <p:nvPr/>
        </p:nvSpPr>
        <p:spPr>
          <a:xfrm rot="16200000">
            <a:off x="3843376" y="772834"/>
            <a:ext cx="2054172" cy="663972"/>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Plants produce hormones to coordinate and control growth </a:t>
            </a:r>
          </a:p>
        </p:txBody>
      </p:sp>
      <p:graphicFrame>
        <p:nvGraphicFramePr>
          <p:cNvPr id="112" name="Table 111"/>
          <p:cNvGraphicFramePr>
            <a:graphicFrameLocks noGrp="1"/>
          </p:cNvGraphicFramePr>
          <p:nvPr>
            <p:extLst>
              <p:ext uri="{D42A27DB-BD31-4B8C-83A1-F6EECF244321}">
                <p14:modId xmlns:p14="http://schemas.microsoft.com/office/powerpoint/2010/main" val="1045903667"/>
              </p:ext>
            </p:extLst>
          </p:nvPr>
        </p:nvGraphicFramePr>
        <p:xfrm>
          <a:off x="5349681" y="130022"/>
          <a:ext cx="5916104" cy="2036680"/>
        </p:xfrm>
        <a:graphic>
          <a:graphicData uri="http://schemas.openxmlformats.org/drawingml/2006/table">
            <a:tbl>
              <a:tblPr firstRow="1" bandRow="1">
                <a:tableStyleId>{5940675A-B579-460E-94D1-54222C63F5DA}</a:tableStyleId>
              </a:tblPr>
              <a:tblGrid>
                <a:gridCol w="956653">
                  <a:extLst>
                    <a:ext uri="{9D8B030D-6E8A-4147-A177-3AD203B41FA5}">
                      <a16:colId xmlns:a16="http://schemas.microsoft.com/office/drawing/2014/main" val="20000"/>
                    </a:ext>
                  </a:extLst>
                </a:gridCol>
                <a:gridCol w="1197551">
                  <a:extLst>
                    <a:ext uri="{9D8B030D-6E8A-4147-A177-3AD203B41FA5}">
                      <a16:colId xmlns:a16="http://schemas.microsoft.com/office/drawing/2014/main" val="20001"/>
                    </a:ext>
                  </a:extLst>
                </a:gridCol>
                <a:gridCol w="3761900">
                  <a:extLst>
                    <a:ext uri="{9D8B030D-6E8A-4147-A177-3AD203B41FA5}">
                      <a16:colId xmlns:a16="http://schemas.microsoft.com/office/drawing/2014/main" val="20002"/>
                    </a:ext>
                  </a:extLst>
                </a:gridCol>
              </a:tblGrid>
              <a:tr h="756590">
                <a:tc rowSpan="3">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1" dirty="0">
                          <a:solidFill>
                            <a:schemeClr val="accent2">
                              <a:lumMod val="75000"/>
                            </a:schemeClr>
                          </a:solidFill>
                        </a:rPr>
                        <a:t>Light</a:t>
                      </a:r>
                      <a:r>
                        <a:rPr lang="en-GB" sz="1200" b="1" i="1" baseline="0" dirty="0">
                          <a:solidFill>
                            <a:schemeClr val="accent2">
                              <a:lumMod val="75000"/>
                            </a:schemeClr>
                          </a:solidFill>
                        </a:rPr>
                        <a:t> (phototropism)</a:t>
                      </a:r>
                      <a:endParaRPr lang="en-GB" sz="1200" b="1" i="1" dirty="0">
                        <a:solidFill>
                          <a:schemeClr val="accent2">
                            <a:lumMod val="75000"/>
                          </a:schemeClr>
                        </a:solidFill>
                      </a:endParaRPr>
                    </a:p>
                  </a:txBody>
                  <a:tcPr anchor="ctr"/>
                </a:tc>
                <a:tc>
                  <a:txBody>
                    <a:bodyPr/>
                    <a:lstStyle/>
                    <a:p>
                      <a:pPr algn="l"/>
                      <a:r>
                        <a:rPr lang="en-GB" sz="1200" dirty="0"/>
                        <a:t>Light</a:t>
                      </a:r>
                      <a:r>
                        <a:rPr lang="en-GB" sz="1200" baseline="0" dirty="0"/>
                        <a:t> breaks down auxins and they become unequally distributed in the shoot. The side with the highest concentration of auxins has the highest growth rate and the shoot grows toward the light.</a:t>
                      </a:r>
                      <a:endParaRPr lang="en-GB" sz="1200" dirty="0"/>
                    </a:p>
                  </a:txBody>
                  <a:tcPr anchor="ctr"/>
                </a:tc>
                <a:extLst>
                  <a:ext uri="{0D108BD9-81ED-4DB2-BD59-A6C34878D82A}">
                    <a16:rowId xmlns:a16="http://schemas.microsoft.com/office/drawing/2014/main" val="10000"/>
                  </a:ext>
                </a:extLst>
              </a:tr>
              <a:tr h="588459">
                <a:tc vMerge="1">
                  <a:txBody>
                    <a:bodyPr/>
                    <a:lstStyle/>
                    <a:p>
                      <a:endParaRPr lang="en-GB"/>
                    </a:p>
                  </a:txBody>
                  <a:tcPr/>
                </a:tc>
                <a:tc rowSpan="2">
                  <a:txBody>
                    <a:bodyPr/>
                    <a:lstStyle/>
                    <a:p>
                      <a:pPr algn="ctr"/>
                      <a:r>
                        <a:rPr lang="en-GB" sz="1200" b="1" i="1" dirty="0">
                          <a:solidFill>
                            <a:schemeClr val="accent2">
                              <a:lumMod val="75000"/>
                            </a:schemeClr>
                          </a:solidFill>
                        </a:rPr>
                        <a:t>Gravity (geotropism or gravitropism)</a:t>
                      </a:r>
                    </a:p>
                  </a:txBody>
                  <a:tcPr anchor="ctr"/>
                </a:tc>
                <a:tc>
                  <a:txBody>
                    <a:bodyPr/>
                    <a:lstStyle/>
                    <a:p>
                      <a:pPr algn="l"/>
                      <a:r>
                        <a:rPr lang="en-GB" sz="1200" dirty="0"/>
                        <a:t>Gravity</a:t>
                      </a:r>
                      <a:r>
                        <a:rPr lang="en-GB" sz="1200" baseline="0" dirty="0"/>
                        <a:t> causes an unequal distribution of auxins. In roots the side with the lowest concentration has the highest growth rate and the root grows in the direction of gravity. </a:t>
                      </a:r>
                      <a:endParaRPr lang="en-GB" sz="1200" dirty="0"/>
                    </a:p>
                  </a:txBody>
                  <a:tcPr anchor="ctr"/>
                </a:tc>
                <a:extLst>
                  <a:ext uri="{0D108BD9-81ED-4DB2-BD59-A6C34878D82A}">
                    <a16:rowId xmlns:a16="http://schemas.microsoft.com/office/drawing/2014/main" val="10001"/>
                  </a:ext>
                </a:extLst>
              </a:tr>
              <a:tr h="573640">
                <a:tc vMerge="1">
                  <a:txBody>
                    <a:bodyPr/>
                    <a:lstStyle/>
                    <a:p>
                      <a:endParaRPr lang="en-GB"/>
                    </a:p>
                  </a:txBody>
                  <a:tcPr/>
                </a:tc>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aseline="0" dirty="0"/>
                        <a:t>In new shoots from a seedling the unequal distribution of auxins causes the shoot to grow away from gravity.</a:t>
                      </a:r>
                      <a:endParaRPr lang="en-GB" sz="1200" dirty="0"/>
                    </a:p>
                  </a:txBody>
                  <a:tcPr anchor="ctr"/>
                </a:tc>
                <a:extLst>
                  <a:ext uri="{0D108BD9-81ED-4DB2-BD59-A6C34878D82A}">
                    <a16:rowId xmlns:a16="http://schemas.microsoft.com/office/drawing/2014/main" val="10002"/>
                  </a:ext>
                </a:extLst>
              </a:tr>
            </a:tbl>
          </a:graphicData>
        </a:graphic>
      </p:graphicFrame>
      <p:sp>
        <p:nvSpPr>
          <p:cNvPr id="115" name="Rectangle 114"/>
          <p:cNvSpPr/>
          <p:nvPr/>
        </p:nvSpPr>
        <p:spPr>
          <a:xfrm>
            <a:off x="6119332" y="2306895"/>
            <a:ext cx="2500901"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Gibberellins are important in initiating seed germination.</a:t>
            </a:r>
          </a:p>
        </p:txBody>
      </p:sp>
      <p:sp>
        <p:nvSpPr>
          <p:cNvPr id="117" name="Rectangle 116"/>
          <p:cNvSpPr/>
          <p:nvPr/>
        </p:nvSpPr>
        <p:spPr>
          <a:xfrm>
            <a:off x="8790850" y="2327017"/>
            <a:ext cx="2192409"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err="1">
                <a:solidFill>
                  <a:schemeClr val="tx1"/>
                </a:solidFill>
              </a:rPr>
              <a:t>Ethene</a:t>
            </a:r>
            <a:r>
              <a:rPr lang="en-GB" sz="1200" dirty="0">
                <a:solidFill>
                  <a:schemeClr val="tx1"/>
                </a:solidFill>
              </a:rPr>
              <a:t> controls cell division and ripening </a:t>
            </a:r>
            <a:r>
              <a:rPr lang="en-GB" sz="1200">
                <a:solidFill>
                  <a:schemeClr val="tx1"/>
                </a:solidFill>
              </a:rPr>
              <a:t>of fruits.</a:t>
            </a:r>
            <a:endParaRPr lang="en-GB" sz="1200" dirty="0">
              <a:solidFill>
                <a:schemeClr val="tx1"/>
              </a:solidFill>
            </a:endParaRPr>
          </a:p>
        </p:txBody>
      </p:sp>
      <p:sp>
        <p:nvSpPr>
          <p:cNvPr id="118" name="Rectangle 117"/>
          <p:cNvSpPr/>
          <p:nvPr/>
        </p:nvSpPr>
        <p:spPr>
          <a:xfrm rot="16200000">
            <a:off x="5641661" y="3497638"/>
            <a:ext cx="1933184"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Use of plant hormones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119" name="Table 118"/>
          <p:cNvGraphicFramePr>
            <a:graphicFrameLocks noGrp="1"/>
          </p:cNvGraphicFramePr>
          <p:nvPr>
            <p:extLst>
              <p:ext uri="{D42A27DB-BD31-4B8C-83A1-F6EECF244321}">
                <p14:modId xmlns:p14="http://schemas.microsoft.com/office/powerpoint/2010/main" val="1880855071"/>
              </p:ext>
            </p:extLst>
          </p:nvPr>
        </p:nvGraphicFramePr>
        <p:xfrm>
          <a:off x="7139848" y="2886000"/>
          <a:ext cx="5415005" cy="1410225"/>
        </p:xfrm>
        <a:graphic>
          <a:graphicData uri="http://schemas.openxmlformats.org/drawingml/2006/table">
            <a:tbl>
              <a:tblPr firstRow="1" bandRow="1">
                <a:tableStyleId>{5940675A-B579-460E-94D1-54222C63F5DA}</a:tableStyleId>
              </a:tblPr>
              <a:tblGrid>
                <a:gridCol w="1155915">
                  <a:extLst>
                    <a:ext uri="{9D8B030D-6E8A-4147-A177-3AD203B41FA5}">
                      <a16:colId xmlns:a16="http://schemas.microsoft.com/office/drawing/2014/main" val="20000"/>
                    </a:ext>
                  </a:extLst>
                </a:gridCol>
                <a:gridCol w="1828395">
                  <a:extLst>
                    <a:ext uri="{9D8B030D-6E8A-4147-A177-3AD203B41FA5}">
                      <a16:colId xmlns:a16="http://schemas.microsoft.com/office/drawing/2014/main" val="20001"/>
                    </a:ext>
                  </a:extLst>
                </a:gridCol>
                <a:gridCol w="2430695">
                  <a:extLst>
                    <a:ext uri="{9D8B030D-6E8A-4147-A177-3AD203B41FA5}">
                      <a16:colId xmlns:a16="http://schemas.microsoft.com/office/drawing/2014/main" val="20002"/>
                    </a:ext>
                  </a:extLst>
                </a:gridCol>
              </a:tblGrid>
              <a:tr h="495825">
                <a:tc rowSpan="3">
                  <a:txBody>
                    <a:bodyPr/>
                    <a:lstStyle/>
                    <a:p>
                      <a:pPr algn="ctr"/>
                      <a:endParaRPr lang="en-GB" sz="1200" b="1" dirty="0"/>
                    </a:p>
                  </a:txBody>
                  <a:tcPr vert="vert270" anchor="ctr">
                    <a:solidFill>
                      <a:schemeClr val="accent2">
                        <a:lumMod val="20000"/>
                        <a:lumOff val="80000"/>
                      </a:schemeClr>
                    </a:solidFill>
                  </a:tcPr>
                </a:tc>
                <a:tc>
                  <a:txBody>
                    <a:bodyPr/>
                    <a:lstStyle/>
                    <a:p>
                      <a:pPr algn="ctr"/>
                      <a:r>
                        <a:rPr lang="en-GB" sz="1200" b="1" i="1" dirty="0">
                          <a:solidFill>
                            <a:schemeClr val="accent2">
                              <a:lumMod val="75000"/>
                            </a:schemeClr>
                          </a:solidFill>
                        </a:rPr>
                        <a:t>Auxins</a:t>
                      </a:r>
                    </a:p>
                  </a:txBody>
                  <a:tcPr anchor="ctr"/>
                </a:tc>
                <a:tc>
                  <a:txBody>
                    <a:bodyPr/>
                    <a:lstStyle/>
                    <a:p>
                      <a:pPr algn="l"/>
                      <a:r>
                        <a:rPr lang="en-GB" sz="1200" dirty="0"/>
                        <a:t>Weed</a:t>
                      </a:r>
                      <a:r>
                        <a:rPr lang="en-GB" sz="1200" baseline="0" dirty="0"/>
                        <a:t> killers, rooting powders, promoting growth in tissue culture.</a:t>
                      </a:r>
                      <a:endParaRPr lang="en-GB" sz="1200" dirty="0"/>
                    </a:p>
                  </a:txBody>
                  <a:tcPr anchor="ctr"/>
                </a:tc>
                <a:extLst>
                  <a:ext uri="{0D108BD9-81ED-4DB2-BD59-A6C34878D82A}">
                    <a16:rowId xmlns:a16="http://schemas.microsoft.com/office/drawing/2014/main" val="10000"/>
                  </a:ext>
                </a:extLst>
              </a:tr>
              <a:tr h="456368">
                <a:tc vMerge="1">
                  <a:txBody>
                    <a:bodyPr/>
                    <a:lstStyle/>
                    <a:p>
                      <a:endParaRPr lang="en-GB"/>
                    </a:p>
                  </a:txBody>
                  <a:tcPr/>
                </a:tc>
                <a:tc>
                  <a:txBody>
                    <a:bodyPr/>
                    <a:lstStyle/>
                    <a:p>
                      <a:pPr algn="ctr"/>
                      <a:r>
                        <a:rPr lang="en-GB" sz="1200" b="1" i="1" dirty="0" err="1">
                          <a:solidFill>
                            <a:schemeClr val="accent2">
                              <a:lumMod val="75000"/>
                            </a:schemeClr>
                          </a:solidFill>
                        </a:rPr>
                        <a:t>Ethene</a:t>
                      </a:r>
                      <a:endParaRPr lang="en-GB" sz="1200" b="1" i="1" dirty="0">
                        <a:solidFill>
                          <a:schemeClr val="accent2">
                            <a:lumMod val="75000"/>
                          </a:schemeClr>
                        </a:solidFill>
                      </a:endParaRPr>
                    </a:p>
                  </a:txBody>
                  <a:tcPr anchor="ctr"/>
                </a:tc>
                <a:tc>
                  <a:txBody>
                    <a:bodyPr/>
                    <a:lstStyle/>
                    <a:p>
                      <a:pPr algn="l"/>
                      <a:r>
                        <a:rPr lang="en-GB" sz="1200" dirty="0"/>
                        <a:t>Control</a:t>
                      </a:r>
                      <a:r>
                        <a:rPr lang="en-GB" sz="1200" baseline="0" dirty="0"/>
                        <a:t> ripening of fruit during storage and transport.</a:t>
                      </a:r>
                      <a:endParaRPr lang="en-GB" sz="1200" dirty="0"/>
                    </a:p>
                  </a:txBody>
                  <a:tcPr anchor="ctr"/>
                </a:tc>
                <a:extLst>
                  <a:ext uri="{0D108BD9-81ED-4DB2-BD59-A6C34878D82A}">
                    <a16:rowId xmlns:a16="http://schemas.microsoft.com/office/drawing/2014/main" val="10001"/>
                  </a:ext>
                </a:extLst>
              </a:tr>
              <a:tr h="434402">
                <a:tc vMerge="1">
                  <a:txBody>
                    <a:bodyPr/>
                    <a:lstStyle/>
                    <a:p>
                      <a:endParaRPr lang="en-GB"/>
                    </a:p>
                  </a:txBody>
                  <a:tcPr/>
                </a:tc>
                <a:tc>
                  <a:txBody>
                    <a:bodyPr/>
                    <a:lstStyle/>
                    <a:p>
                      <a:pPr algn="ctr"/>
                      <a:r>
                        <a:rPr lang="en-GB" sz="1200" b="1" i="1" dirty="0">
                          <a:solidFill>
                            <a:schemeClr val="accent2">
                              <a:lumMod val="75000"/>
                            </a:schemeClr>
                          </a:solidFill>
                        </a:rPr>
                        <a:t>Gibberellins</a:t>
                      </a:r>
                    </a:p>
                  </a:txBody>
                  <a:tcPr anchor="ctr"/>
                </a:tc>
                <a:tc>
                  <a:txBody>
                    <a:bodyPr/>
                    <a:lstStyle/>
                    <a:p>
                      <a:pPr algn="l"/>
                      <a:r>
                        <a:rPr lang="en-GB" sz="1200" dirty="0"/>
                        <a:t>End seed</a:t>
                      </a:r>
                      <a:r>
                        <a:rPr lang="en-GB" sz="1200" baseline="0" dirty="0"/>
                        <a:t> dormancy, promote flowering, increase fruit size.</a:t>
                      </a:r>
                      <a:endParaRPr lang="en-GB" sz="1200" dirty="0"/>
                    </a:p>
                  </a:txBody>
                  <a:tcPr anchor="ctr"/>
                </a:tc>
                <a:extLst>
                  <a:ext uri="{0D108BD9-81ED-4DB2-BD59-A6C34878D82A}">
                    <a16:rowId xmlns:a16="http://schemas.microsoft.com/office/drawing/2014/main" val="10002"/>
                  </a:ext>
                </a:extLst>
              </a:tr>
            </a:tbl>
          </a:graphicData>
        </a:graphic>
      </p:graphicFrame>
      <p:cxnSp>
        <p:nvCxnSpPr>
          <p:cNvPr id="120" name="Straight Connector 119"/>
          <p:cNvCxnSpPr>
            <a:stCxn id="4" idx="0"/>
            <a:endCxn id="92" idx="2"/>
          </p:cNvCxnSpPr>
          <p:nvPr/>
        </p:nvCxnSpPr>
        <p:spPr>
          <a:xfrm flipH="1" flipV="1">
            <a:off x="4375935" y="3797431"/>
            <a:ext cx="730168" cy="318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4" idx="3"/>
            <a:endCxn id="92" idx="0"/>
          </p:cNvCxnSpPr>
          <p:nvPr/>
        </p:nvCxnSpPr>
        <p:spPr>
          <a:xfrm>
            <a:off x="4061265" y="2611437"/>
            <a:ext cx="314670" cy="10877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4" idx="2"/>
            <a:endCxn id="96" idx="3"/>
          </p:cNvCxnSpPr>
          <p:nvPr/>
        </p:nvCxnSpPr>
        <p:spPr>
          <a:xfrm flipH="1" flipV="1">
            <a:off x="3501400" y="344264"/>
            <a:ext cx="203065" cy="9967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93" idx="0"/>
            <a:endCxn id="96" idx="2"/>
          </p:cNvCxnSpPr>
          <p:nvPr/>
        </p:nvCxnSpPr>
        <p:spPr>
          <a:xfrm flipV="1">
            <a:off x="1808888" y="636739"/>
            <a:ext cx="566155" cy="961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100" idx="0"/>
            <a:endCxn id="93" idx="2"/>
          </p:cNvCxnSpPr>
          <p:nvPr/>
        </p:nvCxnSpPr>
        <p:spPr>
          <a:xfrm flipH="1" flipV="1">
            <a:off x="1808888" y="3991429"/>
            <a:ext cx="157956" cy="2708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90" idx="0"/>
            <a:endCxn id="4" idx="2"/>
          </p:cNvCxnSpPr>
          <p:nvPr/>
        </p:nvCxnSpPr>
        <p:spPr>
          <a:xfrm flipV="1">
            <a:off x="4660670" y="5039223"/>
            <a:ext cx="445433" cy="2137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91" idx="0"/>
            <a:endCxn id="100" idx="2"/>
          </p:cNvCxnSpPr>
          <p:nvPr/>
        </p:nvCxnSpPr>
        <p:spPr>
          <a:xfrm flipH="1" flipV="1">
            <a:off x="1966844" y="5612843"/>
            <a:ext cx="715956" cy="215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59" idx="1"/>
          </p:cNvCxnSpPr>
          <p:nvPr/>
        </p:nvCxnSpPr>
        <p:spPr>
          <a:xfrm flipH="1">
            <a:off x="6157878" y="4761647"/>
            <a:ext cx="1480011" cy="1603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cxnSpLocks/>
            <a:stCxn id="59" idx="2"/>
            <a:endCxn id="61" idx="0"/>
          </p:cNvCxnSpPr>
          <p:nvPr/>
        </p:nvCxnSpPr>
        <p:spPr>
          <a:xfrm flipH="1">
            <a:off x="7797743" y="5054034"/>
            <a:ext cx="1141654" cy="2382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cxnSpLocks/>
            <a:stCxn id="86" idx="0"/>
            <a:endCxn id="61" idx="2"/>
          </p:cNvCxnSpPr>
          <p:nvPr/>
        </p:nvCxnSpPr>
        <p:spPr>
          <a:xfrm flipV="1">
            <a:off x="6660476" y="7041719"/>
            <a:ext cx="1137267" cy="1186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4" idx="3"/>
            <a:endCxn id="118" idx="0"/>
          </p:cNvCxnSpPr>
          <p:nvPr/>
        </p:nvCxnSpPr>
        <p:spPr>
          <a:xfrm flipV="1">
            <a:off x="6179515" y="3790026"/>
            <a:ext cx="136351" cy="7875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119" idx="1"/>
            <a:endCxn id="118" idx="2"/>
          </p:cNvCxnSpPr>
          <p:nvPr/>
        </p:nvCxnSpPr>
        <p:spPr>
          <a:xfrm flipH="1">
            <a:off x="6900641" y="3591112"/>
            <a:ext cx="239207" cy="1989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4" idx="0"/>
            <a:endCxn id="110" idx="1"/>
          </p:cNvCxnSpPr>
          <p:nvPr/>
        </p:nvCxnSpPr>
        <p:spPr>
          <a:xfrm flipV="1">
            <a:off x="5106103" y="3803285"/>
            <a:ext cx="494098" cy="3126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1" idx="1"/>
            <a:endCxn id="110" idx="3"/>
          </p:cNvCxnSpPr>
          <p:nvPr/>
        </p:nvCxnSpPr>
        <p:spPr>
          <a:xfrm>
            <a:off x="4870462" y="2131906"/>
            <a:ext cx="729739" cy="5824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a:stCxn id="111" idx="2"/>
            <a:endCxn id="112" idx="1"/>
          </p:cNvCxnSpPr>
          <p:nvPr/>
        </p:nvCxnSpPr>
        <p:spPr>
          <a:xfrm>
            <a:off x="5202448" y="1104820"/>
            <a:ext cx="147233" cy="43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a:stCxn id="115" idx="0"/>
            <a:endCxn id="112" idx="2"/>
          </p:cNvCxnSpPr>
          <p:nvPr/>
        </p:nvCxnSpPr>
        <p:spPr>
          <a:xfrm flipV="1">
            <a:off x="7369783" y="2166702"/>
            <a:ext cx="937950" cy="1401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117" idx="0"/>
            <a:endCxn id="112" idx="2"/>
          </p:cNvCxnSpPr>
          <p:nvPr/>
        </p:nvCxnSpPr>
        <p:spPr>
          <a:xfrm flipH="1" flipV="1">
            <a:off x="8307733" y="2166702"/>
            <a:ext cx="1579322" cy="1603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59" idx="3"/>
            <a:endCxn id="62" idx="0"/>
          </p:cNvCxnSpPr>
          <p:nvPr/>
        </p:nvCxnSpPr>
        <p:spPr>
          <a:xfrm>
            <a:off x="10240905" y="4761647"/>
            <a:ext cx="165732" cy="28263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13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2690" y="4115893"/>
            <a:ext cx="2146825"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a:ea typeface="Verdana" panose="020B0604030504040204" pitchFamily="34" charset="0"/>
                <a:cs typeface="Verdana" panose="020B0604030504040204" pitchFamily="34" charset="0"/>
              </a:rPr>
              <a:t>AQA GCSE HOMEOSTASIS AND RESPONSE PART 3</a:t>
            </a:r>
            <a:endParaRPr lang="en-GB" sz="1800" dirty="0">
              <a:ea typeface="Verdana" panose="020B0604030504040204" pitchFamily="34" charset="0"/>
              <a:cs typeface="Verdana" panose="020B0604030504040204" pitchFamily="34" charset="0"/>
            </a:endParaRPr>
          </a:p>
        </p:txBody>
      </p:sp>
      <p:grpSp>
        <p:nvGrpSpPr>
          <p:cNvPr id="10" name="Group 9"/>
          <p:cNvGrpSpPr/>
          <p:nvPr/>
        </p:nvGrpSpPr>
        <p:grpSpPr>
          <a:xfrm>
            <a:off x="10329179" y="4612442"/>
            <a:ext cx="2738535" cy="2971002"/>
            <a:chOff x="7700254" y="3668713"/>
            <a:chExt cx="2709085" cy="2795588"/>
          </a:xfrm>
        </p:grpSpPr>
        <p:pic>
          <p:nvPicPr>
            <p:cNvPr id="8" name="Picture 7"/>
            <p:cNvPicPr>
              <a:picLocks noChangeAspect="1"/>
            </p:cNvPicPr>
            <p:nvPr/>
          </p:nvPicPr>
          <p:blipFill>
            <a:blip r:embed="rId2"/>
            <a:stretch>
              <a:fillRect/>
            </a:stretch>
          </p:blipFill>
          <p:spPr>
            <a:xfrm>
              <a:off x="8279312" y="3668713"/>
              <a:ext cx="1355437" cy="2795588"/>
            </a:xfrm>
            <a:prstGeom prst="rect">
              <a:avLst/>
            </a:prstGeom>
          </p:spPr>
        </p:pic>
        <p:sp>
          <p:nvSpPr>
            <p:cNvPr id="9" name="TextBox 8"/>
            <p:cNvSpPr txBox="1"/>
            <p:nvPr/>
          </p:nvSpPr>
          <p:spPr>
            <a:xfrm>
              <a:off x="7847423" y="3942144"/>
              <a:ext cx="1091742" cy="574922"/>
            </a:xfrm>
            <a:prstGeom prst="rect">
              <a:avLst/>
            </a:prstGeom>
            <a:noFill/>
          </p:spPr>
          <p:txBody>
            <a:bodyPr wrap="square" rtlCol="0">
              <a:spAutoFit/>
            </a:bodyPr>
            <a:lstStyle/>
            <a:p>
              <a:pPr algn="ctr"/>
              <a:r>
                <a:rPr lang="en-GB" sz="800" dirty="0"/>
                <a:t>Pituitary </a:t>
              </a:r>
            </a:p>
            <a:p>
              <a:pPr algn="ctr"/>
              <a:r>
                <a:rPr lang="en-GB" sz="800" dirty="0"/>
                <a:t>gland</a:t>
              </a:r>
            </a:p>
          </p:txBody>
        </p:sp>
        <p:sp>
          <p:nvSpPr>
            <p:cNvPr id="38" name="TextBox 37"/>
            <p:cNvSpPr txBox="1"/>
            <p:nvPr/>
          </p:nvSpPr>
          <p:spPr>
            <a:xfrm>
              <a:off x="7833836" y="4396535"/>
              <a:ext cx="989165" cy="365860"/>
            </a:xfrm>
            <a:prstGeom prst="rect">
              <a:avLst/>
            </a:prstGeom>
            <a:noFill/>
          </p:spPr>
          <p:txBody>
            <a:bodyPr wrap="square" rtlCol="0">
              <a:spAutoFit/>
            </a:bodyPr>
            <a:lstStyle/>
            <a:p>
              <a:pPr algn="ctr"/>
              <a:r>
                <a:rPr lang="en-GB" sz="800" dirty="0"/>
                <a:t>Thyroid</a:t>
              </a:r>
            </a:p>
          </p:txBody>
        </p:sp>
        <p:sp>
          <p:nvSpPr>
            <p:cNvPr id="39" name="TextBox 38"/>
            <p:cNvSpPr txBox="1"/>
            <p:nvPr/>
          </p:nvSpPr>
          <p:spPr>
            <a:xfrm>
              <a:off x="7785914" y="5224711"/>
              <a:ext cx="1118975" cy="574922"/>
            </a:xfrm>
            <a:prstGeom prst="rect">
              <a:avLst/>
            </a:prstGeom>
            <a:noFill/>
          </p:spPr>
          <p:txBody>
            <a:bodyPr wrap="square" rtlCol="0">
              <a:spAutoFit/>
            </a:bodyPr>
            <a:lstStyle/>
            <a:p>
              <a:pPr algn="ctr"/>
              <a:r>
                <a:rPr lang="en-GB" sz="800" dirty="0"/>
                <a:t>Adrenal </a:t>
              </a:r>
            </a:p>
            <a:p>
              <a:pPr algn="ctr"/>
              <a:r>
                <a:rPr lang="en-GB" sz="800" dirty="0"/>
                <a:t>gland</a:t>
              </a:r>
            </a:p>
          </p:txBody>
        </p:sp>
        <p:sp>
          <p:nvSpPr>
            <p:cNvPr id="40" name="TextBox 39"/>
            <p:cNvSpPr txBox="1"/>
            <p:nvPr/>
          </p:nvSpPr>
          <p:spPr>
            <a:xfrm>
              <a:off x="7700254" y="6057771"/>
              <a:ext cx="895350" cy="215443"/>
            </a:xfrm>
            <a:prstGeom prst="rect">
              <a:avLst/>
            </a:prstGeom>
            <a:noFill/>
          </p:spPr>
          <p:txBody>
            <a:bodyPr wrap="square" rtlCol="0">
              <a:spAutoFit/>
            </a:bodyPr>
            <a:lstStyle/>
            <a:p>
              <a:pPr algn="ctr"/>
              <a:r>
                <a:rPr lang="en-GB" sz="800" dirty="0"/>
                <a:t>Testes</a:t>
              </a:r>
            </a:p>
          </p:txBody>
        </p:sp>
        <p:sp>
          <p:nvSpPr>
            <p:cNvPr id="41" name="TextBox 40"/>
            <p:cNvSpPr txBox="1"/>
            <p:nvPr/>
          </p:nvSpPr>
          <p:spPr>
            <a:xfrm>
              <a:off x="9155070" y="3876745"/>
              <a:ext cx="895350" cy="338554"/>
            </a:xfrm>
            <a:prstGeom prst="rect">
              <a:avLst/>
            </a:prstGeom>
            <a:noFill/>
          </p:spPr>
          <p:txBody>
            <a:bodyPr wrap="square" rtlCol="0">
              <a:spAutoFit/>
            </a:bodyPr>
            <a:lstStyle/>
            <a:p>
              <a:pPr algn="ctr"/>
              <a:r>
                <a:rPr lang="en-GB" sz="800" dirty="0"/>
                <a:t>Pineal </a:t>
              </a:r>
            </a:p>
            <a:p>
              <a:pPr algn="ctr"/>
              <a:r>
                <a:rPr lang="en-GB" sz="800" dirty="0"/>
                <a:t>gland</a:t>
              </a:r>
            </a:p>
          </p:txBody>
        </p:sp>
        <p:sp>
          <p:nvSpPr>
            <p:cNvPr id="42" name="TextBox 41"/>
            <p:cNvSpPr txBox="1"/>
            <p:nvPr/>
          </p:nvSpPr>
          <p:spPr>
            <a:xfrm>
              <a:off x="9238695" y="4717750"/>
              <a:ext cx="1107429" cy="365860"/>
            </a:xfrm>
            <a:prstGeom prst="rect">
              <a:avLst/>
            </a:prstGeom>
            <a:noFill/>
          </p:spPr>
          <p:txBody>
            <a:bodyPr wrap="square" rtlCol="0">
              <a:spAutoFit/>
            </a:bodyPr>
            <a:lstStyle/>
            <a:p>
              <a:pPr algn="ctr"/>
              <a:r>
                <a:rPr lang="en-GB" sz="800" dirty="0"/>
                <a:t>Thymus</a:t>
              </a:r>
            </a:p>
          </p:txBody>
        </p:sp>
        <p:sp>
          <p:nvSpPr>
            <p:cNvPr id="43" name="TextBox 42"/>
            <p:cNvSpPr txBox="1"/>
            <p:nvPr/>
          </p:nvSpPr>
          <p:spPr>
            <a:xfrm>
              <a:off x="9238695" y="5383800"/>
              <a:ext cx="1170644" cy="365860"/>
            </a:xfrm>
            <a:prstGeom prst="rect">
              <a:avLst/>
            </a:prstGeom>
            <a:noFill/>
          </p:spPr>
          <p:txBody>
            <a:bodyPr wrap="square" rtlCol="0">
              <a:spAutoFit/>
            </a:bodyPr>
            <a:lstStyle/>
            <a:p>
              <a:pPr algn="ctr"/>
              <a:r>
                <a:rPr lang="en-GB" sz="800" dirty="0"/>
                <a:t>Pancreas</a:t>
              </a:r>
            </a:p>
          </p:txBody>
        </p:sp>
        <p:sp>
          <p:nvSpPr>
            <p:cNvPr id="44" name="TextBox 43"/>
            <p:cNvSpPr txBox="1"/>
            <p:nvPr/>
          </p:nvSpPr>
          <p:spPr>
            <a:xfrm>
              <a:off x="9310252" y="5799633"/>
              <a:ext cx="967322" cy="365860"/>
            </a:xfrm>
            <a:prstGeom prst="rect">
              <a:avLst/>
            </a:prstGeom>
            <a:noFill/>
          </p:spPr>
          <p:txBody>
            <a:bodyPr wrap="square" rtlCol="0">
              <a:spAutoFit/>
            </a:bodyPr>
            <a:lstStyle/>
            <a:p>
              <a:pPr algn="ctr"/>
              <a:r>
                <a:rPr lang="en-GB" sz="800" dirty="0"/>
                <a:t>Ovaries</a:t>
              </a:r>
            </a:p>
          </p:txBody>
        </p:sp>
      </p:grpSp>
      <p:sp>
        <p:nvSpPr>
          <p:cNvPr id="59" name="Rectangle 58"/>
          <p:cNvSpPr/>
          <p:nvPr/>
        </p:nvSpPr>
        <p:spPr>
          <a:xfrm>
            <a:off x="7637889" y="4469259"/>
            <a:ext cx="2603016"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Hormones in human reproduction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61" name="Table 60"/>
          <p:cNvGraphicFramePr>
            <a:graphicFrameLocks noGrp="1"/>
          </p:cNvGraphicFramePr>
          <p:nvPr>
            <p:extLst>
              <p:ext uri="{D42A27DB-BD31-4B8C-83A1-F6EECF244321}">
                <p14:modId xmlns:p14="http://schemas.microsoft.com/office/powerpoint/2010/main" val="3984172349"/>
              </p:ext>
            </p:extLst>
          </p:nvPr>
        </p:nvGraphicFramePr>
        <p:xfrm>
          <a:off x="5664622" y="5292312"/>
          <a:ext cx="4266242" cy="1749407"/>
        </p:xfrm>
        <a:graphic>
          <a:graphicData uri="http://schemas.openxmlformats.org/drawingml/2006/table">
            <a:tbl>
              <a:tblPr firstRow="1" bandRow="1">
                <a:tableStyleId>{5940675A-B579-460E-94D1-54222C63F5DA}</a:tableStyleId>
              </a:tblPr>
              <a:tblGrid>
                <a:gridCol w="2068557">
                  <a:extLst>
                    <a:ext uri="{9D8B030D-6E8A-4147-A177-3AD203B41FA5}">
                      <a16:colId xmlns:a16="http://schemas.microsoft.com/office/drawing/2014/main" val="20000"/>
                    </a:ext>
                  </a:extLst>
                </a:gridCol>
                <a:gridCol w="2197685">
                  <a:extLst>
                    <a:ext uri="{9D8B030D-6E8A-4147-A177-3AD203B41FA5}">
                      <a16:colId xmlns:a16="http://schemas.microsoft.com/office/drawing/2014/main" val="20001"/>
                    </a:ext>
                  </a:extLst>
                </a:gridCol>
              </a:tblGrid>
              <a:tr h="384867">
                <a:tc gridSpan="2">
                  <a:txBody>
                    <a:bodyPr/>
                    <a:lstStyle/>
                    <a:p>
                      <a:pPr algn="ctr"/>
                      <a:endParaRPr lang="en-GB" sz="1200" b="1" i="0" dirty="0">
                        <a:solidFill>
                          <a:schemeClr val="tx1"/>
                        </a:solidFill>
                      </a:endParaRPr>
                    </a:p>
                  </a:txBody>
                  <a:tcPr anchor="ctr">
                    <a:solidFill>
                      <a:schemeClr val="accent2">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487336">
                <a:tc>
                  <a:txBody>
                    <a:bodyPr/>
                    <a:lstStyle/>
                    <a:p>
                      <a:pPr algn="ctr"/>
                      <a:endParaRPr lang="en-GB" sz="1200" b="1" i="1" dirty="0">
                        <a:solidFill>
                          <a:schemeClr val="accent2">
                            <a:lumMod val="75000"/>
                          </a:schemeClr>
                        </a:solidFill>
                      </a:endParaRPr>
                    </a:p>
                  </a:txBody>
                  <a:tcPr anchor="ctr">
                    <a:noFill/>
                  </a:tcPr>
                </a:tc>
                <a:tc>
                  <a:txBody>
                    <a:bodyPr/>
                    <a:lstStyle/>
                    <a:p>
                      <a:pPr algn="ctr"/>
                      <a:endParaRPr lang="en-GB" sz="1200" b="1" i="1" dirty="0">
                        <a:solidFill>
                          <a:schemeClr val="accent2">
                            <a:lumMod val="75000"/>
                          </a:schemeClr>
                        </a:solidFill>
                      </a:endParaRPr>
                    </a:p>
                  </a:txBody>
                  <a:tcPr anchor="ctr">
                    <a:noFill/>
                  </a:tcPr>
                </a:tc>
                <a:extLst>
                  <a:ext uri="{0D108BD9-81ED-4DB2-BD59-A6C34878D82A}">
                    <a16:rowId xmlns:a16="http://schemas.microsoft.com/office/drawing/2014/main" val="10001"/>
                  </a:ext>
                </a:extLst>
              </a:tr>
              <a:tr h="877204">
                <a:tc>
                  <a:txBody>
                    <a:bodyPr/>
                    <a:lstStyle/>
                    <a:p>
                      <a:pPr marL="0" indent="0" algn="ctr">
                        <a:buFont typeface="Arial" charset="0"/>
                        <a:buNone/>
                      </a:pPr>
                      <a:r>
                        <a:rPr lang="en-GB" sz="1200" dirty="0"/>
                        <a:t>Produced in the ovaries.</a:t>
                      </a:r>
                      <a:r>
                        <a:rPr lang="en-GB" sz="1200" baseline="0" dirty="0"/>
                        <a:t> At puberty eggs being to mature releasing one every 28 days – </a:t>
                      </a:r>
                      <a:r>
                        <a:rPr lang="en-GB" sz="1200" b="1" baseline="0" dirty="0"/>
                        <a:t>ovulation</a:t>
                      </a:r>
                      <a:r>
                        <a:rPr lang="en-GB" sz="1200" baseline="0" dirty="0"/>
                        <a:t>.</a:t>
                      </a:r>
                      <a:endParaRPr lang="en-GB" sz="1200" dirty="0"/>
                    </a:p>
                  </a:txBody>
                  <a:tcPr anchor="ctr">
                    <a:noFill/>
                  </a:tcPr>
                </a:tc>
                <a:tc>
                  <a:txBody>
                    <a:bodyPr/>
                    <a:lstStyle/>
                    <a:p>
                      <a:pPr marL="0" indent="0" algn="ctr">
                        <a:buFont typeface="Arial" charset="0"/>
                        <a:buNone/>
                      </a:pPr>
                      <a:r>
                        <a:rPr lang="en-GB" sz="1200" dirty="0"/>
                        <a:t>Produced</a:t>
                      </a:r>
                      <a:r>
                        <a:rPr lang="en-GB" sz="1200" baseline="0" dirty="0"/>
                        <a:t> in the testes stimulation sperm production.</a:t>
                      </a:r>
                      <a:endParaRPr lang="en-GB" sz="1200" dirty="0"/>
                    </a:p>
                  </a:txBody>
                  <a:tcPr anchor="ctr">
                    <a:noFill/>
                  </a:tcPr>
                </a:tc>
                <a:extLst>
                  <a:ext uri="{0D108BD9-81ED-4DB2-BD59-A6C34878D82A}">
                    <a16:rowId xmlns:a16="http://schemas.microsoft.com/office/drawing/2014/main" val="10002"/>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2782917803"/>
              </p:ext>
            </p:extLst>
          </p:nvPr>
        </p:nvGraphicFramePr>
        <p:xfrm>
          <a:off x="8134977" y="7587985"/>
          <a:ext cx="4543320" cy="1666861"/>
        </p:xfrm>
        <a:graphic>
          <a:graphicData uri="http://schemas.openxmlformats.org/drawingml/2006/table">
            <a:tbl>
              <a:tblPr firstRow="1" bandRow="1">
                <a:tableStyleId>{5940675A-B579-460E-94D1-54222C63F5DA}</a:tableStyleId>
              </a:tblPr>
              <a:tblGrid>
                <a:gridCol w="290396">
                  <a:extLst>
                    <a:ext uri="{9D8B030D-6E8A-4147-A177-3AD203B41FA5}">
                      <a16:colId xmlns:a16="http://schemas.microsoft.com/office/drawing/2014/main" val="20000"/>
                    </a:ext>
                  </a:extLst>
                </a:gridCol>
                <a:gridCol w="1378857">
                  <a:extLst>
                    <a:ext uri="{9D8B030D-6E8A-4147-A177-3AD203B41FA5}">
                      <a16:colId xmlns:a16="http://schemas.microsoft.com/office/drawing/2014/main" val="20001"/>
                    </a:ext>
                  </a:extLst>
                </a:gridCol>
                <a:gridCol w="1359592">
                  <a:extLst>
                    <a:ext uri="{9D8B030D-6E8A-4147-A177-3AD203B41FA5}">
                      <a16:colId xmlns:a16="http://schemas.microsoft.com/office/drawing/2014/main" val="20002"/>
                    </a:ext>
                  </a:extLst>
                </a:gridCol>
                <a:gridCol w="1514475">
                  <a:extLst>
                    <a:ext uri="{9D8B030D-6E8A-4147-A177-3AD203B41FA5}">
                      <a16:colId xmlns:a16="http://schemas.microsoft.com/office/drawing/2014/main" val="20003"/>
                    </a:ext>
                  </a:extLst>
                </a:gridCol>
              </a:tblGrid>
              <a:tr h="661021">
                <a:tc rowSpan="3">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Causes maturation of an egg in the ovary. </a:t>
                      </a:r>
                    </a:p>
                  </a:txBody>
                  <a:tcPr anchor="ctr"/>
                </a:tc>
                <a:tc>
                  <a:txBody>
                    <a:bodyPr/>
                    <a:lstStyle/>
                    <a:p>
                      <a:pPr algn="l"/>
                      <a:r>
                        <a:rPr lang="en-GB" sz="1200" b="1" dirty="0"/>
                        <a:t>(HT)</a:t>
                      </a:r>
                      <a:r>
                        <a:rPr lang="en-GB" sz="1200" b="1" baseline="0" dirty="0"/>
                        <a:t> </a:t>
                      </a:r>
                      <a:r>
                        <a:rPr lang="en-GB" sz="1200" baseline="0" dirty="0"/>
                        <a:t>FSH stimulates ovaries to produce oestrogen.</a:t>
                      </a:r>
                      <a:endParaRPr lang="en-GB" sz="1200" dirty="0"/>
                    </a:p>
                  </a:txBody>
                  <a:tcPr anchor="ctr"/>
                </a:tc>
                <a:extLst>
                  <a:ext uri="{0D108BD9-81ED-4DB2-BD59-A6C34878D82A}">
                    <a16:rowId xmlns:a16="http://schemas.microsoft.com/office/drawing/2014/main" val="10000"/>
                  </a:ext>
                </a:extLst>
              </a:tr>
              <a:tr h="346671">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Stimulates release of an egg.</a:t>
                      </a:r>
                    </a:p>
                  </a:txBody>
                  <a:tcPr anchor="ctr"/>
                </a:tc>
                <a:tc rowSpan="2">
                  <a:txBody>
                    <a:bodyPr/>
                    <a:lstStyle/>
                    <a:p>
                      <a:pPr algn="l"/>
                      <a:r>
                        <a:rPr lang="en-GB" sz="1200" b="1" dirty="0"/>
                        <a:t>(HT)</a:t>
                      </a:r>
                      <a:r>
                        <a:rPr lang="en-GB" sz="1200" b="1" baseline="0" dirty="0"/>
                        <a:t> </a:t>
                      </a:r>
                      <a:r>
                        <a:rPr lang="en-GB" sz="1200" baseline="0" dirty="0"/>
                        <a:t>Oestrogen stops FSH production and stimulates LH production in pituitary gland.</a:t>
                      </a:r>
                      <a:endParaRPr lang="en-GB" sz="1200" dirty="0"/>
                    </a:p>
                  </a:txBody>
                  <a:tcPr anchor="ctr"/>
                </a:tc>
                <a:extLst>
                  <a:ext uri="{0D108BD9-81ED-4DB2-BD59-A6C34878D82A}">
                    <a16:rowId xmlns:a16="http://schemas.microsoft.com/office/drawing/2014/main" val="10001"/>
                  </a:ext>
                </a:extLst>
              </a:tr>
              <a:tr h="329985">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Maintain</a:t>
                      </a:r>
                      <a:r>
                        <a:rPr lang="en-GB" sz="1200" baseline="0" dirty="0"/>
                        <a:t> uterus lining.</a:t>
                      </a:r>
                      <a:endParaRPr lang="en-GB" sz="1200" dirty="0"/>
                    </a:p>
                  </a:txBody>
                  <a:tcPr anchor="ctr"/>
                </a:tc>
                <a:tc vMerge="1">
                  <a:txBody>
                    <a:bodyPr/>
                    <a:lstStyle/>
                    <a:p>
                      <a:pPr algn="l"/>
                      <a:endParaRPr lang="en-GB" sz="1200" dirty="0"/>
                    </a:p>
                  </a:txBody>
                  <a:tcPr anchor="ctr"/>
                </a:tc>
                <a:extLst>
                  <a:ext uri="{0D108BD9-81ED-4DB2-BD59-A6C34878D82A}">
                    <a16:rowId xmlns:a16="http://schemas.microsoft.com/office/drawing/2014/main" val="10002"/>
                  </a:ext>
                </a:extLst>
              </a:tr>
            </a:tbl>
          </a:graphicData>
        </a:graphic>
      </p:graphicFrame>
      <p:grpSp>
        <p:nvGrpSpPr>
          <p:cNvPr id="233" name="Group 232"/>
          <p:cNvGrpSpPr/>
          <p:nvPr/>
        </p:nvGrpSpPr>
        <p:grpSpPr>
          <a:xfrm>
            <a:off x="5070470" y="7160323"/>
            <a:ext cx="2970454" cy="1896586"/>
            <a:chOff x="6906483" y="7737034"/>
            <a:chExt cx="2062738" cy="1342642"/>
          </a:xfrm>
        </p:grpSpPr>
        <p:grpSp>
          <p:nvGrpSpPr>
            <p:cNvPr id="232" name="Group 231"/>
            <p:cNvGrpSpPr/>
            <p:nvPr/>
          </p:nvGrpSpPr>
          <p:grpSpPr>
            <a:xfrm>
              <a:off x="6906483" y="8010931"/>
              <a:ext cx="2062738" cy="1068745"/>
              <a:chOff x="6906483" y="7849004"/>
              <a:chExt cx="2062738" cy="1068745"/>
            </a:xfrm>
          </p:grpSpPr>
          <p:pic>
            <p:nvPicPr>
              <p:cNvPr id="17" name="Picture 16"/>
              <p:cNvPicPr>
                <a:picLocks noChangeAspect="1"/>
              </p:cNvPicPr>
              <p:nvPr/>
            </p:nvPicPr>
            <p:blipFill>
              <a:blip r:embed="rId3"/>
              <a:stretch>
                <a:fillRect/>
              </a:stretch>
            </p:blipFill>
            <p:spPr>
              <a:xfrm>
                <a:off x="7134298" y="7995312"/>
                <a:ext cx="1752630" cy="922437"/>
              </a:xfrm>
              <a:prstGeom prst="rect">
                <a:avLst/>
              </a:prstGeom>
            </p:spPr>
          </p:pic>
          <p:sp>
            <p:nvSpPr>
              <p:cNvPr id="64" name="TextBox 63"/>
              <p:cNvSpPr txBox="1"/>
              <p:nvPr/>
            </p:nvSpPr>
            <p:spPr>
              <a:xfrm>
                <a:off x="6906483" y="8077669"/>
                <a:ext cx="547982" cy="215444"/>
              </a:xfrm>
              <a:prstGeom prst="rect">
                <a:avLst/>
              </a:prstGeom>
              <a:noFill/>
            </p:spPr>
            <p:txBody>
              <a:bodyPr wrap="square" rtlCol="0">
                <a:spAutoFit/>
              </a:bodyPr>
              <a:lstStyle/>
              <a:p>
                <a:pPr algn="ctr"/>
                <a:r>
                  <a:rPr lang="en-GB" sz="800" dirty="0"/>
                  <a:t>FSH</a:t>
                </a:r>
              </a:p>
            </p:txBody>
          </p:sp>
          <p:cxnSp>
            <p:nvCxnSpPr>
              <p:cNvPr id="65" name="Straight Connector 64"/>
              <p:cNvCxnSpPr/>
              <p:nvPr/>
            </p:nvCxnSpPr>
            <p:spPr>
              <a:xfrm>
                <a:off x="7191481" y="8180687"/>
                <a:ext cx="44351" cy="1327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313668" y="8030007"/>
                <a:ext cx="547982" cy="215444"/>
              </a:xfrm>
              <a:prstGeom prst="rect">
                <a:avLst/>
              </a:prstGeom>
              <a:noFill/>
            </p:spPr>
            <p:txBody>
              <a:bodyPr wrap="square" rtlCol="0">
                <a:spAutoFit/>
              </a:bodyPr>
              <a:lstStyle/>
              <a:p>
                <a:pPr algn="ctr"/>
                <a:r>
                  <a:rPr lang="en-GB" sz="800" dirty="0"/>
                  <a:t>LH</a:t>
                </a:r>
              </a:p>
            </p:txBody>
          </p:sp>
          <p:cxnSp>
            <p:nvCxnSpPr>
              <p:cNvPr id="70" name="Straight Connector 69"/>
              <p:cNvCxnSpPr/>
              <p:nvPr/>
            </p:nvCxnSpPr>
            <p:spPr>
              <a:xfrm>
                <a:off x="7646574" y="8137674"/>
                <a:ext cx="175927" cy="21427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475839" y="7864705"/>
                <a:ext cx="681176" cy="215444"/>
              </a:xfrm>
              <a:prstGeom prst="rect">
                <a:avLst/>
              </a:prstGeom>
              <a:noFill/>
            </p:spPr>
            <p:txBody>
              <a:bodyPr wrap="square" rtlCol="0">
                <a:spAutoFit/>
              </a:bodyPr>
              <a:lstStyle/>
              <a:p>
                <a:pPr algn="ctr"/>
                <a:r>
                  <a:rPr lang="en-GB" sz="800" dirty="0"/>
                  <a:t>oestrogen</a:t>
                </a:r>
              </a:p>
            </p:txBody>
          </p:sp>
          <p:cxnSp>
            <p:nvCxnSpPr>
              <p:cNvPr id="76" name="Straight Connector 75"/>
              <p:cNvCxnSpPr/>
              <p:nvPr/>
            </p:nvCxnSpPr>
            <p:spPr>
              <a:xfrm flipH="1">
                <a:off x="7781925" y="7972428"/>
                <a:ext cx="1" cy="18906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8207982" y="7849004"/>
                <a:ext cx="761239" cy="215444"/>
              </a:xfrm>
              <a:prstGeom prst="rect">
                <a:avLst/>
              </a:prstGeom>
              <a:noFill/>
            </p:spPr>
            <p:txBody>
              <a:bodyPr wrap="square" rtlCol="0">
                <a:spAutoFit/>
              </a:bodyPr>
              <a:lstStyle/>
              <a:p>
                <a:pPr algn="ctr"/>
                <a:r>
                  <a:rPr lang="en-GB" sz="800" dirty="0"/>
                  <a:t>progesterone</a:t>
                </a:r>
              </a:p>
            </p:txBody>
          </p:sp>
          <p:cxnSp>
            <p:nvCxnSpPr>
              <p:cNvPr id="80" name="Straight Connector 79"/>
              <p:cNvCxnSpPr/>
              <p:nvPr/>
            </p:nvCxnSpPr>
            <p:spPr>
              <a:xfrm flipH="1">
                <a:off x="8560081" y="7959748"/>
                <a:ext cx="53406" cy="1497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Rectangle 85"/>
            <p:cNvSpPr/>
            <p:nvPr/>
          </p:nvSpPr>
          <p:spPr>
            <a:xfrm>
              <a:off x="7392471" y="7737034"/>
              <a:ext cx="1236283" cy="299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a graph of hormone levels over time</a:t>
              </a:r>
              <a:endParaRPr lang="en-GB" sz="1200" b="1" dirty="0">
                <a:solidFill>
                  <a:schemeClr val="tx1"/>
                </a:solidFill>
              </a:endParaRPr>
            </a:p>
          </p:txBody>
        </p:sp>
      </p:grpSp>
      <p:sp>
        <p:nvSpPr>
          <p:cNvPr id="90" name="Rectangle 89"/>
          <p:cNvSpPr/>
          <p:nvPr/>
        </p:nvSpPr>
        <p:spPr>
          <a:xfrm>
            <a:off x="3895370" y="5252980"/>
            <a:ext cx="1530599" cy="338554"/>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Contraception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91" name="Table 90"/>
          <p:cNvGraphicFramePr>
            <a:graphicFrameLocks noGrp="1"/>
          </p:cNvGraphicFramePr>
          <p:nvPr>
            <p:extLst>
              <p:ext uri="{D42A27DB-BD31-4B8C-83A1-F6EECF244321}">
                <p14:modId xmlns:p14="http://schemas.microsoft.com/office/powerpoint/2010/main" val="2381681047"/>
              </p:ext>
            </p:extLst>
          </p:nvPr>
        </p:nvGraphicFramePr>
        <p:xfrm>
          <a:off x="149754" y="5828324"/>
          <a:ext cx="5066092" cy="3383280"/>
        </p:xfrm>
        <a:graphic>
          <a:graphicData uri="http://schemas.openxmlformats.org/drawingml/2006/table">
            <a:tbl>
              <a:tblPr firstRow="1" bandRow="1">
                <a:tableStyleId>{5940675A-B579-460E-94D1-54222C63F5DA}</a:tableStyleId>
              </a:tblPr>
              <a:tblGrid>
                <a:gridCol w="1245469">
                  <a:extLst>
                    <a:ext uri="{9D8B030D-6E8A-4147-A177-3AD203B41FA5}">
                      <a16:colId xmlns:a16="http://schemas.microsoft.com/office/drawing/2014/main" val="20000"/>
                    </a:ext>
                  </a:extLst>
                </a:gridCol>
                <a:gridCol w="1464760">
                  <a:extLst>
                    <a:ext uri="{9D8B030D-6E8A-4147-A177-3AD203B41FA5}">
                      <a16:colId xmlns:a16="http://schemas.microsoft.com/office/drawing/2014/main" val="20001"/>
                    </a:ext>
                  </a:extLst>
                </a:gridCol>
                <a:gridCol w="2355863">
                  <a:extLst>
                    <a:ext uri="{9D8B030D-6E8A-4147-A177-3AD203B41FA5}">
                      <a16:colId xmlns:a16="http://schemas.microsoft.com/office/drawing/2014/main" val="20002"/>
                    </a:ext>
                  </a:extLst>
                </a:gridCol>
              </a:tblGrid>
              <a:tr h="0">
                <a:tc rowSpan="7">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Contain hormones to inhibit FSH</a:t>
                      </a:r>
                      <a:r>
                        <a:rPr lang="en-GB" sz="1200" baseline="0" dirty="0"/>
                        <a:t> production so that no eggs mature.</a:t>
                      </a:r>
                      <a:endParaRPr lang="en-GB" sz="1200" dirty="0"/>
                    </a:p>
                  </a:txBody>
                  <a:tcPr anchor="ctr"/>
                </a:tc>
                <a:extLst>
                  <a:ext uri="{0D108BD9-81ED-4DB2-BD59-A6C34878D82A}">
                    <a16:rowId xmlns:a16="http://schemas.microsoft.com/office/drawing/2014/main" val="10000"/>
                  </a:ext>
                </a:extLst>
              </a:tr>
              <a:tr h="189034">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For</a:t>
                      </a:r>
                      <a:r>
                        <a:rPr lang="en-GB" sz="1200" baseline="0" dirty="0"/>
                        <a:t> slow release of progesterone to inhibit the maturation and release of eggs for months or years.</a:t>
                      </a:r>
                      <a:endParaRPr lang="en-GB" sz="1200" dirty="0"/>
                    </a:p>
                  </a:txBody>
                  <a:tcPr anchor="ctr"/>
                </a:tc>
                <a:extLst>
                  <a:ext uri="{0D108BD9-81ED-4DB2-BD59-A6C34878D82A}">
                    <a16:rowId xmlns:a16="http://schemas.microsoft.com/office/drawing/2014/main" val="10001"/>
                  </a:ext>
                </a:extLst>
              </a:tr>
              <a:tr h="0">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Condoms</a:t>
                      </a:r>
                      <a:r>
                        <a:rPr lang="en-GB" sz="1200" baseline="0" dirty="0"/>
                        <a:t> or diaphragms which prevent sperm reaching the egg.</a:t>
                      </a:r>
                      <a:endParaRPr lang="en-GB" sz="1200" dirty="0"/>
                    </a:p>
                  </a:txBody>
                  <a:tcPr anchor="ctr"/>
                </a:tc>
                <a:extLst>
                  <a:ext uri="{0D108BD9-81ED-4DB2-BD59-A6C34878D82A}">
                    <a16:rowId xmlns:a16="http://schemas.microsoft.com/office/drawing/2014/main" val="10002"/>
                  </a:ext>
                </a:extLst>
              </a:tr>
              <a:tr h="0">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Prevent implantation of an embryo or release a hormone.</a:t>
                      </a:r>
                    </a:p>
                  </a:txBody>
                  <a:tcPr anchor="ctr"/>
                </a:tc>
                <a:extLst>
                  <a:ext uri="{0D108BD9-81ED-4DB2-BD59-A6C34878D82A}">
                    <a16:rowId xmlns:a16="http://schemas.microsoft.com/office/drawing/2014/main" val="10003"/>
                  </a:ext>
                </a:extLst>
              </a:tr>
              <a:tr h="0">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Kill or disable</a:t>
                      </a:r>
                      <a:r>
                        <a:rPr lang="en-GB" sz="1200" baseline="0" dirty="0"/>
                        <a:t> sperm.</a:t>
                      </a:r>
                      <a:endParaRPr lang="en-GB" sz="1200" dirty="0"/>
                    </a:p>
                  </a:txBody>
                  <a:tcPr anchor="ctr"/>
                </a:tc>
                <a:extLst>
                  <a:ext uri="{0D108BD9-81ED-4DB2-BD59-A6C34878D82A}">
                    <a16:rowId xmlns:a16="http://schemas.microsoft.com/office/drawing/2014/main" val="10004"/>
                  </a:ext>
                </a:extLst>
              </a:tr>
              <a:tr h="0">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Avoiding intercourse when an egg may be in the oviduct.</a:t>
                      </a:r>
                    </a:p>
                  </a:txBody>
                  <a:tcPr anchor="ctr"/>
                </a:tc>
                <a:extLst>
                  <a:ext uri="{0D108BD9-81ED-4DB2-BD59-A6C34878D82A}">
                    <a16:rowId xmlns:a16="http://schemas.microsoft.com/office/drawing/2014/main" val="10005"/>
                  </a:ext>
                </a:extLst>
              </a:tr>
              <a:tr h="0">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Male</a:t>
                      </a:r>
                      <a:r>
                        <a:rPr lang="en-GB" sz="1200" baseline="0" dirty="0"/>
                        <a:t> or female sterilisation.</a:t>
                      </a:r>
                      <a:endParaRPr lang="en-GB" sz="1200" dirty="0"/>
                    </a:p>
                  </a:txBody>
                  <a:tcPr anchor="ctr"/>
                </a:tc>
                <a:extLst>
                  <a:ext uri="{0D108BD9-81ED-4DB2-BD59-A6C34878D82A}">
                    <a16:rowId xmlns:a16="http://schemas.microsoft.com/office/drawing/2014/main" val="10006"/>
                  </a:ext>
                </a:extLst>
              </a:tr>
            </a:tbl>
          </a:graphicData>
        </a:graphic>
      </p:graphicFrame>
      <p:sp>
        <p:nvSpPr>
          <p:cNvPr id="92" name="Rectangle 91"/>
          <p:cNvSpPr/>
          <p:nvPr/>
        </p:nvSpPr>
        <p:spPr>
          <a:xfrm>
            <a:off x="3635763" y="2720213"/>
            <a:ext cx="1480344" cy="1077218"/>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The use of hormone to treat infertility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93" name="Table 92"/>
          <p:cNvGraphicFramePr>
            <a:graphicFrameLocks noGrp="1"/>
          </p:cNvGraphicFramePr>
          <p:nvPr>
            <p:extLst>
              <p:ext uri="{D42A27DB-BD31-4B8C-83A1-F6EECF244321}">
                <p14:modId xmlns:p14="http://schemas.microsoft.com/office/powerpoint/2010/main" val="1606315337"/>
              </p:ext>
            </p:extLst>
          </p:nvPr>
        </p:nvGraphicFramePr>
        <p:xfrm>
          <a:off x="60768" y="732847"/>
          <a:ext cx="3496241" cy="3258582"/>
        </p:xfrm>
        <a:graphic>
          <a:graphicData uri="http://schemas.openxmlformats.org/drawingml/2006/table">
            <a:tbl>
              <a:tblPr firstRow="1" bandRow="1">
                <a:tableStyleId>{5940675A-B579-460E-94D1-54222C63F5DA}</a:tableStyleId>
              </a:tblPr>
              <a:tblGrid>
                <a:gridCol w="3496241">
                  <a:extLst>
                    <a:ext uri="{9D8B030D-6E8A-4147-A177-3AD203B41FA5}">
                      <a16:colId xmlns:a16="http://schemas.microsoft.com/office/drawing/2014/main" val="20000"/>
                    </a:ext>
                  </a:extLst>
                </a:gridCol>
              </a:tblGrid>
              <a:tr h="322529">
                <a:tc>
                  <a:txBody>
                    <a:bodyPr/>
                    <a:lstStyle/>
                    <a:p>
                      <a:pPr algn="ctr"/>
                      <a:endParaRPr lang="en-GB" sz="1200" b="1" i="0" dirty="0">
                        <a:solidFill>
                          <a:schemeClr val="tx1"/>
                        </a:solidFill>
                      </a:endParaRPr>
                    </a:p>
                  </a:txBody>
                  <a:tcPr anchor="ctr">
                    <a:solidFill>
                      <a:schemeClr val="accent2">
                        <a:lumMod val="20000"/>
                        <a:lumOff val="80000"/>
                      </a:schemeClr>
                    </a:solidFill>
                  </a:tcPr>
                </a:tc>
                <a:extLst>
                  <a:ext uri="{0D108BD9-81ED-4DB2-BD59-A6C34878D82A}">
                    <a16:rowId xmlns:a16="http://schemas.microsoft.com/office/drawing/2014/main" val="10000"/>
                  </a:ext>
                </a:extLst>
              </a:tr>
              <a:tr h="465854">
                <a:tc>
                  <a:txBody>
                    <a:bodyPr/>
                    <a:lstStyle/>
                    <a:p>
                      <a:pPr algn="ctr"/>
                      <a:endParaRPr lang="en-GB" sz="1200" b="1" i="1" dirty="0">
                        <a:solidFill>
                          <a:schemeClr val="accent2">
                            <a:lumMod val="75000"/>
                          </a:schemeClr>
                        </a:solidFill>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0302">
                <a:tc>
                  <a:txBody>
                    <a:bodyPr/>
                    <a:lstStyle/>
                    <a:p>
                      <a:pPr marL="0" indent="0" algn="ctr">
                        <a:buFont typeface="Arial" charset="0"/>
                        <a:buNone/>
                      </a:pPr>
                      <a:r>
                        <a:rPr lang="en-GB" sz="1200" dirty="0"/>
                        <a:t>The eggs are collected from the mother</a:t>
                      </a:r>
                      <a:r>
                        <a:rPr lang="en-GB" sz="1200" baseline="0" dirty="0"/>
                        <a:t> and fertilised by sperm from the father in a laboratory.</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79949">
                <a:tc>
                  <a:txBody>
                    <a:bodyPr/>
                    <a:lstStyle/>
                    <a:p>
                      <a:pPr marL="0" indent="0" algn="ctr">
                        <a:buFont typeface="Arial" charset="0"/>
                        <a:buNone/>
                      </a:pPr>
                      <a:r>
                        <a:rPr lang="en-GB" sz="1200" dirty="0"/>
                        <a:t>The fertilised</a:t>
                      </a:r>
                      <a:r>
                        <a:rPr lang="en-GB" sz="1200" baseline="0" dirty="0"/>
                        <a:t> eggs develop into embryos.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79948">
                <a:tc>
                  <a:txBody>
                    <a:bodyPr/>
                    <a:lstStyle/>
                    <a:p>
                      <a:pPr marL="0" indent="0" algn="ctr">
                        <a:buFont typeface="Arial" charset="0"/>
                        <a:buNone/>
                      </a:pPr>
                      <a:r>
                        <a:rPr lang="en-GB" sz="1200" dirty="0"/>
                        <a:t>At the stage when they are tiny balls of cells, one or two embryos</a:t>
                      </a:r>
                      <a:r>
                        <a:rPr lang="en-GB" sz="1200" baseline="0" dirty="0"/>
                        <a:t> are inserted into the mother’s uterus (womb).</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94" name="Rectangle 93"/>
          <p:cNvSpPr/>
          <p:nvPr/>
        </p:nvSpPr>
        <p:spPr>
          <a:xfrm rot="5400000">
            <a:off x="2790862" y="984233"/>
            <a:ext cx="2540806" cy="71360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Hormones are used in modern reproductive technologies to treat infertility</a:t>
            </a:r>
          </a:p>
        </p:txBody>
      </p:sp>
      <p:sp>
        <p:nvSpPr>
          <p:cNvPr id="96" name="Rectangle 95"/>
          <p:cNvSpPr/>
          <p:nvPr/>
        </p:nvSpPr>
        <p:spPr>
          <a:xfrm>
            <a:off x="1248685" y="51788"/>
            <a:ext cx="2252715" cy="5849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FSH and LH are used as ‘fertility drugs’ to help someone become pregnant in the normal way</a:t>
            </a:r>
          </a:p>
        </p:txBody>
      </p:sp>
      <p:grpSp>
        <p:nvGrpSpPr>
          <p:cNvPr id="236" name="Group 235"/>
          <p:cNvGrpSpPr/>
          <p:nvPr/>
        </p:nvGrpSpPr>
        <p:grpSpPr>
          <a:xfrm>
            <a:off x="1691070" y="2128400"/>
            <a:ext cx="365371" cy="1167995"/>
            <a:chOff x="1771342" y="2788384"/>
            <a:chExt cx="365371" cy="1330320"/>
          </a:xfrm>
        </p:grpSpPr>
        <p:sp>
          <p:nvSpPr>
            <p:cNvPr id="235" name="Down Arrow 234"/>
            <p:cNvSpPr/>
            <p:nvPr/>
          </p:nvSpPr>
          <p:spPr>
            <a:xfrm>
              <a:off x="1771342" y="2788384"/>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Down Arrow 97"/>
            <p:cNvSpPr/>
            <p:nvPr/>
          </p:nvSpPr>
          <p:spPr>
            <a:xfrm>
              <a:off x="1771342" y="3654247"/>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00" name="Table 99"/>
          <p:cNvGraphicFramePr>
            <a:graphicFrameLocks noGrp="1"/>
          </p:cNvGraphicFramePr>
          <p:nvPr>
            <p:extLst>
              <p:ext uri="{D42A27DB-BD31-4B8C-83A1-F6EECF244321}">
                <p14:modId xmlns:p14="http://schemas.microsoft.com/office/powerpoint/2010/main" val="1017170228"/>
              </p:ext>
            </p:extLst>
          </p:nvPr>
        </p:nvGraphicFramePr>
        <p:xfrm>
          <a:off x="125467" y="4262315"/>
          <a:ext cx="3682755" cy="1350528"/>
        </p:xfrm>
        <a:graphic>
          <a:graphicData uri="http://schemas.openxmlformats.org/drawingml/2006/table">
            <a:tbl>
              <a:tblPr firstRow="1" bandRow="1">
                <a:tableStyleId>{5940675A-B579-460E-94D1-54222C63F5DA}</a:tableStyleId>
              </a:tblPr>
              <a:tblGrid>
                <a:gridCol w="1151791">
                  <a:extLst>
                    <a:ext uri="{9D8B030D-6E8A-4147-A177-3AD203B41FA5}">
                      <a16:colId xmlns:a16="http://schemas.microsoft.com/office/drawing/2014/main" val="20001"/>
                    </a:ext>
                  </a:extLst>
                </a:gridCol>
                <a:gridCol w="2530964">
                  <a:extLst>
                    <a:ext uri="{9D8B030D-6E8A-4147-A177-3AD203B41FA5}">
                      <a16:colId xmlns:a16="http://schemas.microsoft.com/office/drawing/2014/main" val="20002"/>
                    </a:ext>
                  </a:extLst>
                </a:gridCol>
              </a:tblGrid>
              <a:tr h="419894">
                <a:tc rowSpan="3">
                  <a:txBody>
                    <a:bodyPr/>
                    <a:lstStyle/>
                    <a:p>
                      <a:pPr algn="ctr"/>
                      <a:endParaRPr lang="en-GB" sz="1200" b="1" i="1" dirty="0">
                        <a:solidFill>
                          <a:schemeClr val="accent2">
                            <a:lumMod val="75000"/>
                          </a:schemeClr>
                        </a:solidFill>
                      </a:endParaRPr>
                    </a:p>
                  </a:txBody>
                  <a:tcPr anchor="ctr"/>
                </a:tc>
                <a:tc>
                  <a:txBody>
                    <a:bodyPr/>
                    <a:lstStyle/>
                    <a:p>
                      <a:pPr algn="l"/>
                      <a:r>
                        <a:rPr lang="en-GB" sz="1200" baseline="0" dirty="0"/>
                        <a:t>Emotional and physical stress.</a:t>
                      </a:r>
                      <a:endParaRPr lang="en-GB" sz="1200" dirty="0"/>
                    </a:p>
                  </a:txBody>
                  <a:tcPr anchor="ctr"/>
                </a:tc>
                <a:extLst>
                  <a:ext uri="{0D108BD9-81ED-4DB2-BD59-A6C34878D82A}">
                    <a16:rowId xmlns:a16="http://schemas.microsoft.com/office/drawing/2014/main" val="10000"/>
                  </a:ext>
                </a:extLst>
              </a:tr>
              <a:tr h="419893">
                <a:tc vMerge="1">
                  <a:txBody>
                    <a:bodyPr/>
                    <a:lstStyle/>
                    <a:p>
                      <a:endParaRPr lang="en-GB"/>
                    </a:p>
                  </a:txBody>
                  <a:tcPr/>
                </a:tc>
                <a:tc>
                  <a:txBody>
                    <a:bodyPr/>
                    <a:lstStyle/>
                    <a:p>
                      <a:pPr algn="l"/>
                      <a:r>
                        <a:rPr lang="en-GB" sz="1200" dirty="0"/>
                        <a:t>Success rates are not high.</a:t>
                      </a:r>
                    </a:p>
                  </a:txBody>
                  <a:tcPr anchor="ctr"/>
                </a:tc>
                <a:extLst>
                  <a:ext uri="{0D108BD9-81ED-4DB2-BD59-A6C34878D82A}">
                    <a16:rowId xmlns:a16="http://schemas.microsoft.com/office/drawing/2014/main" val="10001"/>
                  </a:ext>
                </a:extLst>
              </a:tr>
              <a:tr h="510741">
                <a:tc vMerge="1">
                  <a:txBody>
                    <a:bodyPr/>
                    <a:lstStyle/>
                    <a:p>
                      <a:endParaRPr lang="en-GB"/>
                    </a:p>
                  </a:txBody>
                  <a:tcPr/>
                </a:tc>
                <a:tc>
                  <a:txBody>
                    <a:bodyPr/>
                    <a:lstStyle/>
                    <a:p>
                      <a:pPr algn="l"/>
                      <a:r>
                        <a:rPr lang="en-GB" sz="1200" dirty="0"/>
                        <a:t>Multiple births</a:t>
                      </a:r>
                      <a:r>
                        <a:rPr lang="en-GB" sz="1200" baseline="0" dirty="0"/>
                        <a:t> risk to mother and babies.</a:t>
                      </a:r>
                      <a:endParaRPr lang="en-GB" sz="1200" dirty="0"/>
                    </a:p>
                  </a:txBody>
                  <a:tcPr anchor="ctr"/>
                </a:tc>
                <a:extLst>
                  <a:ext uri="{0D108BD9-81ED-4DB2-BD59-A6C34878D82A}">
                    <a16:rowId xmlns:a16="http://schemas.microsoft.com/office/drawing/2014/main" val="10002"/>
                  </a:ext>
                </a:extLst>
              </a:tr>
            </a:tbl>
          </a:graphicData>
        </a:graphic>
      </p:graphicFrame>
      <p:grpSp>
        <p:nvGrpSpPr>
          <p:cNvPr id="244" name="Group 243"/>
          <p:cNvGrpSpPr/>
          <p:nvPr/>
        </p:nvGrpSpPr>
        <p:grpSpPr>
          <a:xfrm>
            <a:off x="11265785" y="740751"/>
            <a:ext cx="1542515" cy="1783053"/>
            <a:chOff x="9131877" y="558557"/>
            <a:chExt cx="1542515" cy="1783053"/>
          </a:xfrm>
        </p:grpSpPr>
        <p:grpSp>
          <p:nvGrpSpPr>
            <p:cNvPr id="241" name="Group 240"/>
            <p:cNvGrpSpPr/>
            <p:nvPr/>
          </p:nvGrpSpPr>
          <p:grpSpPr>
            <a:xfrm>
              <a:off x="9131877" y="1692493"/>
              <a:ext cx="1007625" cy="578419"/>
              <a:chOff x="9131877" y="1692493"/>
              <a:chExt cx="1007625" cy="578419"/>
            </a:xfrm>
          </p:grpSpPr>
          <p:pic>
            <p:nvPicPr>
              <p:cNvPr id="239" name="Picture 238"/>
              <p:cNvPicPr>
                <a:picLocks noChangeAspect="1"/>
              </p:cNvPicPr>
              <p:nvPr/>
            </p:nvPicPr>
            <p:blipFill>
              <a:blip r:embed="rId4"/>
              <a:stretch>
                <a:fillRect/>
              </a:stretch>
            </p:blipFill>
            <p:spPr>
              <a:xfrm rot="16200000">
                <a:off x="9288195" y="1536175"/>
                <a:ext cx="203893" cy="516529"/>
              </a:xfrm>
              <a:prstGeom prst="rect">
                <a:avLst/>
              </a:prstGeom>
            </p:spPr>
          </p:pic>
          <p:pic>
            <p:nvPicPr>
              <p:cNvPr id="238" name="Picture 237"/>
              <p:cNvPicPr>
                <a:picLocks noChangeAspect="1"/>
              </p:cNvPicPr>
              <p:nvPr/>
            </p:nvPicPr>
            <p:blipFill>
              <a:blip r:embed="rId5"/>
              <a:stretch>
                <a:fillRect/>
              </a:stretch>
            </p:blipFill>
            <p:spPr>
              <a:xfrm>
                <a:off x="9274130" y="1855534"/>
                <a:ext cx="865372" cy="415378"/>
              </a:xfrm>
              <a:prstGeom prst="rect">
                <a:avLst/>
              </a:prstGeom>
            </p:spPr>
          </p:pic>
        </p:grpSp>
        <p:pic>
          <p:nvPicPr>
            <p:cNvPr id="240" name="Picture 239"/>
            <p:cNvPicPr>
              <a:picLocks noChangeAspect="1"/>
            </p:cNvPicPr>
            <p:nvPr/>
          </p:nvPicPr>
          <p:blipFill>
            <a:blip r:embed="rId6"/>
            <a:stretch>
              <a:fillRect/>
            </a:stretch>
          </p:blipFill>
          <p:spPr>
            <a:xfrm>
              <a:off x="10010538" y="558557"/>
              <a:ext cx="663854" cy="1200942"/>
            </a:xfrm>
            <a:prstGeom prst="rect">
              <a:avLst/>
            </a:prstGeom>
          </p:spPr>
        </p:pic>
        <p:sp>
          <p:nvSpPr>
            <p:cNvPr id="242" name="Down Arrow 241"/>
            <p:cNvSpPr/>
            <p:nvPr/>
          </p:nvSpPr>
          <p:spPr>
            <a:xfrm>
              <a:off x="10143521" y="1663464"/>
              <a:ext cx="393947" cy="678146"/>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800" dirty="0">
                  <a:solidFill>
                    <a:schemeClr val="tx1"/>
                  </a:solidFill>
                </a:rPr>
                <a:t>gravity</a:t>
              </a:r>
            </a:p>
          </p:txBody>
        </p:sp>
        <p:sp>
          <p:nvSpPr>
            <p:cNvPr id="243" name="Right Arrow 242"/>
            <p:cNvSpPr/>
            <p:nvPr/>
          </p:nvSpPr>
          <p:spPr>
            <a:xfrm>
              <a:off x="9314079" y="981527"/>
              <a:ext cx="684442" cy="363461"/>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Light</a:t>
              </a:r>
            </a:p>
          </p:txBody>
        </p:sp>
      </p:grpSp>
      <p:sp>
        <p:nvSpPr>
          <p:cNvPr id="110" name="Rectangle 109"/>
          <p:cNvSpPr/>
          <p:nvPr/>
        </p:nvSpPr>
        <p:spPr>
          <a:xfrm rot="16200000">
            <a:off x="5055737" y="2958114"/>
            <a:ext cx="1088927" cy="60141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Plant hormones</a:t>
            </a:r>
            <a:endParaRPr lang="en-GB" sz="1600" dirty="0">
              <a:solidFill>
                <a:schemeClr val="accent2"/>
              </a:solidFill>
              <a:ea typeface="Verdana" panose="020B0604030504040204" pitchFamily="34" charset="0"/>
              <a:cs typeface="Verdana" panose="020B0604030504040204" pitchFamily="34" charset="0"/>
            </a:endParaRPr>
          </a:p>
        </p:txBody>
      </p:sp>
      <p:sp>
        <p:nvSpPr>
          <p:cNvPr id="111" name="Rectangle 110"/>
          <p:cNvSpPr/>
          <p:nvPr/>
        </p:nvSpPr>
        <p:spPr>
          <a:xfrm rot="16200000">
            <a:off x="3843376" y="772834"/>
            <a:ext cx="2054172" cy="663972"/>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Plants produce hormones to coordinate and control growth </a:t>
            </a:r>
          </a:p>
        </p:txBody>
      </p:sp>
      <p:graphicFrame>
        <p:nvGraphicFramePr>
          <p:cNvPr id="112" name="Table 111"/>
          <p:cNvGraphicFramePr>
            <a:graphicFrameLocks noGrp="1"/>
          </p:cNvGraphicFramePr>
          <p:nvPr>
            <p:extLst>
              <p:ext uri="{D42A27DB-BD31-4B8C-83A1-F6EECF244321}">
                <p14:modId xmlns:p14="http://schemas.microsoft.com/office/powerpoint/2010/main" val="85337481"/>
              </p:ext>
            </p:extLst>
          </p:nvPr>
        </p:nvGraphicFramePr>
        <p:xfrm>
          <a:off x="5349681" y="130022"/>
          <a:ext cx="5916104" cy="2036680"/>
        </p:xfrm>
        <a:graphic>
          <a:graphicData uri="http://schemas.openxmlformats.org/drawingml/2006/table">
            <a:tbl>
              <a:tblPr firstRow="1" bandRow="1">
                <a:tableStyleId>{5940675A-B579-460E-94D1-54222C63F5DA}</a:tableStyleId>
              </a:tblPr>
              <a:tblGrid>
                <a:gridCol w="956653">
                  <a:extLst>
                    <a:ext uri="{9D8B030D-6E8A-4147-A177-3AD203B41FA5}">
                      <a16:colId xmlns:a16="http://schemas.microsoft.com/office/drawing/2014/main" val="20000"/>
                    </a:ext>
                  </a:extLst>
                </a:gridCol>
                <a:gridCol w="1197551">
                  <a:extLst>
                    <a:ext uri="{9D8B030D-6E8A-4147-A177-3AD203B41FA5}">
                      <a16:colId xmlns:a16="http://schemas.microsoft.com/office/drawing/2014/main" val="20001"/>
                    </a:ext>
                  </a:extLst>
                </a:gridCol>
                <a:gridCol w="3761900">
                  <a:extLst>
                    <a:ext uri="{9D8B030D-6E8A-4147-A177-3AD203B41FA5}">
                      <a16:colId xmlns:a16="http://schemas.microsoft.com/office/drawing/2014/main" val="20002"/>
                    </a:ext>
                  </a:extLst>
                </a:gridCol>
              </a:tblGrid>
              <a:tr h="756590">
                <a:tc rowSpan="3">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Light</a:t>
                      </a:r>
                      <a:r>
                        <a:rPr lang="en-GB" sz="1200" baseline="0" dirty="0"/>
                        <a:t> breaks down auxins and they become unequally distributed in the shoot. The side with the highest concentration of auxins has the highest growth rate and the shoot grows toward the light.</a:t>
                      </a:r>
                      <a:endParaRPr lang="en-GB" sz="1200" dirty="0"/>
                    </a:p>
                  </a:txBody>
                  <a:tcPr anchor="ctr"/>
                </a:tc>
                <a:extLst>
                  <a:ext uri="{0D108BD9-81ED-4DB2-BD59-A6C34878D82A}">
                    <a16:rowId xmlns:a16="http://schemas.microsoft.com/office/drawing/2014/main" val="10000"/>
                  </a:ext>
                </a:extLst>
              </a:tr>
              <a:tr h="588459">
                <a:tc vMerge="1">
                  <a:txBody>
                    <a:bodyPr/>
                    <a:lstStyle/>
                    <a:p>
                      <a:endParaRPr lang="en-GB"/>
                    </a:p>
                  </a:txBody>
                  <a:tcPr/>
                </a:tc>
                <a:tc rowSpan="2">
                  <a:txBody>
                    <a:bodyPr/>
                    <a:lstStyle/>
                    <a:p>
                      <a:pPr algn="ctr"/>
                      <a:endParaRPr lang="en-GB" sz="1200" b="1" i="1" dirty="0">
                        <a:solidFill>
                          <a:schemeClr val="accent2">
                            <a:lumMod val="75000"/>
                          </a:schemeClr>
                        </a:solidFill>
                      </a:endParaRPr>
                    </a:p>
                  </a:txBody>
                  <a:tcPr anchor="ctr"/>
                </a:tc>
                <a:tc>
                  <a:txBody>
                    <a:bodyPr/>
                    <a:lstStyle/>
                    <a:p>
                      <a:pPr algn="l"/>
                      <a:r>
                        <a:rPr lang="en-GB" sz="1200" dirty="0"/>
                        <a:t>Gravity</a:t>
                      </a:r>
                      <a:r>
                        <a:rPr lang="en-GB" sz="1200" baseline="0" dirty="0"/>
                        <a:t> causes an unequal distribution of auxins. In roots the side with the lowest concentration has the highest growth rate and the root grows in the direction of gravity. </a:t>
                      </a:r>
                      <a:endParaRPr lang="en-GB" sz="1200" dirty="0"/>
                    </a:p>
                  </a:txBody>
                  <a:tcPr anchor="ctr"/>
                </a:tc>
                <a:extLst>
                  <a:ext uri="{0D108BD9-81ED-4DB2-BD59-A6C34878D82A}">
                    <a16:rowId xmlns:a16="http://schemas.microsoft.com/office/drawing/2014/main" val="10001"/>
                  </a:ext>
                </a:extLst>
              </a:tr>
              <a:tr h="573640">
                <a:tc vMerge="1">
                  <a:txBody>
                    <a:bodyPr/>
                    <a:lstStyle/>
                    <a:p>
                      <a:endParaRPr lang="en-GB"/>
                    </a:p>
                  </a:txBody>
                  <a:tcPr/>
                </a:tc>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aseline="0" dirty="0"/>
                        <a:t>In new shoots from a seedling the unequal distribution of auxins causes the shoot to grow away from gravity.</a:t>
                      </a:r>
                      <a:endParaRPr lang="en-GB" sz="1200" dirty="0"/>
                    </a:p>
                  </a:txBody>
                  <a:tcPr anchor="ctr"/>
                </a:tc>
                <a:extLst>
                  <a:ext uri="{0D108BD9-81ED-4DB2-BD59-A6C34878D82A}">
                    <a16:rowId xmlns:a16="http://schemas.microsoft.com/office/drawing/2014/main" val="10002"/>
                  </a:ext>
                </a:extLst>
              </a:tr>
            </a:tbl>
          </a:graphicData>
        </a:graphic>
      </p:graphicFrame>
      <p:sp>
        <p:nvSpPr>
          <p:cNvPr id="115" name="Rectangle 114"/>
          <p:cNvSpPr/>
          <p:nvPr/>
        </p:nvSpPr>
        <p:spPr>
          <a:xfrm>
            <a:off x="6119332" y="2306895"/>
            <a:ext cx="2500901"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Gibberellins are important in initiating seed germination.</a:t>
            </a:r>
          </a:p>
        </p:txBody>
      </p:sp>
      <p:sp>
        <p:nvSpPr>
          <p:cNvPr id="117" name="Rectangle 116"/>
          <p:cNvSpPr/>
          <p:nvPr/>
        </p:nvSpPr>
        <p:spPr>
          <a:xfrm>
            <a:off x="8790850" y="2327017"/>
            <a:ext cx="2192409"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err="1">
                <a:solidFill>
                  <a:schemeClr val="tx1"/>
                </a:solidFill>
              </a:rPr>
              <a:t>Ethene</a:t>
            </a:r>
            <a:r>
              <a:rPr lang="en-GB" sz="1200" dirty="0">
                <a:solidFill>
                  <a:schemeClr val="tx1"/>
                </a:solidFill>
              </a:rPr>
              <a:t> controls cell division and ripening </a:t>
            </a:r>
            <a:r>
              <a:rPr lang="en-GB" sz="1200">
                <a:solidFill>
                  <a:schemeClr val="tx1"/>
                </a:solidFill>
              </a:rPr>
              <a:t>of fruits.</a:t>
            </a:r>
            <a:endParaRPr lang="en-GB" sz="1200" dirty="0">
              <a:solidFill>
                <a:schemeClr val="tx1"/>
              </a:solidFill>
            </a:endParaRPr>
          </a:p>
        </p:txBody>
      </p:sp>
      <p:sp>
        <p:nvSpPr>
          <p:cNvPr id="118" name="Rectangle 117"/>
          <p:cNvSpPr/>
          <p:nvPr/>
        </p:nvSpPr>
        <p:spPr>
          <a:xfrm rot="16200000">
            <a:off x="5641661" y="3497638"/>
            <a:ext cx="1933184"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Use of plant hormones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119" name="Table 118"/>
          <p:cNvGraphicFramePr>
            <a:graphicFrameLocks noGrp="1"/>
          </p:cNvGraphicFramePr>
          <p:nvPr>
            <p:extLst>
              <p:ext uri="{D42A27DB-BD31-4B8C-83A1-F6EECF244321}">
                <p14:modId xmlns:p14="http://schemas.microsoft.com/office/powerpoint/2010/main" val="3602840863"/>
              </p:ext>
            </p:extLst>
          </p:nvPr>
        </p:nvGraphicFramePr>
        <p:xfrm>
          <a:off x="7139848" y="2886000"/>
          <a:ext cx="5415005" cy="1410225"/>
        </p:xfrm>
        <a:graphic>
          <a:graphicData uri="http://schemas.openxmlformats.org/drawingml/2006/table">
            <a:tbl>
              <a:tblPr firstRow="1" bandRow="1">
                <a:tableStyleId>{5940675A-B579-460E-94D1-54222C63F5DA}</a:tableStyleId>
              </a:tblPr>
              <a:tblGrid>
                <a:gridCol w="1155915">
                  <a:extLst>
                    <a:ext uri="{9D8B030D-6E8A-4147-A177-3AD203B41FA5}">
                      <a16:colId xmlns:a16="http://schemas.microsoft.com/office/drawing/2014/main" val="20000"/>
                    </a:ext>
                  </a:extLst>
                </a:gridCol>
                <a:gridCol w="1828395">
                  <a:extLst>
                    <a:ext uri="{9D8B030D-6E8A-4147-A177-3AD203B41FA5}">
                      <a16:colId xmlns:a16="http://schemas.microsoft.com/office/drawing/2014/main" val="20001"/>
                    </a:ext>
                  </a:extLst>
                </a:gridCol>
                <a:gridCol w="2430695">
                  <a:extLst>
                    <a:ext uri="{9D8B030D-6E8A-4147-A177-3AD203B41FA5}">
                      <a16:colId xmlns:a16="http://schemas.microsoft.com/office/drawing/2014/main" val="20002"/>
                    </a:ext>
                  </a:extLst>
                </a:gridCol>
              </a:tblGrid>
              <a:tr h="495825">
                <a:tc rowSpan="3">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Weed</a:t>
                      </a:r>
                      <a:r>
                        <a:rPr lang="en-GB" sz="1200" baseline="0" dirty="0"/>
                        <a:t> killers, rooting powders, promoting growth in tissue culture.</a:t>
                      </a:r>
                      <a:endParaRPr lang="en-GB" sz="1200" dirty="0"/>
                    </a:p>
                  </a:txBody>
                  <a:tcPr anchor="ctr"/>
                </a:tc>
                <a:extLst>
                  <a:ext uri="{0D108BD9-81ED-4DB2-BD59-A6C34878D82A}">
                    <a16:rowId xmlns:a16="http://schemas.microsoft.com/office/drawing/2014/main" val="10000"/>
                  </a:ext>
                </a:extLst>
              </a:tr>
              <a:tr h="456368">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Control</a:t>
                      </a:r>
                      <a:r>
                        <a:rPr lang="en-GB" sz="1200" baseline="0" dirty="0"/>
                        <a:t> ripening of fruit during storage and transport.</a:t>
                      </a:r>
                      <a:endParaRPr lang="en-GB" sz="1200" dirty="0"/>
                    </a:p>
                  </a:txBody>
                  <a:tcPr anchor="ctr"/>
                </a:tc>
                <a:extLst>
                  <a:ext uri="{0D108BD9-81ED-4DB2-BD59-A6C34878D82A}">
                    <a16:rowId xmlns:a16="http://schemas.microsoft.com/office/drawing/2014/main" val="10001"/>
                  </a:ext>
                </a:extLst>
              </a:tr>
              <a:tr h="434402">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r>
                        <a:rPr lang="en-GB" sz="1200" dirty="0"/>
                        <a:t>End seed</a:t>
                      </a:r>
                      <a:r>
                        <a:rPr lang="en-GB" sz="1200" baseline="0" dirty="0"/>
                        <a:t> dormancy, promote flowering, increase fruit size.</a:t>
                      </a:r>
                      <a:endParaRPr lang="en-GB" sz="1200" dirty="0"/>
                    </a:p>
                  </a:txBody>
                  <a:tcPr anchor="ctr"/>
                </a:tc>
                <a:extLst>
                  <a:ext uri="{0D108BD9-81ED-4DB2-BD59-A6C34878D82A}">
                    <a16:rowId xmlns:a16="http://schemas.microsoft.com/office/drawing/2014/main" val="10002"/>
                  </a:ext>
                </a:extLst>
              </a:tr>
            </a:tbl>
          </a:graphicData>
        </a:graphic>
      </p:graphicFrame>
      <p:cxnSp>
        <p:nvCxnSpPr>
          <p:cNvPr id="120" name="Straight Connector 119"/>
          <p:cNvCxnSpPr>
            <a:stCxn id="4" idx="0"/>
            <a:endCxn id="92" idx="2"/>
          </p:cNvCxnSpPr>
          <p:nvPr/>
        </p:nvCxnSpPr>
        <p:spPr>
          <a:xfrm flipH="1" flipV="1">
            <a:off x="4375935" y="3797431"/>
            <a:ext cx="730168" cy="318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4" idx="3"/>
            <a:endCxn id="92" idx="0"/>
          </p:cNvCxnSpPr>
          <p:nvPr/>
        </p:nvCxnSpPr>
        <p:spPr>
          <a:xfrm>
            <a:off x="4061265" y="2611437"/>
            <a:ext cx="314670" cy="10877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4" idx="2"/>
            <a:endCxn id="96" idx="3"/>
          </p:cNvCxnSpPr>
          <p:nvPr/>
        </p:nvCxnSpPr>
        <p:spPr>
          <a:xfrm flipH="1" flipV="1">
            <a:off x="3501400" y="344264"/>
            <a:ext cx="203065" cy="9967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93" idx="0"/>
            <a:endCxn id="96" idx="2"/>
          </p:cNvCxnSpPr>
          <p:nvPr/>
        </p:nvCxnSpPr>
        <p:spPr>
          <a:xfrm flipV="1">
            <a:off x="1808888" y="636739"/>
            <a:ext cx="566155" cy="961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100" idx="0"/>
            <a:endCxn id="93" idx="2"/>
          </p:cNvCxnSpPr>
          <p:nvPr/>
        </p:nvCxnSpPr>
        <p:spPr>
          <a:xfrm flipH="1" flipV="1">
            <a:off x="1808888" y="3991429"/>
            <a:ext cx="157956" cy="2708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90" idx="0"/>
            <a:endCxn id="4" idx="2"/>
          </p:cNvCxnSpPr>
          <p:nvPr/>
        </p:nvCxnSpPr>
        <p:spPr>
          <a:xfrm flipV="1">
            <a:off x="4660670" y="5039223"/>
            <a:ext cx="445433" cy="2137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91" idx="0"/>
            <a:endCxn id="100" idx="2"/>
          </p:cNvCxnSpPr>
          <p:nvPr/>
        </p:nvCxnSpPr>
        <p:spPr>
          <a:xfrm flipH="1" flipV="1">
            <a:off x="1966844" y="5612843"/>
            <a:ext cx="715956" cy="215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59" idx="1"/>
          </p:cNvCxnSpPr>
          <p:nvPr/>
        </p:nvCxnSpPr>
        <p:spPr>
          <a:xfrm flipH="1">
            <a:off x="6157878" y="4761647"/>
            <a:ext cx="1480011" cy="1603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cxnSpLocks/>
            <a:stCxn id="59" idx="2"/>
            <a:endCxn id="61" idx="0"/>
          </p:cNvCxnSpPr>
          <p:nvPr/>
        </p:nvCxnSpPr>
        <p:spPr>
          <a:xfrm flipH="1">
            <a:off x="7797743" y="5054034"/>
            <a:ext cx="1141654" cy="2382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cxnSpLocks/>
            <a:stCxn id="86" idx="0"/>
            <a:endCxn id="61" idx="2"/>
          </p:cNvCxnSpPr>
          <p:nvPr/>
        </p:nvCxnSpPr>
        <p:spPr>
          <a:xfrm flipV="1">
            <a:off x="6660476" y="7041719"/>
            <a:ext cx="1137267" cy="1186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4" idx="3"/>
            <a:endCxn id="118" idx="0"/>
          </p:cNvCxnSpPr>
          <p:nvPr/>
        </p:nvCxnSpPr>
        <p:spPr>
          <a:xfrm flipV="1">
            <a:off x="6179515" y="3790026"/>
            <a:ext cx="136351" cy="7875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119" idx="1"/>
            <a:endCxn id="118" idx="2"/>
          </p:cNvCxnSpPr>
          <p:nvPr/>
        </p:nvCxnSpPr>
        <p:spPr>
          <a:xfrm flipH="1">
            <a:off x="6900641" y="3591112"/>
            <a:ext cx="239207" cy="1989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4" idx="0"/>
            <a:endCxn id="110" idx="1"/>
          </p:cNvCxnSpPr>
          <p:nvPr/>
        </p:nvCxnSpPr>
        <p:spPr>
          <a:xfrm flipV="1">
            <a:off x="5106103" y="3803285"/>
            <a:ext cx="494098" cy="3126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1" idx="1"/>
            <a:endCxn id="110" idx="3"/>
          </p:cNvCxnSpPr>
          <p:nvPr/>
        </p:nvCxnSpPr>
        <p:spPr>
          <a:xfrm>
            <a:off x="4870462" y="2131906"/>
            <a:ext cx="729739" cy="5824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a:stCxn id="111" idx="2"/>
            <a:endCxn id="112" idx="1"/>
          </p:cNvCxnSpPr>
          <p:nvPr/>
        </p:nvCxnSpPr>
        <p:spPr>
          <a:xfrm>
            <a:off x="5202448" y="1104820"/>
            <a:ext cx="147233" cy="43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a:stCxn id="115" idx="0"/>
            <a:endCxn id="112" idx="2"/>
          </p:cNvCxnSpPr>
          <p:nvPr/>
        </p:nvCxnSpPr>
        <p:spPr>
          <a:xfrm flipV="1">
            <a:off x="7369783" y="2166702"/>
            <a:ext cx="937950" cy="1401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117" idx="0"/>
            <a:endCxn id="112" idx="2"/>
          </p:cNvCxnSpPr>
          <p:nvPr/>
        </p:nvCxnSpPr>
        <p:spPr>
          <a:xfrm flipH="1" flipV="1">
            <a:off x="8307733" y="2166702"/>
            <a:ext cx="1579322" cy="1603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59" idx="3"/>
            <a:endCxn id="62" idx="0"/>
          </p:cNvCxnSpPr>
          <p:nvPr/>
        </p:nvCxnSpPr>
        <p:spPr>
          <a:xfrm>
            <a:off x="10240905" y="4761647"/>
            <a:ext cx="165732" cy="28263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917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2690" y="4115893"/>
            <a:ext cx="2146825"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a:ea typeface="Verdana" panose="020B0604030504040204" pitchFamily="34" charset="0"/>
                <a:cs typeface="Verdana" panose="020B0604030504040204" pitchFamily="34" charset="0"/>
              </a:rPr>
              <a:t>AQA GCSE HOMEOSTASIS AND RESPONSE PART 3</a:t>
            </a:r>
            <a:endParaRPr lang="en-GB" sz="1800" dirty="0">
              <a:ea typeface="Verdana" panose="020B0604030504040204" pitchFamily="34" charset="0"/>
              <a:cs typeface="Verdana" panose="020B0604030504040204" pitchFamily="34" charset="0"/>
            </a:endParaRPr>
          </a:p>
        </p:txBody>
      </p:sp>
      <p:grpSp>
        <p:nvGrpSpPr>
          <p:cNvPr id="10" name="Group 9"/>
          <p:cNvGrpSpPr/>
          <p:nvPr/>
        </p:nvGrpSpPr>
        <p:grpSpPr>
          <a:xfrm>
            <a:off x="10329179" y="4612442"/>
            <a:ext cx="2738535" cy="2971002"/>
            <a:chOff x="7700254" y="3668713"/>
            <a:chExt cx="2709085" cy="2795588"/>
          </a:xfrm>
        </p:grpSpPr>
        <p:pic>
          <p:nvPicPr>
            <p:cNvPr id="8" name="Picture 7"/>
            <p:cNvPicPr>
              <a:picLocks noChangeAspect="1"/>
            </p:cNvPicPr>
            <p:nvPr/>
          </p:nvPicPr>
          <p:blipFill>
            <a:blip r:embed="rId2"/>
            <a:stretch>
              <a:fillRect/>
            </a:stretch>
          </p:blipFill>
          <p:spPr>
            <a:xfrm>
              <a:off x="8279312" y="3668713"/>
              <a:ext cx="1355437" cy="2795588"/>
            </a:xfrm>
            <a:prstGeom prst="rect">
              <a:avLst/>
            </a:prstGeom>
          </p:spPr>
        </p:pic>
        <p:sp>
          <p:nvSpPr>
            <p:cNvPr id="9" name="TextBox 8"/>
            <p:cNvSpPr txBox="1"/>
            <p:nvPr/>
          </p:nvSpPr>
          <p:spPr>
            <a:xfrm>
              <a:off x="7847423" y="3942144"/>
              <a:ext cx="1091742" cy="574922"/>
            </a:xfrm>
            <a:prstGeom prst="rect">
              <a:avLst/>
            </a:prstGeom>
            <a:noFill/>
          </p:spPr>
          <p:txBody>
            <a:bodyPr wrap="square" rtlCol="0">
              <a:spAutoFit/>
            </a:bodyPr>
            <a:lstStyle/>
            <a:p>
              <a:pPr algn="ctr"/>
              <a:r>
                <a:rPr lang="en-GB" sz="800" dirty="0"/>
                <a:t>Pituitary </a:t>
              </a:r>
            </a:p>
            <a:p>
              <a:pPr algn="ctr"/>
              <a:r>
                <a:rPr lang="en-GB" sz="800" dirty="0"/>
                <a:t>gland</a:t>
              </a:r>
            </a:p>
          </p:txBody>
        </p:sp>
        <p:sp>
          <p:nvSpPr>
            <p:cNvPr id="38" name="TextBox 37"/>
            <p:cNvSpPr txBox="1"/>
            <p:nvPr/>
          </p:nvSpPr>
          <p:spPr>
            <a:xfrm>
              <a:off x="7833836" y="4396535"/>
              <a:ext cx="989165" cy="365860"/>
            </a:xfrm>
            <a:prstGeom prst="rect">
              <a:avLst/>
            </a:prstGeom>
            <a:noFill/>
          </p:spPr>
          <p:txBody>
            <a:bodyPr wrap="square" rtlCol="0">
              <a:spAutoFit/>
            </a:bodyPr>
            <a:lstStyle/>
            <a:p>
              <a:pPr algn="ctr"/>
              <a:r>
                <a:rPr lang="en-GB" sz="800" dirty="0"/>
                <a:t>Thyroid</a:t>
              </a:r>
            </a:p>
          </p:txBody>
        </p:sp>
        <p:sp>
          <p:nvSpPr>
            <p:cNvPr id="39" name="TextBox 38"/>
            <p:cNvSpPr txBox="1"/>
            <p:nvPr/>
          </p:nvSpPr>
          <p:spPr>
            <a:xfrm>
              <a:off x="7785914" y="5224711"/>
              <a:ext cx="1118975" cy="574922"/>
            </a:xfrm>
            <a:prstGeom prst="rect">
              <a:avLst/>
            </a:prstGeom>
            <a:noFill/>
          </p:spPr>
          <p:txBody>
            <a:bodyPr wrap="square" rtlCol="0">
              <a:spAutoFit/>
            </a:bodyPr>
            <a:lstStyle/>
            <a:p>
              <a:pPr algn="ctr"/>
              <a:r>
                <a:rPr lang="en-GB" sz="800" dirty="0"/>
                <a:t>Adrenal </a:t>
              </a:r>
            </a:p>
            <a:p>
              <a:pPr algn="ctr"/>
              <a:r>
                <a:rPr lang="en-GB" sz="800" dirty="0"/>
                <a:t>gland</a:t>
              </a:r>
            </a:p>
          </p:txBody>
        </p:sp>
        <p:sp>
          <p:nvSpPr>
            <p:cNvPr id="40" name="TextBox 39"/>
            <p:cNvSpPr txBox="1"/>
            <p:nvPr/>
          </p:nvSpPr>
          <p:spPr>
            <a:xfrm>
              <a:off x="7700254" y="6057771"/>
              <a:ext cx="895350" cy="215443"/>
            </a:xfrm>
            <a:prstGeom prst="rect">
              <a:avLst/>
            </a:prstGeom>
            <a:noFill/>
          </p:spPr>
          <p:txBody>
            <a:bodyPr wrap="square" rtlCol="0">
              <a:spAutoFit/>
            </a:bodyPr>
            <a:lstStyle/>
            <a:p>
              <a:pPr algn="ctr"/>
              <a:r>
                <a:rPr lang="en-GB" sz="800" dirty="0"/>
                <a:t>Testes</a:t>
              </a:r>
            </a:p>
          </p:txBody>
        </p:sp>
        <p:sp>
          <p:nvSpPr>
            <p:cNvPr id="41" name="TextBox 40"/>
            <p:cNvSpPr txBox="1"/>
            <p:nvPr/>
          </p:nvSpPr>
          <p:spPr>
            <a:xfrm>
              <a:off x="9155070" y="3876745"/>
              <a:ext cx="895350" cy="338554"/>
            </a:xfrm>
            <a:prstGeom prst="rect">
              <a:avLst/>
            </a:prstGeom>
            <a:noFill/>
          </p:spPr>
          <p:txBody>
            <a:bodyPr wrap="square" rtlCol="0">
              <a:spAutoFit/>
            </a:bodyPr>
            <a:lstStyle/>
            <a:p>
              <a:pPr algn="ctr"/>
              <a:r>
                <a:rPr lang="en-GB" sz="800" dirty="0"/>
                <a:t>Pineal </a:t>
              </a:r>
            </a:p>
            <a:p>
              <a:pPr algn="ctr"/>
              <a:r>
                <a:rPr lang="en-GB" sz="800" dirty="0"/>
                <a:t>gland</a:t>
              </a:r>
            </a:p>
          </p:txBody>
        </p:sp>
        <p:sp>
          <p:nvSpPr>
            <p:cNvPr id="42" name="TextBox 41"/>
            <p:cNvSpPr txBox="1"/>
            <p:nvPr/>
          </p:nvSpPr>
          <p:spPr>
            <a:xfrm>
              <a:off x="9238695" y="4717750"/>
              <a:ext cx="1107429" cy="365860"/>
            </a:xfrm>
            <a:prstGeom prst="rect">
              <a:avLst/>
            </a:prstGeom>
            <a:noFill/>
          </p:spPr>
          <p:txBody>
            <a:bodyPr wrap="square" rtlCol="0">
              <a:spAutoFit/>
            </a:bodyPr>
            <a:lstStyle/>
            <a:p>
              <a:pPr algn="ctr"/>
              <a:r>
                <a:rPr lang="en-GB" sz="800" dirty="0"/>
                <a:t>Thymus</a:t>
              </a:r>
            </a:p>
          </p:txBody>
        </p:sp>
        <p:sp>
          <p:nvSpPr>
            <p:cNvPr id="43" name="TextBox 42"/>
            <p:cNvSpPr txBox="1"/>
            <p:nvPr/>
          </p:nvSpPr>
          <p:spPr>
            <a:xfrm>
              <a:off x="9238695" y="5383800"/>
              <a:ext cx="1170644" cy="365860"/>
            </a:xfrm>
            <a:prstGeom prst="rect">
              <a:avLst/>
            </a:prstGeom>
            <a:noFill/>
          </p:spPr>
          <p:txBody>
            <a:bodyPr wrap="square" rtlCol="0">
              <a:spAutoFit/>
            </a:bodyPr>
            <a:lstStyle/>
            <a:p>
              <a:pPr algn="ctr"/>
              <a:r>
                <a:rPr lang="en-GB" sz="800" dirty="0"/>
                <a:t>Pancreas</a:t>
              </a:r>
            </a:p>
          </p:txBody>
        </p:sp>
        <p:sp>
          <p:nvSpPr>
            <p:cNvPr id="44" name="TextBox 43"/>
            <p:cNvSpPr txBox="1"/>
            <p:nvPr/>
          </p:nvSpPr>
          <p:spPr>
            <a:xfrm>
              <a:off x="9310252" y="5799633"/>
              <a:ext cx="967322" cy="365860"/>
            </a:xfrm>
            <a:prstGeom prst="rect">
              <a:avLst/>
            </a:prstGeom>
            <a:noFill/>
          </p:spPr>
          <p:txBody>
            <a:bodyPr wrap="square" rtlCol="0">
              <a:spAutoFit/>
            </a:bodyPr>
            <a:lstStyle/>
            <a:p>
              <a:pPr algn="ctr"/>
              <a:r>
                <a:rPr lang="en-GB" sz="800" dirty="0"/>
                <a:t>Ovaries</a:t>
              </a:r>
            </a:p>
          </p:txBody>
        </p:sp>
      </p:grpSp>
      <p:sp>
        <p:nvSpPr>
          <p:cNvPr id="59" name="Rectangle 58"/>
          <p:cNvSpPr/>
          <p:nvPr/>
        </p:nvSpPr>
        <p:spPr>
          <a:xfrm>
            <a:off x="7637889" y="4469259"/>
            <a:ext cx="2603016"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Hormones in human reproduction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61" name="Table 60"/>
          <p:cNvGraphicFramePr>
            <a:graphicFrameLocks noGrp="1"/>
          </p:cNvGraphicFramePr>
          <p:nvPr>
            <p:extLst>
              <p:ext uri="{D42A27DB-BD31-4B8C-83A1-F6EECF244321}">
                <p14:modId xmlns:p14="http://schemas.microsoft.com/office/powerpoint/2010/main" val="2580574708"/>
              </p:ext>
            </p:extLst>
          </p:nvPr>
        </p:nvGraphicFramePr>
        <p:xfrm>
          <a:off x="5664622" y="5292312"/>
          <a:ext cx="4266242" cy="1749407"/>
        </p:xfrm>
        <a:graphic>
          <a:graphicData uri="http://schemas.openxmlformats.org/drawingml/2006/table">
            <a:tbl>
              <a:tblPr firstRow="1" bandRow="1">
                <a:tableStyleId>{5940675A-B579-460E-94D1-54222C63F5DA}</a:tableStyleId>
              </a:tblPr>
              <a:tblGrid>
                <a:gridCol w="2068557">
                  <a:extLst>
                    <a:ext uri="{9D8B030D-6E8A-4147-A177-3AD203B41FA5}">
                      <a16:colId xmlns:a16="http://schemas.microsoft.com/office/drawing/2014/main" val="20000"/>
                    </a:ext>
                  </a:extLst>
                </a:gridCol>
                <a:gridCol w="2197685">
                  <a:extLst>
                    <a:ext uri="{9D8B030D-6E8A-4147-A177-3AD203B41FA5}">
                      <a16:colId xmlns:a16="http://schemas.microsoft.com/office/drawing/2014/main" val="20001"/>
                    </a:ext>
                  </a:extLst>
                </a:gridCol>
              </a:tblGrid>
              <a:tr h="384867">
                <a:tc gridSpan="2">
                  <a:txBody>
                    <a:bodyPr/>
                    <a:lstStyle/>
                    <a:p>
                      <a:pPr algn="ctr"/>
                      <a:endParaRPr lang="en-GB" sz="1200" b="1" i="0" dirty="0">
                        <a:solidFill>
                          <a:schemeClr val="tx1"/>
                        </a:solidFill>
                      </a:endParaRPr>
                    </a:p>
                  </a:txBody>
                  <a:tcPr anchor="ctr">
                    <a:solidFill>
                      <a:schemeClr val="accent2">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487336">
                <a:tc>
                  <a:txBody>
                    <a:bodyPr/>
                    <a:lstStyle/>
                    <a:p>
                      <a:pPr algn="ctr"/>
                      <a:endParaRPr lang="en-GB" sz="1200" b="1" i="1" dirty="0">
                        <a:solidFill>
                          <a:schemeClr val="accent2">
                            <a:lumMod val="75000"/>
                          </a:schemeClr>
                        </a:solidFill>
                      </a:endParaRPr>
                    </a:p>
                  </a:txBody>
                  <a:tcPr anchor="ctr">
                    <a:noFill/>
                  </a:tcPr>
                </a:tc>
                <a:tc>
                  <a:txBody>
                    <a:bodyPr/>
                    <a:lstStyle/>
                    <a:p>
                      <a:pPr algn="ctr"/>
                      <a:endParaRPr lang="en-GB" sz="1200" b="1" i="1" dirty="0">
                        <a:solidFill>
                          <a:schemeClr val="accent2">
                            <a:lumMod val="75000"/>
                          </a:schemeClr>
                        </a:solidFill>
                      </a:endParaRPr>
                    </a:p>
                  </a:txBody>
                  <a:tcPr anchor="ctr">
                    <a:noFill/>
                  </a:tcPr>
                </a:tc>
                <a:extLst>
                  <a:ext uri="{0D108BD9-81ED-4DB2-BD59-A6C34878D82A}">
                    <a16:rowId xmlns:a16="http://schemas.microsoft.com/office/drawing/2014/main" val="10001"/>
                  </a:ext>
                </a:extLst>
              </a:tr>
              <a:tr h="877204">
                <a:tc>
                  <a:txBody>
                    <a:bodyPr/>
                    <a:lstStyle/>
                    <a:p>
                      <a:pPr marL="0" indent="0" algn="ctr">
                        <a:buFont typeface="Arial" charset="0"/>
                        <a:buNone/>
                      </a:pPr>
                      <a:endParaRPr lang="en-GB" sz="1200" dirty="0"/>
                    </a:p>
                  </a:txBody>
                  <a:tcPr anchor="ctr">
                    <a:noFill/>
                  </a:tcPr>
                </a:tc>
                <a:tc>
                  <a:txBody>
                    <a:bodyPr/>
                    <a:lstStyle/>
                    <a:p>
                      <a:pPr marL="0" indent="0" algn="ctr">
                        <a:buFont typeface="Arial" charset="0"/>
                        <a:buNone/>
                      </a:pPr>
                      <a:endParaRPr lang="en-GB" sz="1200" dirty="0"/>
                    </a:p>
                  </a:txBody>
                  <a:tcPr anchor="ctr">
                    <a:noFill/>
                  </a:tcPr>
                </a:tc>
                <a:extLst>
                  <a:ext uri="{0D108BD9-81ED-4DB2-BD59-A6C34878D82A}">
                    <a16:rowId xmlns:a16="http://schemas.microsoft.com/office/drawing/2014/main" val="10002"/>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4060985884"/>
              </p:ext>
            </p:extLst>
          </p:nvPr>
        </p:nvGraphicFramePr>
        <p:xfrm>
          <a:off x="8134977" y="7587985"/>
          <a:ext cx="4543320" cy="1623619"/>
        </p:xfrm>
        <a:graphic>
          <a:graphicData uri="http://schemas.openxmlformats.org/drawingml/2006/table">
            <a:tbl>
              <a:tblPr firstRow="1" bandRow="1">
                <a:tableStyleId>{5940675A-B579-460E-94D1-54222C63F5DA}</a:tableStyleId>
              </a:tblPr>
              <a:tblGrid>
                <a:gridCol w="290396">
                  <a:extLst>
                    <a:ext uri="{9D8B030D-6E8A-4147-A177-3AD203B41FA5}">
                      <a16:colId xmlns:a16="http://schemas.microsoft.com/office/drawing/2014/main" val="20000"/>
                    </a:ext>
                  </a:extLst>
                </a:gridCol>
                <a:gridCol w="1378857">
                  <a:extLst>
                    <a:ext uri="{9D8B030D-6E8A-4147-A177-3AD203B41FA5}">
                      <a16:colId xmlns:a16="http://schemas.microsoft.com/office/drawing/2014/main" val="20001"/>
                    </a:ext>
                  </a:extLst>
                </a:gridCol>
                <a:gridCol w="1359592">
                  <a:extLst>
                    <a:ext uri="{9D8B030D-6E8A-4147-A177-3AD203B41FA5}">
                      <a16:colId xmlns:a16="http://schemas.microsoft.com/office/drawing/2014/main" val="20002"/>
                    </a:ext>
                  </a:extLst>
                </a:gridCol>
                <a:gridCol w="1514475">
                  <a:extLst>
                    <a:ext uri="{9D8B030D-6E8A-4147-A177-3AD203B41FA5}">
                      <a16:colId xmlns:a16="http://schemas.microsoft.com/office/drawing/2014/main" val="20003"/>
                    </a:ext>
                  </a:extLst>
                </a:gridCol>
              </a:tblGrid>
              <a:tr h="802321">
                <a:tc rowSpan="3">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tc>
                  <a:txBody>
                    <a:bodyPr/>
                    <a:lstStyle/>
                    <a:p>
                      <a:pPr algn="l"/>
                      <a:endParaRPr lang="en-GB" sz="1200" dirty="0"/>
                    </a:p>
                  </a:txBody>
                  <a:tcPr anchor="ctr"/>
                </a:tc>
                <a:extLst>
                  <a:ext uri="{0D108BD9-81ED-4DB2-BD59-A6C34878D82A}">
                    <a16:rowId xmlns:a16="http://schemas.microsoft.com/office/drawing/2014/main" val="10000"/>
                  </a:ext>
                </a:extLst>
              </a:tr>
              <a:tr h="420775">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tc rowSpan="2">
                  <a:txBody>
                    <a:bodyPr/>
                    <a:lstStyle/>
                    <a:p>
                      <a:pPr algn="l"/>
                      <a:endParaRPr lang="en-GB" sz="1200" dirty="0"/>
                    </a:p>
                  </a:txBody>
                  <a:tcPr anchor="ctr"/>
                </a:tc>
                <a:extLst>
                  <a:ext uri="{0D108BD9-81ED-4DB2-BD59-A6C34878D82A}">
                    <a16:rowId xmlns:a16="http://schemas.microsoft.com/office/drawing/2014/main" val="10001"/>
                  </a:ext>
                </a:extLst>
              </a:tr>
              <a:tr h="400523">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tc vMerge="1">
                  <a:txBody>
                    <a:bodyPr/>
                    <a:lstStyle/>
                    <a:p>
                      <a:pPr algn="l"/>
                      <a:endParaRPr lang="en-GB" sz="1200" dirty="0"/>
                    </a:p>
                  </a:txBody>
                  <a:tcPr anchor="ctr"/>
                </a:tc>
                <a:extLst>
                  <a:ext uri="{0D108BD9-81ED-4DB2-BD59-A6C34878D82A}">
                    <a16:rowId xmlns:a16="http://schemas.microsoft.com/office/drawing/2014/main" val="10002"/>
                  </a:ext>
                </a:extLst>
              </a:tr>
            </a:tbl>
          </a:graphicData>
        </a:graphic>
      </p:graphicFrame>
      <p:grpSp>
        <p:nvGrpSpPr>
          <p:cNvPr id="233" name="Group 232"/>
          <p:cNvGrpSpPr/>
          <p:nvPr/>
        </p:nvGrpSpPr>
        <p:grpSpPr>
          <a:xfrm>
            <a:off x="5070470" y="7160323"/>
            <a:ext cx="2970454" cy="1896586"/>
            <a:chOff x="6906483" y="7737034"/>
            <a:chExt cx="2062738" cy="1342642"/>
          </a:xfrm>
        </p:grpSpPr>
        <p:grpSp>
          <p:nvGrpSpPr>
            <p:cNvPr id="232" name="Group 231"/>
            <p:cNvGrpSpPr/>
            <p:nvPr/>
          </p:nvGrpSpPr>
          <p:grpSpPr>
            <a:xfrm>
              <a:off x="6906483" y="8010931"/>
              <a:ext cx="2062738" cy="1068745"/>
              <a:chOff x="6906483" y="7849004"/>
              <a:chExt cx="2062738" cy="1068745"/>
            </a:xfrm>
          </p:grpSpPr>
          <p:pic>
            <p:nvPicPr>
              <p:cNvPr id="17" name="Picture 16"/>
              <p:cNvPicPr>
                <a:picLocks noChangeAspect="1"/>
              </p:cNvPicPr>
              <p:nvPr/>
            </p:nvPicPr>
            <p:blipFill>
              <a:blip r:embed="rId3"/>
              <a:stretch>
                <a:fillRect/>
              </a:stretch>
            </p:blipFill>
            <p:spPr>
              <a:xfrm>
                <a:off x="7134298" y="7995312"/>
                <a:ext cx="1752630" cy="922437"/>
              </a:xfrm>
              <a:prstGeom prst="rect">
                <a:avLst/>
              </a:prstGeom>
            </p:spPr>
          </p:pic>
          <p:sp>
            <p:nvSpPr>
              <p:cNvPr id="64" name="TextBox 63"/>
              <p:cNvSpPr txBox="1"/>
              <p:nvPr/>
            </p:nvSpPr>
            <p:spPr>
              <a:xfrm>
                <a:off x="6906483" y="8077669"/>
                <a:ext cx="547982" cy="215444"/>
              </a:xfrm>
              <a:prstGeom prst="rect">
                <a:avLst/>
              </a:prstGeom>
              <a:noFill/>
            </p:spPr>
            <p:txBody>
              <a:bodyPr wrap="square" rtlCol="0">
                <a:spAutoFit/>
              </a:bodyPr>
              <a:lstStyle/>
              <a:p>
                <a:pPr algn="ctr"/>
                <a:r>
                  <a:rPr lang="en-GB" sz="800" dirty="0"/>
                  <a:t>FSH</a:t>
                </a:r>
              </a:p>
            </p:txBody>
          </p:sp>
          <p:cxnSp>
            <p:nvCxnSpPr>
              <p:cNvPr id="65" name="Straight Connector 64"/>
              <p:cNvCxnSpPr/>
              <p:nvPr/>
            </p:nvCxnSpPr>
            <p:spPr>
              <a:xfrm>
                <a:off x="7191481" y="8180687"/>
                <a:ext cx="44351" cy="1327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313668" y="8030007"/>
                <a:ext cx="547982" cy="215444"/>
              </a:xfrm>
              <a:prstGeom prst="rect">
                <a:avLst/>
              </a:prstGeom>
              <a:noFill/>
            </p:spPr>
            <p:txBody>
              <a:bodyPr wrap="square" rtlCol="0">
                <a:spAutoFit/>
              </a:bodyPr>
              <a:lstStyle/>
              <a:p>
                <a:pPr algn="ctr"/>
                <a:r>
                  <a:rPr lang="en-GB" sz="800" dirty="0"/>
                  <a:t>LH</a:t>
                </a:r>
              </a:p>
            </p:txBody>
          </p:sp>
          <p:cxnSp>
            <p:nvCxnSpPr>
              <p:cNvPr id="70" name="Straight Connector 69"/>
              <p:cNvCxnSpPr/>
              <p:nvPr/>
            </p:nvCxnSpPr>
            <p:spPr>
              <a:xfrm>
                <a:off x="7646574" y="8137674"/>
                <a:ext cx="175927" cy="21427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475839" y="7864705"/>
                <a:ext cx="681176" cy="215444"/>
              </a:xfrm>
              <a:prstGeom prst="rect">
                <a:avLst/>
              </a:prstGeom>
              <a:noFill/>
            </p:spPr>
            <p:txBody>
              <a:bodyPr wrap="square" rtlCol="0">
                <a:spAutoFit/>
              </a:bodyPr>
              <a:lstStyle/>
              <a:p>
                <a:pPr algn="ctr"/>
                <a:r>
                  <a:rPr lang="en-GB" sz="800" dirty="0"/>
                  <a:t>oestrogen</a:t>
                </a:r>
              </a:p>
            </p:txBody>
          </p:sp>
          <p:cxnSp>
            <p:nvCxnSpPr>
              <p:cNvPr id="76" name="Straight Connector 75"/>
              <p:cNvCxnSpPr/>
              <p:nvPr/>
            </p:nvCxnSpPr>
            <p:spPr>
              <a:xfrm flipH="1">
                <a:off x="7781925" y="7972428"/>
                <a:ext cx="1" cy="18906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8207982" y="7849004"/>
                <a:ext cx="761239" cy="215444"/>
              </a:xfrm>
              <a:prstGeom prst="rect">
                <a:avLst/>
              </a:prstGeom>
              <a:noFill/>
            </p:spPr>
            <p:txBody>
              <a:bodyPr wrap="square" rtlCol="0">
                <a:spAutoFit/>
              </a:bodyPr>
              <a:lstStyle/>
              <a:p>
                <a:pPr algn="ctr"/>
                <a:r>
                  <a:rPr lang="en-GB" sz="800" dirty="0"/>
                  <a:t>progesterone</a:t>
                </a:r>
              </a:p>
            </p:txBody>
          </p:sp>
          <p:cxnSp>
            <p:nvCxnSpPr>
              <p:cNvPr id="80" name="Straight Connector 79"/>
              <p:cNvCxnSpPr/>
              <p:nvPr/>
            </p:nvCxnSpPr>
            <p:spPr>
              <a:xfrm flipH="1">
                <a:off x="8560081" y="7959748"/>
                <a:ext cx="53406" cy="1497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Rectangle 85"/>
            <p:cNvSpPr/>
            <p:nvPr/>
          </p:nvSpPr>
          <p:spPr>
            <a:xfrm>
              <a:off x="7392471" y="7737034"/>
              <a:ext cx="1236283" cy="299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a graph of hormone levels over time</a:t>
              </a:r>
              <a:endParaRPr lang="en-GB" sz="1200" b="1" dirty="0">
                <a:solidFill>
                  <a:schemeClr val="tx1"/>
                </a:solidFill>
              </a:endParaRPr>
            </a:p>
          </p:txBody>
        </p:sp>
      </p:grpSp>
      <p:sp>
        <p:nvSpPr>
          <p:cNvPr id="90" name="Rectangle 89"/>
          <p:cNvSpPr/>
          <p:nvPr/>
        </p:nvSpPr>
        <p:spPr>
          <a:xfrm>
            <a:off x="3895370" y="5252980"/>
            <a:ext cx="1530599" cy="338554"/>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Contraception</a:t>
            </a:r>
            <a:endParaRPr lang="en-GB" sz="1600" dirty="0">
              <a:solidFill>
                <a:schemeClr val="accent2"/>
              </a:solidFill>
              <a:ea typeface="Verdana" panose="020B0604030504040204" pitchFamily="34" charset="0"/>
              <a:cs typeface="Verdana" panose="020B0604030504040204" pitchFamily="34" charset="0"/>
            </a:endParaRPr>
          </a:p>
        </p:txBody>
      </p:sp>
      <p:graphicFrame>
        <p:nvGraphicFramePr>
          <p:cNvPr id="91" name="Table 90"/>
          <p:cNvGraphicFramePr>
            <a:graphicFrameLocks noGrp="1"/>
          </p:cNvGraphicFramePr>
          <p:nvPr>
            <p:extLst>
              <p:ext uri="{D42A27DB-BD31-4B8C-83A1-F6EECF244321}">
                <p14:modId xmlns:p14="http://schemas.microsoft.com/office/powerpoint/2010/main" val="2029230740"/>
              </p:ext>
            </p:extLst>
          </p:nvPr>
        </p:nvGraphicFramePr>
        <p:xfrm>
          <a:off x="149754" y="5828324"/>
          <a:ext cx="5066092" cy="3463719"/>
        </p:xfrm>
        <a:graphic>
          <a:graphicData uri="http://schemas.openxmlformats.org/drawingml/2006/table">
            <a:tbl>
              <a:tblPr firstRow="1" bandRow="1">
                <a:tableStyleId>{5940675A-B579-460E-94D1-54222C63F5DA}</a:tableStyleId>
              </a:tblPr>
              <a:tblGrid>
                <a:gridCol w="1245469">
                  <a:extLst>
                    <a:ext uri="{9D8B030D-6E8A-4147-A177-3AD203B41FA5}">
                      <a16:colId xmlns:a16="http://schemas.microsoft.com/office/drawing/2014/main" val="20000"/>
                    </a:ext>
                  </a:extLst>
                </a:gridCol>
                <a:gridCol w="1464760">
                  <a:extLst>
                    <a:ext uri="{9D8B030D-6E8A-4147-A177-3AD203B41FA5}">
                      <a16:colId xmlns:a16="http://schemas.microsoft.com/office/drawing/2014/main" val="20001"/>
                    </a:ext>
                  </a:extLst>
                </a:gridCol>
                <a:gridCol w="2355863">
                  <a:extLst>
                    <a:ext uri="{9D8B030D-6E8A-4147-A177-3AD203B41FA5}">
                      <a16:colId xmlns:a16="http://schemas.microsoft.com/office/drawing/2014/main" val="20002"/>
                    </a:ext>
                  </a:extLst>
                </a:gridCol>
              </a:tblGrid>
              <a:tr h="494817">
                <a:tc rowSpan="7">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0"/>
                  </a:ext>
                </a:extLst>
              </a:tr>
              <a:tr h="4948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1"/>
                  </a:ext>
                </a:extLst>
              </a:tr>
              <a:tr h="4948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2"/>
                  </a:ext>
                </a:extLst>
              </a:tr>
              <a:tr h="4948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3"/>
                  </a:ext>
                </a:extLst>
              </a:tr>
              <a:tr h="4948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4"/>
                  </a:ext>
                </a:extLst>
              </a:tr>
              <a:tr h="4948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5"/>
                  </a:ext>
                </a:extLst>
              </a:tr>
              <a:tr h="4948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6"/>
                  </a:ext>
                </a:extLst>
              </a:tr>
            </a:tbl>
          </a:graphicData>
        </a:graphic>
      </p:graphicFrame>
      <p:sp>
        <p:nvSpPr>
          <p:cNvPr id="92" name="Rectangle 91"/>
          <p:cNvSpPr/>
          <p:nvPr/>
        </p:nvSpPr>
        <p:spPr>
          <a:xfrm>
            <a:off x="3635763" y="2720213"/>
            <a:ext cx="1480344" cy="1077218"/>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The use of hormone to treat infertility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93" name="Table 92"/>
          <p:cNvGraphicFramePr>
            <a:graphicFrameLocks noGrp="1"/>
          </p:cNvGraphicFramePr>
          <p:nvPr>
            <p:extLst>
              <p:ext uri="{D42A27DB-BD31-4B8C-83A1-F6EECF244321}">
                <p14:modId xmlns:p14="http://schemas.microsoft.com/office/powerpoint/2010/main" val="2821426353"/>
              </p:ext>
            </p:extLst>
          </p:nvPr>
        </p:nvGraphicFramePr>
        <p:xfrm>
          <a:off x="60768" y="732847"/>
          <a:ext cx="3496241" cy="3258582"/>
        </p:xfrm>
        <a:graphic>
          <a:graphicData uri="http://schemas.openxmlformats.org/drawingml/2006/table">
            <a:tbl>
              <a:tblPr firstRow="1" bandRow="1">
                <a:tableStyleId>{5940675A-B579-460E-94D1-54222C63F5DA}</a:tableStyleId>
              </a:tblPr>
              <a:tblGrid>
                <a:gridCol w="3496241">
                  <a:extLst>
                    <a:ext uri="{9D8B030D-6E8A-4147-A177-3AD203B41FA5}">
                      <a16:colId xmlns:a16="http://schemas.microsoft.com/office/drawing/2014/main" val="20000"/>
                    </a:ext>
                  </a:extLst>
                </a:gridCol>
              </a:tblGrid>
              <a:tr h="322529">
                <a:tc>
                  <a:txBody>
                    <a:bodyPr/>
                    <a:lstStyle/>
                    <a:p>
                      <a:pPr algn="ctr"/>
                      <a:endParaRPr lang="en-GB" sz="1200" b="1" i="0" dirty="0">
                        <a:solidFill>
                          <a:schemeClr val="tx1"/>
                        </a:solidFill>
                      </a:endParaRPr>
                    </a:p>
                  </a:txBody>
                  <a:tcPr anchor="ctr">
                    <a:solidFill>
                      <a:schemeClr val="accent2">
                        <a:lumMod val="20000"/>
                        <a:lumOff val="80000"/>
                      </a:schemeClr>
                    </a:solidFill>
                  </a:tcPr>
                </a:tc>
                <a:extLst>
                  <a:ext uri="{0D108BD9-81ED-4DB2-BD59-A6C34878D82A}">
                    <a16:rowId xmlns:a16="http://schemas.microsoft.com/office/drawing/2014/main" val="10000"/>
                  </a:ext>
                </a:extLst>
              </a:tr>
              <a:tr h="465854">
                <a:tc>
                  <a:txBody>
                    <a:bodyPr/>
                    <a:lstStyle/>
                    <a:p>
                      <a:pPr algn="ctr"/>
                      <a:endParaRPr lang="en-GB" sz="1200" b="1" i="1" dirty="0">
                        <a:solidFill>
                          <a:schemeClr val="accent2">
                            <a:lumMod val="75000"/>
                          </a:schemeClr>
                        </a:solidFill>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0302">
                <a:tc>
                  <a:txBody>
                    <a:bodyPr/>
                    <a:lstStyle/>
                    <a:p>
                      <a:pPr marL="0" indent="0" algn="ctr">
                        <a:buFont typeface="Arial" charset="0"/>
                        <a:buNone/>
                      </a:pP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79949">
                <a:tc>
                  <a:txBody>
                    <a:bodyPr/>
                    <a:lstStyle/>
                    <a:p>
                      <a:pPr marL="0" indent="0" algn="ctr">
                        <a:buFont typeface="Arial" charset="0"/>
                        <a:buNone/>
                      </a:pP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79948">
                <a:tc>
                  <a:txBody>
                    <a:bodyPr/>
                    <a:lstStyle/>
                    <a:p>
                      <a:pPr marL="0" indent="0" algn="ctr">
                        <a:buFont typeface="Arial" charset="0"/>
                        <a:buNone/>
                      </a:pP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94" name="Rectangle 93"/>
          <p:cNvSpPr/>
          <p:nvPr/>
        </p:nvSpPr>
        <p:spPr>
          <a:xfrm rot="5400000">
            <a:off x="2790862" y="984233"/>
            <a:ext cx="2540806" cy="71360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Hormones are used in modern reproductive technologies to treat infertility</a:t>
            </a:r>
          </a:p>
        </p:txBody>
      </p:sp>
      <p:sp>
        <p:nvSpPr>
          <p:cNvPr id="96" name="Rectangle 95"/>
          <p:cNvSpPr/>
          <p:nvPr/>
        </p:nvSpPr>
        <p:spPr>
          <a:xfrm>
            <a:off x="1248685" y="51788"/>
            <a:ext cx="2252715" cy="5849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FSH and LH are used as ‘fertility drugs’ to help someone become pregnant in the normal way</a:t>
            </a:r>
          </a:p>
        </p:txBody>
      </p:sp>
      <p:grpSp>
        <p:nvGrpSpPr>
          <p:cNvPr id="236" name="Group 235"/>
          <p:cNvGrpSpPr/>
          <p:nvPr/>
        </p:nvGrpSpPr>
        <p:grpSpPr>
          <a:xfrm>
            <a:off x="1691070" y="2128400"/>
            <a:ext cx="365371" cy="1167995"/>
            <a:chOff x="1771342" y="2788384"/>
            <a:chExt cx="365371" cy="1330320"/>
          </a:xfrm>
        </p:grpSpPr>
        <p:sp>
          <p:nvSpPr>
            <p:cNvPr id="235" name="Down Arrow 234"/>
            <p:cNvSpPr/>
            <p:nvPr/>
          </p:nvSpPr>
          <p:spPr>
            <a:xfrm>
              <a:off x="1771342" y="2788384"/>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Down Arrow 97"/>
            <p:cNvSpPr/>
            <p:nvPr/>
          </p:nvSpPr>
          <p:spPr>
            <a:xfrm>
              <a:off x="1771342" y="3654247"/>
              <a:ext cx="365371" cy="464457"/>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00" name="Table 99"/>
          <p:cNvGraphicFramePr>
            <a:graphicFrameLocks noGrp="1"/>
          </p:cNvGraphicFramePr>
          <p:nvPr>
            <p:extLst>
              <p:ext uri="{D42A27DB-BD31-4B8C-83A1-F6EECF244321}">
                <p14:modId xmlns:p14="http://schemas.microsoft.com/office/powerpoint/2010/main" val="2664596446"/>
              </p:ext>
            </p:extLst>
          </p:nvPr>
        </p:nvGraphicFramePr>
        <p:xfrm>
          <a:off x="125467" y="4262315"/>
          <a:ext cx="3682755" cy="1350528"/>
        </p:xfrm>
        <a:graphic>
          <a:graphicData uri="http://schemas.openxmlformats.org/drawingml/2006/table">
            <a:tbl>
              <a:tblPr firstRow="1" bandRow="1">
                <a:tableStyleId>{5940675A-B579-460E-94D1-54222C63F5DA}</a:tableStyleId>
              </a:tblPr>
              <a:tblGrid>
                <a:gridCol w="1151791">
                  <a:extLst>
                    <a:ext uri="{9D8B030D-6E8A-4147-A177-3AD203B41FA5}">
                      <a16:colId xmlns:a16="http://schemas.microsoft.com/office/drawing/2014/main" val="20001"/>
                    </a:ext>
                  </a:extLst>
                </a:gridCol>
                <a:gridCol w="2530964">
                  <a:extLst>
                    <a:ext uri="{9D8B030D-6E8A-4147-A177-3AD203B41FA5}">
                      <a16:colId xmlns:a16="http://schemas.microsoft.com/office/drawing/2014/main" val="20002"/>
                    </a:ext>
                  </a:extLst>
                </a:gridCol>
              </a:tblGrid>
              <a:tr h="419894">
                <a:tc rowSpan="3">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0"/>
                  </a:ext>
                </a:extLst>
              </a:tr>
              <a:tr h="419893">
                <a:tc vMerge="1">
                  <a:txBody>
                    <a:bodyPr/>
                    <a:lstStyle/>
                    <a:p>
                      <a:endParaRPr lang="en-GB"/>
                    </a:p>
                  </a:txBody>
                  <a:tcPr/>
                </a:tc>
                <a:tc>
                  <a:txBody>
                    <a:bodyPr/>
                    <a:lstStyle/>
                    <a:p>
                      <a:pPr algn="l"/>
                      <a:endParaRPr lang="en-GB" sz="1200" dirty="0"/>
                    </a:p>
                  </a:txBody>
                  <a:tcPr anchor="ctr"/>
                </a:tc>
                <a:extLst>
                  <a:ext uri="{0D108BD9-81ED-4DB2-BD59-A6C34878D82A}">
                    <a16:rowId xmlns:a16="http://schemas.microsoft.com/office/drawing/2014/main" val="10001"/>
                  </a:ext>
                </a:extLst>
              </a:tr>
              <a:tr h="510741">
                <a:tc vMerge="1">
                  <a:txBody>
                    <a:bodyPr/>
                    <a:lstStyle/>
                    <a:p>
                      <a:endParaRPr lang="en-GB"/>
                    </a:p>
                  </a:txBody>
                  <a:tcPr/>
                </a:tc>
                <a:tc>
                  <a:txBody>
                    <a:bodyPr/>
                    <a:lstStyle/>
                    <a:p>
                      <a:pPr algn="l"/>
                      <a:endParaRPr lang="en-GB" sz="1200" dirty="0"/>
                    </a:p>
                  </a:txBody>
                  <a:tcPr anchor="ctr"/>
                </a:tc>
                <a:extLst>
                  <a:ext uri="{0D108BD9-81ED-4DB2-BD59-A6C34878D82A}">
                    <a16:rowId xmlns:a16="http://schemas.microsoft.com/office/drawing/2014/main" val="10002"/>
                  </a:ext>
                </a:extLst>
              </a:tr>
            </a:tbl>
          </a:graphicData>
        </a:graphic>
      </p:graphicFrame>
      <p:grpSp>
        <p:nvGrpSpPr>
          <p:cNvPr id="244" name="Group 243"/>
          <p:cNvGrpSpPr/>
          <p:nvPr/>
        </p:nvGrpSpPr>
        <p:grpSpPr>
          <a:xfrm>
            <a:off x="11265785" y="740751"/>
            <a:ext cx="1542515" cy="1783053"/>
            <a:chOff x="9131877" y="558557"/>
            <a:chExt cx="1542515" cy="1783053"/>
          </a:xfrm>
        </p:grpSpPr>
        <p:grpSp>
          <p:nvGrpSpPr>
            <p:cNvPr id="241" name="Group 240"/>
            <p:cNvGrpSpPr/>
            <p:nvPr/>
          </p:nvGrpSpPr>
          <p:grpSpPr>
            <a:xfrm>
              <a:off x="9131877" y="1692493"/>
              <a:ext cx="1007625" cy="578419"/>
              <a:chOff x="9131877" y="1692493"/>
              <a:chExt cx="1007625" cy="578419"/>
            </a:xfrm>
          </p:grpSpPr>
          <p:pic>
            <p:nvPicPr>
              <p:cNvPr id="239" name="Picture 238"/>
              <p:cNvPicPr>
                <a:picLocks noChangeAspect="1"/>
              </p:cNvPicPr>
              <p:nvPr/>
            </p:nvPicPr>
            <p:blipFill>
              <a:blip r:embed="rId4"/>
              <a:stretch>
                <a:fillRect/>
              </a:stretch>
            </p:blipFill>
            <p:spPr>
              <a:xfrm rot="16200000">
                <a:off x="9288195" y="1536175"/>
                <a:ext cx="203893" cy="516529"/>
              </a:xfrm>
              <a:prstGeom prst="rect">
                <a:avLst/>
              </a:prstGeom>
            </p:spPr>
          </p:pic>
          <p:pic>
            <p:nvPicPr>
              <p:cNvPr id="238" name="Picture 237"/>
              <p:cNvPicPr>
                <a:picLocks noChangeAspect="1"/>
              </p:cNvPicPr>
              <p:nvPr/>
            </p:nvPicPr>
            <p:blipFill>
              <a:blip r:embed="rId5"/>
              <a:stretch>
                <a:fillRect/>
              </a:stretch>
            </p:blipFill>
            <p:spPr>
              <a:xfrm>
                <a:off x="9274130" y="1855534"/>
                <a:ext cx="865372" cy="415378"/>
              </a:xfrm>
              <a:prstGeom prst="rect">
                <a:avLst/>
              </a:prstGeom>
            </p:spPr>
          </p:pic>
        </p:grpSp>
        <p:pic>
          <p:nvPicPr>
            <p:cNvPr id="240" name="Picture 239"/>
            <p:cNvPicPr>
              <a:picLocks noChangeAspect="1"/>
            </p:cNvPicPr>
            <p:nvPr/>
          </p:nvPicPr>
          <p:blipFill>
            <a:blip r:embed="rId6"/>
            <a:stretch>
              <a:fillRect/>
            </a:stretch>
          </p:blipFill>
          <p:spPr>
            <a:xfrm>
              <a:off x="10010538" y="558557"/>
              <a:ext cx="663854" cy="1200942"/>
            </a:xfrm>
            <a:prstGeom prst="rect">
              <a:avLst/>
            </a:prstGeom>
          </p:spPr>
        </p:pic>
        <p:sp>
          <p:nvSpPr>
            <p:cNvPr id="242" name="Down Arrow 241"/>
            <p:cNvSpPr/>
            <p:nvPr/>
          </p:nvSpPr>
          <p:spPr>
            <a:xfrm>
              <a:off x="10143521" y="1663464"/>
              <a:ext cx="393947" cy="678146"/>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800" dirty="0">
                  <a:solidFill>
                    <a:schemeClr val="tx1"/>
                  </a:solidFill>
                </a:rPr>
                <a:t>gravity</a:t>
              </a:r>
            </a:p>
          </p:txBody>
        </p:sp>
        <p:sp>
          <p:nvSpPr>
            <p:cNvPr id="243" name="Right Arrow 242"/>
            <p:cNvSpPr/>
            <p:nvPr/>
          </p:nvSpPr>
          <p:spPr>
            <a:xfrm>
              <a:off x="9314079" y="981527"/>
              <a:ext cx="684442" cy="363461"/>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Light</a:t>
              </a:r>
            </a:p>
          </p:txBody>
        </p:sp>
      </p:grpSp>
      <p:sp>
        <p:nvSpPr>
          <p:cNvPr id="110" name="Rectangle 109"/>
          <p:cNvSpPr/>
          <p:nvPr/>
        </p:nvSpPr>
        <p:spPr>
          <a:xfrm rot="16200000">
            <a:off x="5055737" y="2958114"/>
            <a:ext cx="1088927" cy="60141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Plant hormones</a:t>
            </a:r>
            <a:endParaRPr lang="en-GB" sz="1600" dirty="0">
              <a:solidFill>
                <a:schemeClr val="accent2"/>
              </a:solidFill>
              <a:ea typeface="Verdana" panose="020B0604030504040204" pitchFamily="34" charset="0"/>
              <a:cs typeface="Verdana" panose="020B0604030504040204" pitchFamily="34" charset="0"/>
            </a:endParaRPr>
          </a:p>
        </p:txBody>
      </p:sp>
      <p:sp>
        <p:nvSpPr>
          <p:cNvPr id="111" name="Rectangle 110"/>
          <p:cNvSpPr/>
          <p:nvPr/>
        </p:nvSpPr>
        <p:spPr>
          <a:xfrm rot="16200000">
            <a:off x="3843376" y="772834"/>
            <a:ext cx="2054172" cy="663972"/>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Plants produce hormones to coordinate and control growth </a:t>
            </a:r>
          </a:p>
        </p:txBody>
      </p:sp>
      <p:graphicFrame>
        <p:nvGraphicFramePr>
          <p:cNvPr id="112" name="Table 111"/>
          <p:cNvGraphicFramePr>
            <a:graphicFrameLocks noGrp="1"/>
          </p:cNvGraphicFramePr>
          <p:nvPr>
            <p:extLst>
              <p:ext uri="{D42A27DB-BD31-4B8C-83A1-F6EECF244321}">
                <p14:modId xmlns:p14="http://schemas.microsoft.com/office/powerpoint/2010/main" val="1589518024"/>
              </p:ext>
            </p:extLst>
          </p:nvPr>
        </p:nvGraphicFramePr>
        <p:xfrm>
          <a:off x="5349681" y="130022"/>
          <a:ext cx="5916104" cy="2086606"/>
        </p:xfrm>
        <a:graphic>
          <a:graphicData uri="http://schemas.openxmlformats.org/drawingml/2006/table">
            <a:tbl>
              <a:tblPr firstRow="1" bandRow="1">
                <a:tableStyleId>{5940675A-B579-460E-94D1-54222C63F5DA}</a:tableStyleId>
              </a:tblPr>
              <a:tblGrid>
                <a:gridCol w="956653">
                  <a:extLst>
                    <a:ext uri="{9D8B030D-6E8A-4147-A177-3AD203B41FA5}">
                      <a16:colId xmlns:a16="http://schemas.microsoft.com/office/drawing/2014/main" val="20000"/>
                    </a:ext>
                  </a:extLst>
                </a:gridCol>
                <a:gridCol w="1197551">
                  <a:extLst>
                    <a:ext uri="{9D8B030D-6E8A-4147-A177-3AD203B41FA5}">
                      <a16:colId xmlns:a16="http://schemas.microsoft.com/office/drawing/2014/main" val="20001"/>
                    </a:ext>
                  </a:extLst>
                </a:gridCol>
                <a:gridCol w="3761900">
                  <a:extLst>
                    <a:ext uri="{9D8B030D-6E8A-4147-A177-3AD203B41FA5}">
                      <a16:colId xmlns:a16="http://schemas.microsoft.com/office/drawing/2014/main" val="20002"/>
                    </a:ext>
                  </a:extLst>
                </a:gridCol>
              </a:tblGrid>
              <a:tr h="822804">
                <a:tc rowSpan="3">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0"/>
                  </a:ext>
                </a:extLst>
              </a:tr>
              <a:tr h="639959">
                <a:tc vMerge="1">
                  <a:txBody>
                    <a:bodyPr/>
                    <a:lstStyle/>
                    <a:p>
                      <a:endParaRPr lang="en-GB"/>
                    </a:p>
                  </a:txBody>
                  <a:tcPr/>
                </a:tc>
                <a:tc rowSpan="2">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1"/>
                  </a:ext>
                </a:extLst>
              </a:tr>
              <a:tr h="623843">
                <a:tc vMerge="1">
                  <a:txBody>
                    <a:bodyPr/>
                    <a:lstStyle/>
                    <a:p>
                      <a:endParaRPr lang="en-GB"/>
                    </a:p>
                  </a:txBody>
                  <a:tcPr/>
                </a:tc>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200" dirty="0"/>
                    </a:p>
                  </a:txBody>
                  <a:tcPr anchor="ctr"/>
                </a:tc>
                <a:extLst>
                  <a:ext uri="{0D108BD9-81ED-4DB2-BD59-A6C34878D82A}">
                    <a16:rowId xmlns:a16="http://schemas.microsoft.com/office/drawing/2014/main" val="10002"/>
                  </a:ext>
                </a:extLst>
              </a:tr>
            </a:tbl>
          </a:graphicData>
        </a:graphic>
      </p:graphicFrame>
      <p:sp>
        <p:nvSpPr>
          <p:cNvPr id="115" name="Rectangle 114"/>
          <p:cNvSpPr/>
          <p:nvPr/>
        </p:nvSpPr>
        <p:spPr>
          <a:xfrm>
            <a:off x="6119332" y="2306895"/>
            <a:ext cx="2500901"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a:solidFill>
                  <a:schemeClr val="tx1"/>
                </a:solidFill>
              </a:rPr>
              <a:t>Gibberellins are important in initiating seed germination.</a:t>
            </a:r>
          </a:p>
        </p:txBody>
      </p:sp>
      <p:sp>
        <p:nvSpPr>
          <p:cNvPr id="117" name="Rectangle 116"/>
          <p:cNvSpPr/>
          <p:nvPr/>
        </p:nvSpPr>
        <p:spPr>
          <a:xfrm>
            <a:off x="8790850" y="2327017"/>
            <a:ext cx="2192409" cy="393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(HT only) </a:t>
            </a:r>
            <a:r>
              <a:rPr lang="en-GB" sz="1200" dirty="0" err="1">
                <a:solidFill>
                  <a:schemeClr val="tx1"/>
                </a:solidFill>
              </a:rPr>
              <a:t>Ethene</a:t>
            </a:r>
            <a:r>
              <a:rPr lang="en-GB" sz="1200" dirty="0">
                <a:solidFill>
                  <a:schemeClr val="tx1"/>
                </a:solidFill>
              </a:rPr>
              <a:t> controls cell division and ripening </a:t>
            </a:r>
            <a:r>
              <a:rPr lang="en-GB" sz="1200">
                <a:solidFill>
                  <a:schemeClr val="tx1"/>
                </a:solidFill>
              </a:rPr>
              <a:t>of fruits.</a:t>
            </a:r>
            <a:endParaRPr lang="en-GB" sz="1200" dirty="0">
              <a:solidFill>
                <a:schemeClr val="tx1"/>
              </a:solidFill>
            </a:endParaRPr>
          </a:p>
        </p:txBody>
      </p:sp>
      <p:sp>
        <p:nvSpPr>
          <p:cNvPr id="118" name="Rectangle 117"/>
          <p:cNvSpPr/>
          <p:nvPr/>
        </p:nvSpPr>
        <p:spPr>
          <a:xfrm rot="16200000">
            <a:off x="5641661" y="3497638"/>
            <a:ext cx="1933184" cy="584775"/>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600" b="1" dirty="0">
                <a:solidFill>
                  <a:schemeClr val="accent2"/>
                </a:solidFill>
                <a:ea typeface="Verdana" panose="020B0604030504040204" pitchFamily="34" charset="0"/>
                <a:cs typeface="Verdana" panose="020B0604030504040204" pitchFamily="34" charset="0"/>
              </a:rPr>
              <a:t>Use of plant hormones </a:t>
            </a:r>
            <a:r>
              <a:rPr lang="en-GB" sz="1600" b="1" dirty="0">
                <a:solidFill>
                  <a:schemeClr val="tx1"/>
                </a:solidFill>
                <a:ea typeface="Verdana" panose="020B0604030504040204" pitchFamily="34" charset="0"/>
                <a:cs typeface="Verdana" panose="020B0604030504040204" pitchFamily="34" charset="0"/>
              </a:rPr>
              <a:t>(HT only)</a:t>
            </a:r>
            <a:endParaRPr lang="en-GB" sz="1600" dirty="0">
              <a:solidFill>
                <a:schemeClr val="tx1"/>
              </a:solidFill>
              <a:ea typeface="Verdana" panose="020B0604030504040204" pitchFamily="34" charset="0"/>
              <a:cs typeface="Verdana" panose="020B0604030504040204" pitchFamily="34" charset="0"/>
            </a:endParaRPr>
          </a:p>
        </p:txBody>
      </p:sp>
      <p:graphicFrame>
        <p:nvGraphicFramePr>
          <p:cNvPr id="119" name="Table 118"/>
          <p:cNvGraphicFramePr>
            <a:graphicFrameLocks noGrp="1"/>
          </p:cNvGraphicFramePr>
          <p:nvPr>
            <p:extLst>
              <p:ext uri="{D42A27DB-BD31-4B8C-83A1-F6EECF244321}">
                <p14:modId xmlns:p14="http://schemas.microsoft.com/office/powerpoint/2010/main" val="1511224456"/>
              </p:ext>
            </p:extLst>
          </p:nvPr>
        </p:nvGraphicFramePr>
        <p:xfrm>
          <a:off x="7139848" y="2886000"/>
          <a:ext cx="5415005" cy="1509533"/>
        </p:xfrm>
        <a:graphic>
          <a:graphicData uri="http://schemas.openxmlformats.org/drawingml/2006/table">
            <a:tbl>
              <a:tblPr firstRow="1" bandRow="1">
                <a:tableStyleId>{5940675A-B579-460E-94D1-54222C63F5DA}</a:tableStyleId>
              </a:tblPr>
              <a:tblGrid>
                <a:gridCol w="1155915">
                  <a:extLst>
                    <a:ext uri="{9D8B030D-6E8A-4147-A177-3AD203B41FA5}">
                      <a16:colId xmlns:a16="http://schemas.microsoft.com/office/drawing/2014/main" val="20000"/>
                    </a:ext>
                  </a:extLst>
                </a:gridCol>
                <a:gridCol w="1828395">
                  <a:extLst>
                    <a:ext uri="{9D8B030D-6E8A-4147-A177-3AD203B41FA5}">
                      <a16:colId xmlns:a16="http://schemas.microsoft.com/office/drawing/2014/main" val="20001"/>
                    </a:ext>
                  </a:extLst>
                </a:gridCol>
                <a:gridCol w="2430695">
                  <a:extLst>
                    <a:ext uri="{9D8B030D-6E8A-4147-A177-3AD203B41FA5}">
                      <a16:colId xmlns:a16="http://schemas.microsoft.com/office/drawing/2014/main" val="20002"/>
                    </a:ext>
                  </a:extLst>
                </a:gridCol>
              </a:tblGrid>
              <a:tr h="539786">
                <a:tc rowSpan="3">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0"/>
                  </a:ext>
                </a:extLst>
              </a:tr>
              <a:tr h="496830">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1"/>
                  </a:ext>
                </a:extLst>
              </a:tr>
              <a:tr h="472917">
                <a:tc vMerge="1">
                  <a:txBody>
                    <a:bodyPr/>
                    <a:lstStyle/>
                    <a:p>
                      <a:endParaRPr lang="en-GB"/>
                    </a:p>
                  </a:txBody>
                  <a:tcPr/>
                </a:tc>
                <a:tc>
                  <a:txBody>
                    <a:bodyPr/>
                    <a:lstStyle/>
                    <a:p>
                      <a:pPr algn="ctr"/>
                      <a:endParaRPr lang="en-GB" sz="1200" b="1" i="1" dirty="0">
                        <a:solidFill>
                          <a:schemeClr val="accent2">
                            <a:lumMod val="75000"/>
                          </a:schemeClr>
                        </a:solidFill>
                      </a:endParaRPr>
                    </a:p>
                  </a:txBody>
                  <a:tcPr anchor="ctr"/>
                </a:tc>
                <a:tc>
                  <a:txBody>
                    <a:bodyPr/>
                    <a:lstStyle/>
                    <a:p>
                      <a:pPr algn="l"/>
                      <a:endParaRPr lang="en-GB" sz="1200" dirty="0"/>
                    </a:p>
                  </a:txBody>
                  <a:tcPr anchor="ctr"/>
                </a:tc>
                <a:extLst>
                  <a:ext uri="{0D108BD9-81ED-4DB2-BD59-A6C34878D82A}">
                    <a16:rowId xmlns:a16="http://schemas.microsoft.com/office/drawing/2014/main" val="10002"/>
                  </a:ext>
                </a:extLst>
              </a:tr>
            </a:tbl>
          </a:graphicData>
        </a:graphic>
      </p:graphicFrame>
      <p:cxnSp>
        <p:nvCxnSpPr>
          <p:cNvPr id="120" name="Straight Connector 119"/>
          <p:cNvCxnSpPr>
            <a:stCxn id="4" idx="0"/>
            <a:endCxn id="92" idx="2"/>
          </p:cNvCxnSpPr>
          <p:nvPr/>
        </p:nvCxnSpPr>
        <p:spPr>
          <a:xfrm flipH="1" flipV="1">
            <a:off x="4375935" y="3797431"/>
            <a:ext cx="730168" cy="318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4" idx="3"/>
            <a:endCxn id="92" idx="0"/>
          </p:cNvCxnSpPr>
          <p:nvPr/>
        </p:nvCxnSpPr>
        <p:spPr>
          <a:xfrm>
            <a:off x="4061265" y="2611437"/>
            <a:ext cx="314670" cy="10877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4" idx="2"/>
            <a:endCxn id="96" idx="3"/>
          </p:cNvCxnSpPr>
          <p:nvPr/>
        </p:nvCxnSpPr>
        <p:spPr>
          <a:xfrm flipH="1" flipV="1">
            <a:off x="3501400" y="344264"/>
            <a:ext cx="203065" cy="9967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93" idx="0"/>
            <a:endCxn id="96" idx="2"/>
          </p:cNvCxnSpPr>
          <p:nvPr/>
        </p:nvCxnSpPr>
        <p:spPr>
          <a:xfrm flipV="1">
            <a:off x="1808888" y="636739"/>
            <a:ext cx="566155" cy="961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100" idx="0"/>
            <a:endCxn id="93" idx="2"/>
          </p:cNvCxnSpPr>
          <p:nvPr/>
        </p:nvCxnSpPr>
        <p:spPr>
          <a:xfrm flipH="1" flipV="1">
            <a:off x="1808888" y="3991429"/>
            <a:ext cx="157956" cy="2708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90" idx="0"/>
            <a:endCxn id="4" idx="2"/>
          </p:cNvCxnSpPr>
          <p:nvPr/>
        </p:nvCxnSpPr>
        <p:spPr>
          <a:xfrm flipV="1">
            <a:off x="4660670" y="5039223"/>
            <a:ext cx="445433" cy="2137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cxnSpLocks/>
            <a:stCxn id="91" idx="0"/>
            <a:endCxn id="100" idx="2"/>
          </p:cNvCxnSpPr>
          <p:nvPr/>
        </p:nvCxnSpPr>
        <p:spPr>
          <a:xfrm flipH="1" flipV="1">
            <a:off x="1966844" y="5612843"/>
            <a:ext cx="715956" cy="215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59" idx="1"/>
          </p:cNvCxnSpPr>
          <p:nvPr/>
        </p:nvCxnSpPr>
        <p:spPr>
          <a:xfrm flipH="1">
            <a:off x="6157878" y="4761647"/>
            <a:ext cx="1480011" cy="1603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cxnSpLocks/>
            <a:stCxn id="59" idx="2"/>
            <a:endCxn id="61" idx="0"/>
          </p:cNvCxnSpPr>
          <p:nvPr/>
        </p:nvCxnSpPr>
        <p:spPr>
          <a:xfrm flipH="1">
            <a:off x="7797743" y="5054034"/>
            <a:ext cx="1141654" cy="2382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cxnSpLocks/>
            <a:stCxn id="86" idx="0"/>
            <a:endCxn id="61" idx="2"/>
          </p:cNvCxnSpPr>
          <p:nvPr/>
        </p:nvCxnSpPr>
        <p:spPr>
          <a:xfrm flipV="1">
            <a:off x="6660476" y="7041719"/>
            <a:ext cx="1137267" cy="1186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4" idx="3"/>
            <a:endCxn id="118" idx="0"/>
          </p:cNvCxnSpPr>
          <p:nvPr/>
        </p:nvCxnSpPr>
        <p:spPr>
          <a:xfrm flipV="1">
            <a:off x="6179515" y="3790026"/>
            <a:ext cx="136351" cy="7875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cxnSpLocks/>
            <a:stCxn id="119" idx="1"/>
            <a:endCxn id="118" idx="2"/>
          </p:cNvCxnSpPr>
          <p:nvPr/>
        </p:nvCxnSpPr>
        <p:spPr>
          <a:xfrm flipH="1">
            <a:off x="6900641" y="3640766"/>
            <a:ext cx="239207" cy="1492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4" idx="0"/>
            <a:endCxn id="110" idx="1"/>
          </p:cNvCxnSpPr>
          <p:nvPr/>
        </p:nvCxnSpPr>
        <p:spPr>
          <a:xfrm flipV="1">
            <a:off x="5106103" y="3803285"/>
            <a:ext cx="494098" cy="3126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1" idx="1"/>
            <a:endCxn id="110" idx="3"/>
          </p:cNvCxnSpPr>
          <p:nvPr/>
        </p:nvCxnSpPr>
        <p:spPr>
          <a:xfrm>
            <a:off x="4870462" y="2131906"/>
            <a:ext cx="729739" cy="5824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a:cxnSpLocks/>
            <a:stCxn id="111" idx="2"/>
            <a:endCxn id="112" idx="1"/>
          </p:cNvCxnSpPr>
          <p:nvPr/>
        </p:nvCxnSpPr>
        <p:spPr>
          <a:xfrm>
            <a:off x="5202448" y="1104820"/>
            <a:ext cx="147233" cy="685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a:cxnSpLocks/>
            <a:stCxn id="115" idx="0"/>
            <a:endCxn id="112" idx="2"/>
          </p:cNvCxnSpPr>
          <p:nvPr/>
        </p:nvCxnSpPr>
        <p:spPr>
          <a:xfrm flipV="1">
            <a:off x="7369783" y="2216628"/>
            <a:ext cx="937950" cy="9026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cxnSpLocks/>
            <a:stCxn id="117" idx="0"/>
            <a:endCxn id="112" idx="2"/>
          </p:cNvCxnSpPr>
          <p:nvPr/>
        </p:nvCxnSpPr>
        <p:spPr>
          <a:xfrm flipH="1" flipV="1">
            <a:off x="8307733" y="2216628"/>
            <a:ext cx="1579322" cy="1103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a:stCxn id="59" idx="3"/>
            <a:endCxn id="62" idx="0"/>
          </p:cNvCxnSpPr>
          <p:nvPr/>
        </p:nvCxnSpPr>
        <p:spPr>
          <a:xfrm>
            <a:off x="10240905" y="4761647"/>
            <a:ext cx="165732" cy="28263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62346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C80E9CB9-E76E-9746-BBD9-9A5642A3D5E3}"/>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3E356EEA-E8C8-7543-8BDC-2F59607924F1}"/>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1A4D6916-CBD0-1B43-B42B-8275D887926E}"/>
    </a:ext>
  </a:extLst>
</a:theme>
</file>

<file path=ppt/theme/theme4.xml><?xml version="1.0" encoding="utf-8"?>
<a:theme xmlns:a="http://schemas.openxmlformats.org/drawingml/2006/main" name="1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D925D060-3B1D-5548-9114-7EDCE4E98F41}"/>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DC732CF4-5BDE-8046-B4DE-2D8BD2EF8667}"/>
    </a:ext>
  </a:extLst>
</a:theme>
</file>

<file path=ppt/theme/theme6.xml><?xml version="1.0" encoding="utf-8"?>
<a:theme xmlns:a="http://schemas.openxmlformats.org/drawingml/2006/main" name="2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93805219-F6D9-3A4C-BBFB-B4DE692E9609}"/>
    </a:ext>
  </a:ext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CB3D2206-8F79-494A-B3D4-5C13485329D1}"/>
    </a:ext>
  </a:extLst>
</a:theme>
</file>

<file path=ppt/theme/theme8.xml><?xml version="1.0" encoding="utf-8"?>
<a:theme xmlns:a="http://schemas.openxmlformats.org/drawingml/2006/main" name="3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293CA237-E40C-E049-B52B-8A449DAD856B}"/>
    </a:ext>
  </a:extLst>
</a:theme>
</file>

<file path=ppt/theme/theme9.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7B297D88-6958-E345-939D-06B02D812382}"/>
    </a:ext>
  </a:extLst>
</a:theme>
</file>

<file path=docProps/app.xml><?xml version="1.0" encoding="utf-8"?>
<Properties xmlns="http://schemas.openxmlformats.org/officeDocument/2006/extended-properties" xmlns:vt="http://schemas.openxmlformats.org/officeDocument/2006/docPropsVTypes">
  <Template>Knowledge mat TEMPLATE</Template>
  <TotalTime>2803</TotalTime>
  <Words>1670</Words>
  <Application>Microsoft Office PowerPoint</Application>
  <PresentationFormat>A3 Paper (297x420 mm)</PresentationFormat>
  <Paragraphs>238</Paragraphs>
  <Slides>4</Slides>
  <Notes>0</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4</vt:i4>
      </vt:variant>
    </vt:vector>
  </HeadingPairs>
  <TitlesOfParts>
    <vt:vector size="19" baseType="lpstr">
      <vt:lpstr>Arial</vt:lpstr>
      <vt:lpstr>Calibri</vt:lpstr>
      <vt:lpstr>Calibri Light</vt:lpstr>
      <vt:lpstr>Gill Sans</vt:lpstr>
      <vt:lpstr>News Gothic MT</vt:lpstr>
      <vt:lpstr>Verdana</vt:lpstr>
      <vt:lpstr>Custom Design</vt:lpstr>
      <vt:lpstr>PIXL Sci</vt:lpstr>
      <vt:lpstr>1_Custom Design</vt:lpstr>
      <vt:lpstr>1_PIXL Sci</vt:lpstr>
      <vt:lpstr>2_Custom Design</vt:lpstr>
      <vt:lpstr>2_PIXL Sci</vt:lpstr>
      <vt:lpstr>3_Custom Design</vt:lpstr>
      <vt:lpstr>3_PIXL Sci</vt:lpstr>
      <vt:lpstr>4_Custom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Kynes</dc:creator>
  <cp:lastModifiedBy>Jason Kynes</cp:lastModifiedBy>
  <cp:revision>154</cp:revision>
  <cp:lastPrinted>2017-05-23T07:01:30Z</cp:lastPrinted>
  <dcterms:created xsi:type="dcterms:W3CDTF">2017-08-14T08:38:38Z</dcterms:created>
  <dcterms:modified xsi:type="dcterms:W3CDTF">2017-10-08T17:51:53Z</dcterms:modified>
</cp:coreProperties>
</file>