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  <p:sldMasterId id="2147483687" r:id="rId2"/>
    <p:sldMasterId id="2147483704" r:id="rId3"/>
    <p:sldMasterId id="2147483716" r:id="rId4"/>
    <p:sldMasterId id="2147483733" r:id="rId5"/>
    <p:sldMasterId id="2147483745" r:id="rId6"/>
    <p:sldMasterId id="2147483762" r:id="rId7"/>
    <p:sldMasterId id="2147483774" r:id="rId8"/>
    <p:sldMasterId id="2147483791" r:id="rId9"/>
  </p:sldMasterIdLst>
  <p:notesMasterIdLst>
    <p:notesMasterId r:id="rId14"/>
  </p:notesMasterIdLst>
  <p:sldIdLst>
    <p:sldId id="258" r:id="rId10"/>
    <p:sldId id="259" r:id="rId11"/>
    <p:sldId id="260" r:id="rId12"/>
    <p:sldId id="261" r:id="rId13"/>
  </p:sldIdLst>
  <p:sldSz cx="12801600" cy="9601200" type="A3"/>
  <p:notesSz cx="6858000" cy="9144000"/>
  <p:defaultTextStyle>
    <a:defPPr>
      <a:defRPr lang="en-US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Fleck" initials="AF" lastIdx="1" clrIdx="0">
    <p:extLst/>
  </p:cmAuthor>
  <p:cmAuthor id="2" name="Amanda Fleck" initials="AF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98" autoAdjust="0"/>
    <p:restoredTop sz="94384" autoAdjust="0"/>
  </p:normalViewPr>
  <p:slideViewPr>
    <p:cSldViewPr snapToGrid="0" snapToObjects="1">
      <p:cViewPr varScale="1">
        <p:scale>
          <a:sx n="117" d="100"/>
          <a:sy n="117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492C9-B55A-1F4F-9AFE-46C3C2199AFF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1B3C7-D27E-3848-B356-B3E625A9DB3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08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  <a:prstGeom prst="rect">
            <a:avLst/>
          </a:prstGeo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067675" cy="81365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1760220"/>
            <a:ext cx="11841480" cy="104902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2987040"/>
            <a:ext cx="11841480" cy="5831840"/>
          </a:xfrm>
        </p:spPr>
        <p:txBody>
          <a:bodyPr/>
          <a:lstStyle>
            <a:lvl1pPr>
              <a:defRPr>
                <a:latin typeface="News Gothic MT"/>
                <a:cs typeface="News Gothic MT"/>
              </a:defRPr>
            </a:lvl1pPr>
            <a:lvl2pPr>
              <a:defRPr>
                <a:latin typeface="News Gothic MT"/>
                <a:cs typeface="News Gothic MT"/>
              </a:defRPr>
            </a:lvl2pPr>
            <a:lvl3pPr>
              <a:defRPr>
                <a:latin typeface="News Gothic MT"/>
                <a:cs typeface="News Gothic MT"/>
              </a:defRPr>
            </a:lvl3pPr>
            <a:lvl4pPr>
              <a:defRPr>
                <a:latin typeface="News Gothic MT"/>
                <a:cs typeface="News Gothic MT"/>
              </a:defRPr>
            </a:lvl4pPr>
            <a:lvl5pPr>
              <a:defRPr>
                <a:latin typeface="News Gothic MT"/>
                <a:cs typeface="News Gothic M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8898896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40080" y="128911"/>
            <a:ext cx="11521440" cy="21113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195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195"/>
              <a:t>Click to edit Master title style</a:t>
            </a:r>
            <a:endParaRPr sz="6195"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640080" y="2240280"/>
            <a:ext cx="11521440" cy="73609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33670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67341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1011793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1348501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lang="en-US" sz="3150"/>
              <a:t>Click to edit Master text styles</a:t>
            </a:r>
          </a:p>
          <a:p>
            <a:pPr lvl="1">
              <a:defRPr sz="1800"/>
            </a:pPr>
            <a:r>
              <a:rPr lang="en-US" sz="3150"/>
              <a:t>Second level</a:t>
            </a:r>
          </a:p>
          <a:p>
            <a:pPr lvl="2">
              <a:defRPr sz="1800"/>
            </a:pPr>
            <a:r>
              <a:rPr lang="en-US" sz="3150"/>
              <a:t>Third level</a:t>
            </a:r>
          </a:p>
          <a:p>
            <a:pPr lvl="3">
              <a:defRPr sz="1800"/>
            </a:pPr>
            <a:r>
              <a:rPr lang="en-US" sz="3150"/>
              <a:t>Fourth level</a:t>
            </a:r>
          </a:p>
          <a:p>
            <a:pPr lvl="4">
              <a:defRPr sz="1800"/>
            </a:pPr>
            <a:r>
              <a:rPr lang="en-US" sz="3150"/>
              <a:t>Fifth level</a:t>
            </a:r>
            <a:endParaRPr sz="3150"/>
          </a:p>
        </p:txBody>
      </p:sp>
    </p:spTree>
    <p:extLst/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160" y="2982599"/>
            <a:ext cx="12001500" cy="20580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160" y="5440680"/>
            <a:ext cx="12001500" cy="2453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News Gothic MT"/>
                <a:cs typeface="News Gothic MT"/>
              </a:defRPr>
            </a:lvl1pPr>
            <a:lvl2pPr marL="64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0530" y="889889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113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1401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555875"/>
            <a:ext cx="541401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3" y="511176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334" y="2353628"/>
            <a:ext cx="541623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334" y="3507105"/>
            <a:ext cx="5416232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90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903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06767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1760220"/>
            <a:ext cx="11841480" cy="104902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2987040"/>
            <a:ext cx="11841480" cy="5831840"/>
          </a:xfrm>
        </p:spPr>
        <p:txBody>
          <a:bodyPr/>
          <a:lstStyle>
            <a:lvl1pPr>
              <a:defRPr>
                <a:latin typeface="News Gothic MT"/>
                <a:cs typeface="News Gothic MT"/>
              </a:defRPr>
            </a:lvl1pPr>
            <a:lvl2pPr>
              <a:defRPr>
                <a:latin typeface="News Gothic MT"/>
                <a:cs typeface="News Gothic MT"/>
              </a:defRPr>
            </a:lvl2pPr>
            <a:lvl3pPr>
              <a:defRPr>
                <a:latin typeface="News Gothic MT"/>
                <a:cs typeface="News Gothic MT"/>
              </a:defRPr>
            </a:lvl3pPr>
            <a:lvl4pPr>
              <a:defRPr>
                <a:latin typeface="News Gothic MT"/>
                <a:cs typeface="News Gothic MT"/>
              </a:defRPr>
            </a:lvl4pPr>
            <a:lvl5pPr>
              <a:defRPr>
                <a:latin typeface="News Gothic MT"/>
                <a:cs typeface="News Gothic M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8898896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14010" cy="60918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555875"/>
            <a:ext cx="5414010" cy="60918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40080" y="128911"/>
            <a:ext cx="11521440" cy="21113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195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195"/>
              <a:t>Click to edit Master title style</a:t>
            </a:r>
            <a:endParaRPr sz="6195"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640080" y="2240280"/>
            <a:ext cx="11521440" cy="73609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33670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67341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1011793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1348501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lang="en-US" sz="3150"/>
              <a:t>Click to edit Master text styles</a:t>
            </a:r>
          </a:p>
          <a:p>
            <a:pPr lvl="1">
              <a:defRPr sz="1800"/>
            </a:pPr>
            <a:r>
              <a:rPr lang="en-US" sz="3150"/>
              <a:t>Second level</a:t>
            </a:r>
          </a:p>
          <a:p>
            <a:pPr lvl="2">
              <a:defRPr sz="1800"/>
            </a:pPr>
            <a:r>
              <a:rPr lang="en-US" sz="3150"/>
              <a:t>Third level</a:t>
            </a:r>
          </a:p>
          <a:p>
            <a:pPr lvl="3">
              <a:defRPr sz="1800"/>
            </a:pPr>
            <a:r>
              <a:rPr lang="en-US" sz="3150"/>
              <a:t>Fourth level</a:t>
            </a:r>
          </a:p>
          <a:p>
            <a:pPr lvl="4">
              <a:defRPr sz="1800"/>
            </a:pPr>
            <a:r>
              <a:rPr lang="en-US" sz="3150"/>
              <a:t>Fifth level</a:t>
            </a:r>
            <a:endParaRPr sz="3150"/>
          </a:p>
        </p:txBody>
      </p:sp>
    </p:spTree>
    <p:extLst/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160" y="2982599"/>
            <a:ext cx="12001500" cy="20580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160" y="5440680"/>
            <a:ext cx="12001500" cy="2453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News Gothic MT"/>
                <a:cs typeface="News Gothic MT"/>
              </a:defRPr>
            </a:lvl1pPr>
            <a:lvl2pPr marL="64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0530" y="889889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113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1401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555875"/>
            <a:ext cx="541401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3" y="511176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334" y="2353628"/>
            <a:ext cx="541623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334" y="3507105"/>
            <a:ext cx="5416232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90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903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3" y="511176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334" y="2353628"/>
            <a:ext cx="5416232" cy="1153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334" y="3507105"/>
            <a:ext cx="5416232" cy="51584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903" cy="1153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903" cy="51584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06767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1760220"/>
            <a:ext cx="11841480" cy="104902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2987040"/>
            <a:ext cx="11841480" cy="5831840"/>
          </a:xfrm>
        </p:spPr>
        <p:txBody>
          <a:bodyPr/>
          <a:lstStyle>
            <a:lvl1pPr>
              <a:defRPr>
                <a:latin typeface="News Gothic MT"/>
                <a:cs typeface="News Gothic MT"/>
              </a:defRPr>
            </a:lvl1pPr>
            <a:lvl2pPr>
              <a:defRPr>
                <a:latin typeface="News Gothic MT"/>
                <a:cs typeface="News Gothic MT"/>
              </a:defRPr>
            </a:lvl2pPr>
            <a:lvl3pPr>
              <a:defRPr>
                <a:latin typeface="News Gothic MT"/>
                <a:cs typeface="News Gothic MT"/>
              </a:defRPr>
            </a:lvl3pPr>
            <a:lvl4pPr>
              <a:defRPr>
                <a:latin typeface="News Gothic MT"/>
                <a:cs typeface="News Gothic MT"/>
              </a:defRPr>
            </a:lvl4pPr>
            <a:lvl5pPr>
              <a:defRPr>
                <a:latin typeface="News Gothic MT"/>
                <a:cs typeface="News Gothic M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8898896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40080" y="128911"/>
            <a:ext cx="11521440" cy="21113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195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195"/>
              <a:t>Click to edit Master title style</a:t>
            </a:r>
            <a:endParaRPr sz="6195"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640080" y="2240280"/>
            <a:ext cx="11521440" cy="73609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33670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67341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1011793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1348501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lang="en-US" sz="3150"/>
              <a:t>Click to edit Master text styles</a:t>
            </a:r>
          </a:p>
          <a:p>
            <a:pPr lvl="1">
              <a:defRPr sz="1800"/>
            </a:pPr>
            <a:r>
              <a:rPr lang="en-US" sz="3150"/>
              <a:t>Second level</a:t>
            </a:r>
          </a:p>
          <a:p>
            <a:pPr lvl="2">
              <a:defRPr sz="1800"/>
            </a:pPr>
            <a:r>
              <a:rPr lang="en-US" sz="3150"/>
              <a:t>Third level</a:t>
            </a:r>
          </a:p>
          <a:p>
            <a:pPr lvl="3">
              <a:defRPr sz="1800"/>
            </a:pPr>
            <a:r>
              <a:rPr lang="en-US" sz="3150"/>
              <a:t>Fourth level</a:t>
            </a:r>
          </a:p>
          <a:p>
            <a:pPr lvl="4">
              <a:defRPr sz="1800"/>
            </a:pPr>
            <a:r>
              <a:rPr lang="en-US" sz="3150"/>
              <a:t>Fifth level</a:t>
            </a:r>
            <a:endParaRPr sz="3150"/>
          </a:p>
        </p:txBody>
      </p:sp>
    </p:spTree>
    <p:extLst/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160" y="2982599"/>
            <a:ext cx="12001500" cy="20580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160" y="5440680"/>
            <a:ext cx="12001500" cy="2453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News Gothic MT"/>
                <a:cs typeface="News Gothic MT"/>
              </a:defRPr>
            </a:lvl1pPr>
            <a:lvl2pPr marL="64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0530" y="889889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113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1401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555875"/>
            <a:ext cx="541401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3" y="511176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334" y="2353628"/>
            <a:ext cx="541623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334" y="3507105"/>
            <a:ext cx="5416232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90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903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06767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  <a:prstGeom prst="rect">
            <a:avLst/>
          </a:prstGeo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903" y="1382396"/>
            <a:ext cx="6480810" cy="6823075"/>
          </a:xfrm>
          <a:prstGeom prst="rect">
            <a:avLst/>
          </a:prstGeo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1760220"/>
            <a:ext cx="11841480" cy="104902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2987040"/>
            <a:ext cx="11841480" cy="5831840"/>
          </a:xfrm>
        </p:spPr>
        <p:txBody>
          <a:bodyPr/>
          <a:lstStyle>
            <a:lvl1pPr>
              <a:defRPr>
                <a:latin typeface="News Gothic MT"/>
                <a:cs typeface="News Gothic MT"/>
              </a:defRPr>
            </a:lvl1pPr>
            <a:lvl2pPr>
              <a:defRPr>
                <a:latin typeface="News Gothic MT"/>
                <a:cs typeface="News Gothic MT"/>
              </a:defRPr>
            </a:lvl2pPr>
            <a:lvl3pPr>
              <a:defRPr>
                <a:latin typeface="News Gothic MT"/>
                <a:cs typeface="News Gothic MT"/>
              </a:defRPr>
            </a:lvl3pPr>
            <a:lvl4pPr>
              <a:defRPr>
                <a:latin typeface="News Gothic MT"/>
                <a:cs typeface="News Gothic MT"/>
              </a:defRPr>
            </a:lvl4pPr>
            <a:lvl5pPr>
              <a:defRPr>
                <a:latin typeface="News Gothic MT"/>
                <a:cs typeface="News Gothic M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8898896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40080" y="128911"/>
            <a:ext cx="11521440" cy="21113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195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195"/>
              <a:t>Click to edit Master title style</a:t>
            </a:r>
            <a:endParaRPr sz="6195"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640080" y="2240280"/>
            <a:ext cx="11521440" cy="73609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33670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67341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1011793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1348501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lang="en-US" sz="3150"/>
              <a:t>Click to edit Master text styles</a:t>
            </a:r>
          </a:p>
          <a:p>
            <a:pPr lvl="1">
              <a:defRPr sz="1800"/>
            </a:pPr>
            <a:r>
              <a:rPr lang="en-US" sz="3150"/>
              <a:t>Second level</a:t>
            </a:r>
          </a:p>
          <a:p>
            <a:pPr lvl="2">
              <a:defRPr sz="1800"/>
            </a:pPr>
            <a:r>
              <a:rPr lang="en-US" sz="3150"/>
              <a:t>Third level</a:t>
            </a:r>
          </a:p>
          <a:p>
            <a:pPr lvl="3">
              <a:defRPr sz="1800"/>
            </a:pPr>
            <a:r>
              <a:rPr lang="en-US" sz="3150"/>
              <a:t>Fourth level</a:t>
            </a:r>
          </a:p>
          <a:p>
            <a:pPr lvl="4">
              <a:defRPr sz="1800"/>
            </a:pPr>
            <a:r>
              <a:rPr lang="en-US" sz="3150"/>
              <a:t>Fifth level</a:t>
            </a:r>
            <a:endParaRPr sz="3150"/>
          </a:p>
        </p:txBody>
      </p:sp>
    </p:spTree>
    <p:extLst/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160" y="2982599"/>
            <a:ext cx="12001500" cy="20580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160" y="5440680"/>
            <a:ext cx="12001500" cy="2453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News Gothic MT"/>
                <a:cs typeface="News Gothic MT"/>
              </a:defRPr>
            </a:lvl1pPr>
            <a:lvl2pPr marL="64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0530" y="889889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113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  <a:prstGeom prst="rect">
            <a:avLst/>
          </a:prstGeo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903" y="1382396"/>
            <a:ext cx="6480810" cy="6823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4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4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0110" cy="5295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090400" y="1"/>
            <a:ext cx="711200" cy="52333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9316722"/>
            <a:ext cx="12801600" cy="1540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20" dirty="0">
                <a:latin typeface="Arial" charset="0"/>
                <a:ea typeface="Arial" charset="0"/>
                <a:cs typeface="Arial" charset="0"/>
              </a:rPr>
              <a:t>better hope – brighter future</a:t>
            </a:r>
          </a:p>
        </p:txBody>
      </p:sp>
    </p:spTree>
    <p:extLst>
      <p:ext uri="{BB962C8B-B14F-4D97-AF65-F5344CB8AC3E}">
        <p14:creationId xmlns:p14="http://schemas.microsoft.com/office/powerpoint/2010/main" val="51499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559" y="23621"/>
            <a:ext cx="1441665" cy="1428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" y="23621"/>
            <a:ext cx="3542158" cy="11641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185482"/>
            <a:ext cx="12801600" cy="316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60" dirty="0">
                <a:latin typeface="Arial" panose="020B0604020202020204" pitchFamily="34" charset="0"/>
                <a:cs typeface="Arial" panose="020B0604020202020204" pitchFamily="34" charset="0"/>
              </a:rPr>
              <a:t>better hope – brighter</a:t>
            </a:r>
            <a:r>
              <a:rPr lang="en-GB" sz="1260" baseline="0" dirty="0">
                <a:latin typeface="Arial" panose="020B0604020202020204" pitchFamily="34" charset="0"/>
                <a:cs typeface="Arial" panose="020B0604020202020204" pitchFamily="34" charset="0"/>
              </a:rPr>
              <a:t> future</a:t>
            </a:r>
            <a:endParaRPr lang="en-GB" sz="12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09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9" r:id="rId10"/>
    <p:sldLayoutId id="214748370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24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559" y="23621"/>
            <a:ext cx="1441665" cy="1428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" y="23621"/>
            <a:ext cx="3542158" cy="11641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185482"/>
            <a:ext cx="12801600" cy="316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60" dirty="0">
                <a:latin typeface="Arial" panose="020B0604020202020204" pitchFamily="34" charset="0"/>
                <a:cs typeface="Arial" panose="020B0604020202020204" pitchFamily="34" charset="0"/>
              </a:rPr>
              <a:t>better hope – brighter</a:t>
            </a:r>
            <a:r>
              <a:rPr lang="en-GB" sz="1260" baseline="0" dirty="0">
                <a:latin typeface="Arial" panose="020B0604020202020204" pitchFamily="34" charset="0"/>
                <a:cs typeface="Arial" panose="020B0604020202020204" pitchFamily="34" charset="0"/>
              </a:rPr>
              <a:t> future</a:t>
            </a:r>
            <a:endParaRPr lang="en-GB" sz="12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65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8" r:id="rId10"/>
    <p:sldLayoutId id="2147483732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34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559" y="23621"/>
            <a:ext cx="1441665" cy="1428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" y="23621"/>
            <a:ext cx="3542158" cy="11641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185482"/>
            <a:ext cx="12801600" cy="316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60" dirty="0">
                <a:latin typeface="Arial" panose="020B0604020202020204" pitchFamily="34" charset="0"/>
                <a:cs typeface="Arial" panose="020B0604020202020204" pitchFamily="34" charset="0"/>
              </a:rPr>
              <a:t>better hope – brighter</a:t>
            </a:r>
            <a:r>
              <a:rPr lang="en-GB" sz="1260" baseline="0" dirty="0">
                <a:latin typeface="Arial" panose="020B0604020202020204" pitchFamily="34" charset="0"/>
                <a:cs typeface="Arial" panose="020B0604020202020204" pitchFamily="34" charset="0"/>
              </a:rPr>
              <a:t> future</a:t>
            </a:r>
            <a:endParaRPr lang="en-GB" sz="12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79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7" r:id="rId10"/>
    <p:sldLayoutId id="214748376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92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559" y="23621"/>
            <a:ext cx="1441665" cy="1428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" y="23621"/>
            <a:ext cx="3542158" cy="11641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185482"/>
            <a:ext cx="12801600" cy="316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60" dirty="0">
                <a:latin typeface="Arial" panose="020B0604020202020204" pitchFamily="34" charset="0"/>
                <a:cs typeface="Arial" panose="020B0604020202020204" pitchFamily="34" charset="0"/>
              </a:rPr>
              <a:t>better hope – brighter</a:t>
            </a:r>
            <a:r>
              <a:rPr lang="en-GB" sz="1260" baseline="0" dirty="0">
                <a:latin typeface="Arial" panose="020B0604020202020204" pitchFamily="34" charset="0"/>
                <a:cs typeface="Arial" panose="020B0604020202020204" pitchFamily="34" charset="0"/>
              </a:rPr>
              <a:t> future</a:t>
            </a:r>
            <a:endParaRPr lang="en-GB" sz="12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50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6" r:id="rId10"/>
    <p:sldLayoutId id="2147483790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0110" cy="529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090400" y="1"/>
            <a:ext cx="711200" cy="52333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9316722"/>
            <a:ext cx="12801600" cy="1540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20" dirty="0">
                <a:latin typeface="Arial" charset="0"/>
                <a:ea typeface="Arial" charset="0"/>
                <a:cs typeface="Arial" charset="0"/>
              </a:rPr>
              <a:t>better hope – brighter future</a:t>
            </a:r>
          </a:p>
        </p:txBody>
      </p:sp>
    </p:spTree>
    <p:extLst>
      <p:ext uri="{BB962C8B-B14F-4D97-AF65-F5344CB8AC3E}">
        <p14:creationId xmlns:p14="http://schemas.microsoft.com/office/powerpoint/2010/main" val="92351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5400000">
            <a:off x="5070976" y="462482"/>
            <a:ext cx="1528808" cy="890219"/>
            <a:chOff x="395536" y="1196752"/>
            <a:chExt cx="8496944" cy="4210050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196752"/>
              <a:ext cx="8496944" cy="42100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395536" y="2276872"/>
              <a:ext cx="403244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</p:txBody>
        </p:sp>
      </p:grp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55381">
            <a:off x="4822136" y="3930872"/>
            <a:ext cx="718971" cy="48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488777" y="3624420"/>
            <a:ext cx="2591424" cy="92333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>
                <a:ea typeface="Verdana" panose="020B0604030504040204" pitchFamily="34" charset="0"/>
                <a:cs typeface="Verdana" panose="020B0604030504040204" pitchFamily="34" charset="0"/>
              </a:rPr>
              <a:t>AQA GCSE INHERITANCE, VARIATION AND EVOLUTION Part 1</a:t>
            </a:r>
            <a:endParaRPr lang="en-GB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425584" y="3240708"/>
            <a:ext cx="3063139" cy="338554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Sexual and asexual reproduction</a:t>
            </a:r>
            <a:endParaRPr lang="en-GB" sz="1600" dirty="0">
              <a:solidFill>
                <a:schemeClr val="accent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565600"/>
              </p:ext>
            </p:extLst>
          </p:nvPr>
        </p:nvGraphicFramePr>
        <p:xfrm>
          <a:off x="79123" y="3078387"/>
          <a:ext cx="2757583" cy="4429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068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solidFill>
                            <a:schemeClr val="tx1"/>
                          </a:solidFill>
                        </a:rPr>
                        <a:t>Reproduction</a:t>
                      </a:r>
                      <a:r>
                        <a:rPr lang="en-GB" sz="1200" b="1" i="0" baseline="0" dirty="0">
                          <a:solidFill>
                            <a:schemeClr val="tx1"/>
                          </a:solidFill>
                        </a:rPr>
                        <a:t> advantages/disadvantages</a:t>
                      </a:r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641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Sexual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Asexual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153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Needs two parents.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Only one parent needed (quicker).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432">
                <a:tc>
                  <a:txBody>
                    <a:bodyPr/>
                    <a:lstStyle/>
                    <a:p>
                      <a:pPr algn="ctr"/>
                      <a:r>
                        <a:rPr lang="en-GB" sz="1200" baseline="0" dirty="0"/>
                        <a:t>Produces variation in the offspring.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Identical offspring (no variation).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487945"/>
                  </a:ext>
                </a:extLst>
              </a:tr>
              <a:tr h="795824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If the environment changes variation gives a survival</a:t>
                      </a:r>
                      <a:r>
                        <a:rPr lang="en-GB" sz="1200" baseline="0" dirty="0"/>
                        <a:t> advantage by natural selection.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Vulnerable to rapidly changing conditions due to lack of variation.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001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Negative mutations are not always inherited.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Negative mutation can affect all offspring.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200" dirty="0"/>
                        <a:t>Natural selection can by speeded up using selective</a:t>
                      </a:r>
                      <a:r>
                        <a:rPr lang="en-GB" sz="1200" baseline="0" dirty="0"/>
                        <a:t> breeding to increase food production.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200" dirty="0"/>
                        <a:t>Food/medicine production can be extremely quick.</a:t>
                      </a:r>
                    </a:p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9177524"/>
                  </a:ext>
                </a:extLst>
              </a:tr>
            </a:tbl>
          </a:graphicData>
        </a:graphic>
      </p:graphicFrame>
      <p:sp>
        <p:nvSpPr>
          <p:cNvPr id="111" name="Rectangle 110"/>
          <p:cNvSpPr/>
          <p:nvPr/>
        </p:nvSpPr>
        <p:spPr>
          <a:xfrm>
            <a:off x="3893538" y="2508083"/>
            <a:ext cx="3557815" cy="652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Meiosis leads to non-identical cells being formed while mitosis leads to identical </a:t>
            </a:r>
            <a:r>
              <a:rPr lang="en-GB" sz="1400" b="1">
                <a:solidFill>
                  <a:schemeClr val="tx1"/>
                </a:solidFill>
              </a:rPr>
              <a:t>cells being formed</a:t>
            </a:r>
            <a:endParaRPr lang="en-GB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112" name="Table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785685"/>
              </p:ext>
            </p:extLst>
          </p:nvPr>
        </p:nvGraphicFramePr>
        <p:xfrm>
          <a:off x="6344018" y="59301"/>
          <a:ext cx="5543183" cy="174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2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9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Sexual reproduction involves the fusion</a:t>
                      </a:r>
                      <a:r>
                        <a:rPr lang="en-GB" sz="1200" b="1" baseline="0" dirty="0"/>
                        <a:t> of male and female gametes.</a:t>
                      </a:r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Sperm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and egg in animals.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Produced by meiosis. There</a:t>
                      </a:r>
                      <a:r>
                        <a:rPr lang="en-GB" sz="1200" baseline="0" dirty="0"/>
                        <a:t> is mixing of genetic information which leads to a variety in the offspring.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3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Pollen and egg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cells in flowering plants.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51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Asexual</a:t>
                      </a:r>
                      <a:r>
                        <a:rPr lang="en-GB" sz="1200" b="1" baseline="0" dirty="0"/>
                        <a:t> reproduction involves only one parent and no fusion of gametes.</a:t>
                      </a:r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e.g.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cloning of females only in an aphid population.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Only</a:t>
                      </a:r>
                      <a:r>
                        <a:rPr lang="en-GB" sz="1200" baseline="0" dirty="0"/>
                        <a:t> mitosis is involved. There is no mixing of genetic information. This leads to genetically identical clones.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44" name="Straight Connector 143"/>
          <p:cNvCxnSpPr>
            <a:stCxn id="59" idx="2"/>
            <a:endCxn id="4" idx="0"/>
          </p:cNvCxnSpPr>
          <p:nvPr/>
        </p:nvCxnSpPr>
        <p:spPr>
          <a:xfrm>
            <a:off x="5957154" y="3579262"/>
            <a:ext cx="827335" cy="451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sperm and eg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1497" y="581838"/>
            <a:ext cx="779325" cy="52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phi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9634" y="1242048"/>
            <a:ext cx="796676" cy="49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 rot="16200000">
            <a:off x="-203526" y="902741"/>
            <a:ext cx="1293690" cy="651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Meiosis halves the number of chromosomes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972806"/>
              </p:ext>
            </p:extLst>
          </p:nvPr>
        </p:nvGraphicFramePr>
        <p:xfrm>
          <a:off x="997196" y="30272"/>
          <a:ext cx="4416632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1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8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6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974">
                <a:tc rowSpan="3"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Gametes are made in reproductive organs</a:t>
                      </a:r>
                      <a:r>
                        <a:rPr lang="en-GB" sz="1200" b="1" baseline="0" dirty="0"/>
                        <a:t>  (in animals ovaries and testes)</a:t>
                      </a:r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Cells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divide by meiosis to form gametes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Copies of</a:t>
                      </a:r>
                      <a:r>
                        <a:rPr lang="en-GB" sz="1200" baseline="0" dirty="0"/>
                        <a:t> the genetic information are made.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157">
                <a:tc v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The cell</a:t>
                      </a:r>
                      <a:r>
                        <a:rPr lang="en-GB" sz="1200" baseline="0" dirty="0"/>
                        <a:t> divides twice to form four gametes each with single set of chromosomes.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541">
                <a:tc v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All gametes are genetically</a:t>
                      </a:r>
                      <a:r>
                        <a:rPr lang="en-GB" sz="1200" baseline="0" dirty="0"/>
                        <a:t> different from each other.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621101" y="1636308"/>
            <a:ext cx="1661676" cy="8349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Gametes join at fertilisation to restore the number of chromosomes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67612" y="1860550"/>
            <a:ext cx="2741293" cy="577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The new cell divides by mitosis. The number of cells increase. As the embryo develops cells differentiate.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61997" y="2642019"/>
            <a:ext cx="1194732" cy="338554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Meiosis</a:t>
            </a:r>
            <a:endParaRPr lang="en-GB" sz="1600" dirty="0">
              <a:solidFill>
                <a:schemeClr val="accent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784" y="1911364"/>
            <a:ext cx="2343646" cy="1077218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Advantages and disadvantages of sexual and asexual reproduction </a:t>
            </a:r>
            <a:r>
              <a:rPr lang="en-GB" sz="16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(Biology only)</a:t>
            </a:r>
            <a:endParaRPr lang="en-GB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25679"/>
              </p:ext>
            </p:extLst>
          </p:nvPr>
        </p:nvGraphicFramePr>
        <p:xfrm>
          <a:off x="94973" y="7633454"/>
          <a:ext cx="5057598" cy="1635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4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9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4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4834">
                <a:tc rowSpan="3"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Some organisms</a:t>
                      </a:r>
                      <a:r>
                        <a:rPr lang="en-GB" sz="1200" b="1" baseline="0" dirty="0"/>
                        <a:t> use both methods depending on the circumstances</a:t>
                      </a:r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Malarial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parasites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Asexually</a:t>
                      </a:r>
                      <a:r>
                        <a:rPr lang="en-GB" sz="1200" baseline="0" dirty="0"/>
                        <a:t> in the human host but sexually in a mosquito.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915">
                <a:tc v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Fungi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Asexually by spores, sexually to give variation.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325">
                <a:tc v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Plants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Produce seeds</a:t>
                      </a:r>
                      <a:r>
                        <a:rPr lang="en-GB" sz="1200" baseline="0" dirty="0"/>
                        <a:t> sexually, asexually by runners in strawberry plants, bulbs division in daffodils.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33" name="Group 232">
            <a:extLst>
              <a:ext uri="{FF2B5EF4-FFF2-40B4-BE49-F238E27FC236}">
                <a16:creationId xmlns:a16="http://schemas.microsoft.com/office/drawing/2014/main" id="{DC63655B-903C-4926-9F9C-7416338332EC}"/>
              </a:ext>
            </a:extLst>
          </p:cNvPr>
          <p:cNvGrpSpPr/>
          <p:nvPr/>
        </p:nvGrpSpPr>
        <p:grpSpPr>
          <a:xfrm>
            <a:off x="2086556" y="7685567"/>
            <a:ext cx="550279" cy="1404333"/>
            <a:chOff x="2078089" y="7575499"/>
            <a:chExt cx="550279" cy="1404333"/>
          </a:xfrm>
        </p:grpSpPr>
        <p:pic>
          <p:nvPicPr>
            <p:cNvPr id="1032" name="Picture 8" descr="Image result for malarial parasit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8089" y="7575499"/>
              <a:ext cx="550279" cy="368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mage result for fung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480" y="8021464"/>
              <a:ext cx="388379" cy="388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Image result for daffodi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1627" y="8642851"/>
              <a:ext cx="505669" cy="336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Rectangle 28"/>
          <p:cNvSpPr/>
          <p:nvPr/>
        </p:nvSpPr>
        <p:spPr>
          <a:xfrm>
            <a:off x="3049973" y="3215897"/>
            <a:ext cx="1249149" cy="584775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DNA and the genome</a:t>
            </a:r>
            <a:endParaRPr lang="en-GB" sz="1600" dirty="0">
              <a:solidFill>
                <a:schemeClr val="accent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8" name="Picture 14" descr="Image result for dna gene chromosom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936" y="4645668"/>
            <a:ext cx="1651247" cy="124465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11206"/>
              </p:ext>
            </p:extLst>
          </p:nvPr>
        </p:nvGraphicFramePr>
        <p:xfrm>
          <a:off x="2937792" y="4763591"/>
          <a:ext cx="1753333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224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solidFill>
                            <a:schemeClr val="tx1"/>
                          </a:solidFill>
                        </a:rPr>
                        <a:t>DNA structure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804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Polymer made up of two strands forming a double helix.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8748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baseline="0" dirty="0"/>
                        <a:t>Contained in structures called chromosomes. A gene is a small section of DNA on a chromosome. Each gene codes for a sequence of amino acids to make a specific protein.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" name="Rectangle 32"/>
          <p:cNvSpPr/>
          <p:nvPr/>
        </p:nvSpPr>
        <p:spPr>
          <a:xfrm>
            <a:off x="2891670" y="3939994"/>
            <a:ext cx="1973023" cy="6197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Genetic material in the nucleus is composed of a chemical called DNA.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937470" y="6068026"/>
            <a:ext cx="1223670" cy="721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The genome is the entire genetic material of an organism. 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432615"/>
              </p:ext>
            </p:extLst>
          </p:nvPr>
        </p:nvGraphicFramePr>
        <p:xfrm>
          <a:off x="5256420" y="7811256"/>
          <a:ext cx="4018209" cy="14485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0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974">
                <a:tc rowSpan="3"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The whole</a:t>
                      </a:r>
                      <a:r>
                        <a:rPr lang="en-GB" sz="1200" b="1" baseline="0" dirty="0"/>
                        <a:t> </a:t>
                      </a:r>
                      <a:r>
                        <a:rPr lang="en-GB" sz="1200" b="1" dirty="0"/>
                        <a:t>human genome</a:t>
                      </a:r>
                      <a:r>
                        <a:rPr lang="en-GB" sz="1200" b="1" baseline="0" dirty="0"/>
                        <a:t> has now been studied.</a:t>
                      </a:r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It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is of great importance for future medical developments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Searching</a:t>
                      </a:r>
                      <a:r>
                        <a:rPr lang="en-GB" sz="1200" baseline="0" dirty="0"/>
                        <a:t> for genes linked to different types of disease.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157">
                <a:tc v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Understanding and treatment of inherited disorders.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541">
                <a:tc v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Tracing migration patterns from the</a:t>
                      </a:r>
                      <a:r>
                        <a:rPr lang="en-GB" sz="1200" baseline="0" dirty="0"/>
                        <a:t> past.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6586394" y="4616639"/>
            <a:ext cx="1396464" cy="584775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DNA structure </a:t>
            </a:r>
            <a:r>
              <a:rPr lang="en-GB" sz="16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(Biology only)</a:t>
            </a:r>
            <a:endParaRPr lang="en-GB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661338" y="5282979"/>
            <a:ext cx="1522044" cy="1568481"/>
            <a:chOff x="5735279" y="3140968"/>
            <a:chExt cx="3644575" cy="3600400"/>
          </a:xfrm>
        </p:grpSpPr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735279" y="3140968"/>
              <a:ext cx="2797161" cy="36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Box 39"/>
            <p:cNvSpPr txBox="1"/>
            <p:nvPr/>
          </p:nvSpPr>
          <p:spPr>
            <a:xfrm>
              <a:off x="7604887" y="5543383"/>
              <a:ext cx="1774967" cy="10597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Phosphate and sugar back bone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085126" y="6855103"/>
            <a:ext cx="2100867" cy="2466822"/>
            <a:chOff x="8978683" y="6887391"/>
            <a:chExt cx="2100867" cy="2466822"/>
          </a:xfrm>
        </p:grpSpPr>
        <p:pic>
          <p:nvPicPr>
            <p:cNvPr id="1040" name="Picture 16" descr="Image result for nucleotide diagram label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2938">
              <a:off x="8978683" y="7002647"/>
              <a:ext cx="1701571" cy="2037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064855" y="7269990"/>
              <a:ext cx="9434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phosphate </a:t>
              </a:r>
            </a:p>
            <a:p>
              <a:r>
                <a:rPr lang="en-GB" sz="800" dirty="0"/>
                <a:t>group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9414884" y="7469331"/>
              <a:ext cx="110571" cy="14426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9726034" y="6887391"/>
              <a:ext cx="9434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ribose </a:t>
              </a:r>
            </a:p>
            <a:p>
              <a:r>
                <a:rPr lang="en-GB" sz="800" dirty="0"/>
                <a:t>sugar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 flipH="1">
              <a:off x="9821284" y="7182342"/>
              <a:ext cx="72963" cy="23083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10136122" y="7380791"/>
              <a:ext cx="9434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base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0132950" y="7356025"/>
              <a:ext cx="148934" cy="914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9330853" y="8461441"/>
              <a:ext cx="982914" cy="668198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898277" y="9138769"/>
              <a:ext cx="9434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nucleotide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9895105" y="9114003"/>
              <a:ext cx="148934" cy="914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61"/>
          <p:cNvSpPr/>
          <p:nvPr/>
        </p:nvSpPr>
        <p:spPr>
          <a:xfrm rot="16200000">
            <a:off x="7288732" y="5765502"/>
            <a:ext cx="2697607" cy="10675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DNA is polymer made from four different nucleotides. Each nucleotide consists of a common sugar, phosphate group and one of 4 different bases A, C, G &amp; T</a:t>
            </a:r>
          </a:p>
        </p:txBody>
      </p:sp>
      <p:sp>
        <p:nvSpPr>
          <p:cNvPr id="63" name="Rectangle 62"/>
          <p:cNvSpPr/>
          <p:nvPr/>
        </p:nvSpPr>
        <p:spPr>
          <a:xfrm>
            <a:off x="9292213" y="6342417"/>
            <a:ext cx="1317730" cy="397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Repeating nucleotide units. </a:t>
            </a:r>
          </a:p>
        </p:txBody>
      </p:sp>
      <p:sp>
        <p:nvSpPr>
          <p:cNvPr id="28" name="Right Brace 27"/>
          <p:cNvSpPr/>
          <p:nvPr/>
        </p:nvSpPr>
        <p:spPr>
          <a:xfrm>
            <a:off x="10509573" y="6894360"/>
            <a:ext cx="100370" cy="141867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0665836" y="7604526"/>
            <a:ext cx="2016181" cy="1465274"/>
            <a:chOff x="10665836" y="7619040"/>
            <a:chExt cx="2016181" cy="1465274"/>
          </a:xfrm>
        </p:grpSpPr>
        <p:sp>
          <p:nvSpPr>
            <p:cNvPr id="64" name="Rectangle 63"/>
            <p:cNvSpPr/>
            <p:nvPr/>
          </p:nvSpPr>
          <p:spPr>
            <a:xfrm>
              <a:off x="10665837" y="7890838"/>
              <a:ext cx="2016180" cy="11934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A sequence of 3 bases is the code for a particular amino acid. The order of bases controls the order in which each amino acid is assemble to produce a specific protein. 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0665836" y="7619040"/>
              <a:ext cx="0" cy="4274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ectangle 68"/>
          <p:cNvSpPr/>
          <p:nvPr/>
        </p:nvSpPr>
        <p:spPr>
          <a:xfrm>
            <a:off x="8212783" y="4198959"/>
            <a:ext cx="1002057" cy="7028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Protein synthesis (HT only)</a:t>
            </a:r>
          </a:p>
        </p:txBody>
      </p:sp>
      <p:sp>
        <p:nvSpPr>
          <p:cNvPr id="70" name="Rectangle 69"/>
          <p:cNvSpPr/>
          <p:nvPr/>
        </p:nvSpPr>
        <p:spPr>
          <a:xfrm>
            <a:off x="8370558" y="3737056"/>
            <a:ext cx="2151250" cy="4103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Mutations occur continuously (HT only)</a:t>
            </a:r>
          </a:p>
        </p:txBody>
      </p:sp>
      <p:sp>
        <p:nvSpPr>
          <p:cNvPr id="75" name="Rectangle 74"/>
          <p:cNvSpPr/>
          <p:nvPr/>
        </p:nvSpPr>
        <p:spPr>
          <a:xfrm>
            <a:off x="9437092" y="4219645"/>
            <a:ext cx="1084715" cy="2054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In DNA the complementary strands C, A, T, G always link in the same way. C always linked to G on the opposite strand and A to T.</a:t>
            </a:r>
          </a:p>
        </p:txBody>
      </p:sp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571363"/>
              </p:ext>
            </p:extLst>
          </p:nvPr>
        </p:nvGraphicFramePr>
        <p:xfrm>
          <a:off x="10742848" y="2534266"/>
          <a:ext cx="1989877" cy="52616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9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4703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>
                          <a:solidFill>
                            <a:schemeClr val="tx1"/>
                          </a:solidFill>
                        </a:rPr>
                        <a:t>(HT) Making</a:t>
                      </a:r>
                      <a:r>
                        <a:rPr lang="en-GB" sz="1200" b="1" i="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b="1" i="0" baseline="0" dirty="0">
                          <a:solidFill>
                            <a:schemeClr val="tx1"/>
                          </a:solidFill>
                        </a:rPr>
                        <a:t>new proteins (protein synthesis)</a:t>
                      </a:r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774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baseline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Composed 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of chains of amino acids. A sequence of 3 bases codes for a particular amino acid.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861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DNA</a:t>
                      </a:r>
                      <a:r>
                        <a:rPr lang="en-GB" sz="1200" baseline="0" dirty="0"/>
                        <a:t> in the nucleus unravels.</a:t>
                      </a:r>
                      <a:endParaRPr lang="en-GB" sz="12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543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Enzymes make a copy of the DNA strand called mRNA.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889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mRNA moves</a:t>
                      </a:r>
                      <a:r>
                        <a:rPr lang="en-GB" sz="1200" baseline="0" dirty="0"/>
                        <a:t> from the nucleus to ribosome in the cytoplasm.</a:t>
                      </a:r>
                      <a:endParaRPr lang="en-GB" sz="12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1889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Ribosomes</a:t>
                      </a:r>
                      <a:r>
                        <a:rPr lang="en-GB" sz="1200" baseline="0" dirty="0"/>
                        <a:t> translate each 3 bases into amino acids according to mRNA template</a:t>
                      </a:r>
                      <a:endParaRPr lang="en-GB" sz="12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1888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Ribosomes</a:t>
                      </a:r>
                      <a:r>
                        <a:rPr lang="en-GB" sz="1200" baseline="0" dirty="0"/>
                        <a:t> link amino acids brought by carrier proteins.</a:t>
                      </a:r>
                      <a:endParaRPr lang="en-GB" sz="12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1888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A long chain of</a:t>
                      </a:r>
                      <a:r>
                        <a:rPr lang="en-GB" sz="1200" baseline="0" dirty="0"/>
                        <a:t> amino acids form. Their specific order forms a specific protein.</a:t>
                      </a:r>
                      <a:endParaRPr lang="en-GB" sz="12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78" name="Straight Connector 77"/>
          <p:cNvCxnSpPr>
            <a:stCxn id="77" idx="2"/>
            <a:endCxn id="64" idx="0"/>
          </p:cNvCxnSpPr>
          <p:nvPr/>
        </p:nvCxnSpPr>
        <p:spPr>
          <a:xfrm flipH="1">
            <a:off x="11673927" y="7795887"/>
            <a:ext cx="63859" cy="804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11653040" y="4217036"/>
            <a:ext cx="84746" cy="2897721"/>
            <a:chOff x="11653040" y="4042866"/>
            <a:chExt cx="84746" cy="2897721"/>
          </a:xfrm>
        </p:grpSpPr>
        <p:sp>
          <p:nvSpPr>
            <p:cNvPr id="56" name="Down Arrow 55"/>
            <p:cNvSpPr/>
            <p:nvPr/>
          </p:nvSpPr>
          <p:spPr>
            <a:xfrm>
              <a:off x="11673927" y="4042866"/>
              <a:ext cx="63859" cy="144785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Down Arrow 84"/>
            <p:cNvSpPr/>
            <p:nvPr/>
          </p:nvSpPr>
          <p:spPr>
            <a:xfrm>
              <a:off x="11673258" y="4655675"/>
              <a:ext cx="63859" cy="144785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Down Arrow 85"/>
            <p:cNvSpPr/>
            <p:nvPr/>
          </p:nvSpPr>
          <p:spPr>
            <a:xfrm>
              <a:off x="11673257" y="5390274"/>
              <a:ext cx="63859" cy="144785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Down Arrow 87"/>
            <p:cNvSpPr/>
            <p:nvPr/>
          </p:nvSpPr>
          <p:spPr>
            <a:xfrm>
              <a:off x="11673256" y="6159391"/>
              <a:ext cx="63859" cy="144785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Down Arrow 88"/>
            <p:cNvSpPr/>
            <p:nvPr/>
          </p:nvSpPr>
          <p:spPr>
            <a:xfrm>
              <a:off x="11653040" y="6795802"/>
              <a:ext cx="84075" cy="144785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1" name="Rectangle 90"/>
          <p:cNvSpPr/>
          <p:nvPr/>
        </p:nvSpPr>
        <p:spPr>
          <a:xfrm>
            <a:off x="7328084" y="1884556"/>
            <a:ext cx="5383663" cy="420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When the protein chain is complete it folds to form a unique shape. This allows proteins to do their job as enzymes, hormones or new structures such as collagen.</a:t>
            </a:r>
          </a:p>
        </p:txBody>
      </p:sp>
      <p:sp>
        <p:nvSpPr>
          <p:cNvPr id="92" name="Rectangle 91"/>
          <p:cNvSpPr/>
          <p:nvPr/>
        </p:nvSpPr>
        <p:spPr>
          <a:xfrm>
            <a:off x="9542657" y="2494663"/>
            <a:ext cx="1144138" cy="1125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Most do not alter the protein so that its appearance or function is not changed. </a:t>
            </a:r>
          </a:p>
        </p:txBody>
      </p:sp>
      <p:sp>
        <p:nvSpPr>
          <p:cNvPr id="93" name="Rectangle 92"/>
          <p:cNvSpPr/>
          <p:nvPr/>
        </p:nvSpPr>
        <p:spPr>
          <a:xfrm>
            <a:off x="7561920" y="2412835"/>
            <a:ext cx="1811066" cy="1125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Some change the shape and affect the function of proteins  e.g. and enzyme active site will change or a structural protein loses its strength</a:t>
            </a:r>
          </a:p>
        </p:txBody>
      </p:sp>
      <p:sp>
        <p:nvSpPr>
          <p:cNvPr id="94" name="Rectangle 93"/>
          <p:cNvSpPr/>
          <p:nvPr/>
        </p:nvSpPr>
        <p:spPr>
          <a:xfrm>
            <a:off x="5385993" y="6908180"/>
            <a:ext cx="2524556" cy="7834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(HT only) </a:t>
            </a:r>
            <a:r>
              <a:rPr lang="en-GB" sz="1200" dirty="0">
                <a:solidFill>
                  <a:schemeClr val="tx1"/>
                </a:solidFill>
              </a:rPr>
              <a:t>Not all parts code for proteins. Non-coding parts can switch genes on and off. Mutations may affect how genes are expressed.</a:t>
            </a:r>
          </a:p>
        </p:txBody>
      </p:sp>
      <p:cxnSp>
        <p:nvCxnSpPr>
          <p:cNvPr id="95" name="Straight Connector 94"/>
          <p:cNvCxnSpPr>
            <a:stCxn id="59" idx="0"/>
            <a:endCxn id="59" idx="0"/>
          </p:cNvCxnSpPr>
          <p:nvPr/>
        </p:nvCxnSpPr>
        <p:spPr>
          <a:xfrm>
            <a:off x="5957154" y="3240708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59" idx="0"/>
            <a:endCxn id="111" idx="2"/>
          </p:cNvCxnSpPr>
          <p:nvPr/>
        </p:nvCxnSpPr>
        <p:spPr>
          <a:xfrm flipH="1" flipV="1">
            <a:off x="5672446" y="3160413"/>
            <a:ext cx="284708" cy="802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111" idx="1"/>
            <a:endCxn id="19" idx="3"/>
          </p:cNvCxnSpPr>
          <p:nvPr/>
        </p:nvCxnSpPr>
        <p:spPr>
          <a:xfrm flipH="1" flipV="1">
            <a:off x="3756729" y="2811296"/>
            <a:ext cx="136809" cy="229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2583545" y="1584752"/>
            <a:ext cx="790" cy="10572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2" idx="2"/>
            <a:endCxn id="13" idx="1"/>
          </p:cNvCxnSpPr>
          <p:nvPr/>
        </p:nvCxnSpPr>
        <p:spPr>
          <a:xfrm flipV="1">
            <a:off x="769262" y="807512"/>
            <a:ext cx="227934" cy="4211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8" idx="2"/>
            <a:endCxn id="111" idx="0"/>
          </p:cNvCxnSpPr>
          <p:nvPr/>
        </p:nvCxnSpPr>
        <p:spPr>
          <a:xfrm flipH="1">
            <a:off x="5672446" y="2438297"/>
            <a:ext cx="65813" cy="697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>
            <a:off x="7208874" y="1805805"/>
            <a:ext cx="19241" cy="7284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12" idx="3"/>
            <a:endCxn id="1026" idx="1"/>
          </p:cNvCxnSpPr>
          <p:nvPr/>
        </p:nvCxnSpPr>
        <p:spPr>
          <a:xfrm flipV="1">
            <a:off x="11887201" y="845932"/>
            <a:ext cx="104296" cy="866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12" idx="3"/>
            <a:endCxn id="1028" idx="1"/>
          </p:cNvCxnSpPr>
          <p:nvPr/>
        </p:nvCxnSpPr>
        <p:spPr>
          <a:xfrm>
            <a:off x="11887201" y="932553"/>
            <a:ext cx="72433" cy="5564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13" idx="2"/>
            <a:endCxn id="17" idx="0"/>
          </p:cNvCxnSpPr>
          <p:nvPr/>
        </p:nvCxnSpPr>
        <p:spPr>
          <a:xfrm>
            <a:off x="3205512" y="1584752"/>
            <a:ext cx="246427" cy="515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cxnSpLocks/>
            <a:stCxn id="61" idx="0"/>
            <a:endCxn id="20" idx="2"/>
          </p:cNvCxnSpPr>
          <p:nvPr/>
        </p:nvCxnSpPr>
        <p:spPr>
          <a:xfrm flipH="1" flipV="1">
            <a:off x="1279607" y="2988582"/>
            <a:ext cx="178307" cy="898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cxnSpLocks/>
            <a:stCxn id="24" idx="0"/>
            <a:endCxn id="61" idx="2"/>
          </p:cNvCxnSpPr>
          <p:nvPr/>
        </p:nvCxnSpPr>
        <p:spPr>
          <a:xfrm flipH="1" flipV="1">
            <a:off x="1457914" y="7508047"/>
            <a:ext cx="1165858" cy="1254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H="1">
            <a:off x="4282777" y="3646970"/>
            <a:ext cx="1206000" cy="69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33" idx="0"/>
            <a:endCxn id="29" idx="2"/>
          </p:cNvCxnSpPr>
          <p:nvPr/>
        </p:nvCxnSpPr>
        <p:spPr>
          <a:xfrm flipH="1" flipV="1">
            <a:off x="3674548" y="3800672"/>
            <a:ext cx="203634" cy="1393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stCxn id="32" idx="0"/>
            <a:endCxn id="33" idx="2"/>
          </p:cNvCxnSpPr>
          <p:nvPr/>
        </p:nvCxnSpPr>
        <p:spPr>
          <a:xfrm flipV="1">
            <a:off x="3814458" y="4559774"/>
            <a:ext cx="63724" cy="2038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>
            <a:stCxn id="34" idx="1"/>
            <a:endCxn id="32" idx="3"/>
          </p:cNvCxnSpPr>
          <p:nvPr/>
        </p:nvCxnSpPr>
        <p:spPr>
          <a:xfrm flipH="1" flipV="1">
            <a:off x="4691125" y="5998031"/>
            <a:ext cx="246345" cy="4309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>
            <a:stCxn id="35" idx="1"/>
          </p:cNvCxnSpPr>
          <p:nvPr/>
        </p:nvCxnSpPr>
        <p:spPr>
          <a:xfrm flipV="1">
            <a:off x="5256420" y="6791234"/>
            <a:ext cx="15058" cy="17443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>
            <a:stCxn id="36" idx="3"/>
            <a:endCxn id="62" idx="0"/>
          </p:cNvCxnSpPr>
          <p:nvPr/>
        </p:nvCxnSpPr>
        <p:spPr>
          <a:xfrm>
            <a:off x="7982858" y="4909027"/>
            <a:ext cx="120916" cy="13902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>
            <a:stCxn id="94" idx="3"/>
            <a:endCxn id="62" idx="0"/>
          </p:cNvCxnSpPr>
          <p:nvPr/>
        </p:nvCxnSpPr>
        <p:spPr>
          <a:xfrm flipV="1">
            <a:off x="7910549" y="6299264"/>
            <a:ext cx="193225" cy="10006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>
            <a:stCxn id="36" idx="0"/>
            <a:endCxn id="4" idx="2"/>
          </p:cNvCxnSpPr>
          <p:nvPr/>
        </p:nvCxnSpPr>
        <p:spPr>
          <a:xfrm flipH="1" flipV="1">
            <a:off x="6784489" y="4547750"/>
            <a:ext cx="500137" cy="688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>
            <a:stCxn id="69" idx="3"/>
            <a:endCxn id="75" idx="1"/>
          </p:cNvCxnSpPr>
          <p:nvPr/>
        </p:nvCxnSpPr>
        <p:spPr>
          <a:xfrm>
            <a:off x="9214840" y="4550388"/>
            <a:ext cx="222252" cy="6963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>
            <a:stCxn id="62" idx="2"/>
            <a:endCxn id="63" idx="0"/>
          </p:cNvCxnSpPr>
          <p:nvPr/>
        </p:nvCxnSpPr>
        <p:spPr>
          <a:xfrm>
            <a:off x="9171298" y="6299264"/>
            <a:ext cx="779780" cy="431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>
            <a:stCxn id="75" idx="3"/>
            <a:endCxn id="77" idx="1"/>
          </p:cNvCxnSpPr>
          <p:nvPr/>
        </p:nvCxnSpPr>
        <p:spPr>
          <a:xfrm flipV="1">
            <a:off x="10521807" y="5165076"/>
            <a:ext cx="221041" cy="816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>
            <a:stCxn id="69" idx="2"/>
            <a:endCxn id="62" idx="3"/>
          </p:cNvCxnSpPr>
          <p:nvPr/>
        </p:nvCxnSpPr>
        <p:spPr>
          <a:xfrm flipH="1">
            <a:off x="8637536" y="4901817"/>
            <a:ext cx="76276" cy="486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>
            <a:stCxn id="75" idx="0"/>
            <a:endCxn id="70" idx="2"/>
          </p:cNvCxnSpPr>
          <p:nvPr/>
        </p:nvCxnSpPr>
        <p:spPr>
          <a:xfrm flipH="1" flipV="1">
            <a:off x="9446183" y="4147430"/>
            <a:ext cx="533267" cy="722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>
            <a:stCxn id="70" idx="0"/>
            <a:endCxn id="93" idx="2"/>
          </p:cNvCxnSpPr>
          <p:nvPr/>
        </p:nvCxnSpPr>
        <p:spPr>
          <a:xfrm flipH="1" flipV="1">
            <a:off x="8467453" y="3537909"/>
            <a:ext cx="978730" cy="1991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>
            <a:stCxn id="92" idx="2"/>
            <a:endCxn id="70" idx="0"/>
          </p:cNvCxnSpPr>
          <p:nvPr/>
        </p:nvCxnSpPr>
        <p:spPr>
          <a:xfrm flipH="1">
            <a:off x="9446183" y="3619737"/>
            <a:ext cx="668543" cy="1173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>
            <a:stCxn id="91" idx="2"/>
            <a:endCxn id="77" idx="0"/>
          </p:cNvCxnSpPr>
          <p:nvPr/>
        </p:nvCxnSpPr>
        <p:spPr>
          <a:xfrm>
            <a:off x="10019916" y="2304934"/>
            <a:ext cx="1717870" cy="2293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20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5400000">
            <a:off x="5070976" y="462482"/>
            <a:ext cx="1528808" cy="890219"/>
            <a:chOff x="395536" y="1196752"/>
            <a:chExt cx="8496944" cy="4210050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196752"/>
              <a:ext cx="8496944" cy="42100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395536" y="2276872"/>
              <a:ext cx="403244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</p:txBody>
        </p:sp>
      </p:grp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55381">
            <a:off x="4822136" y="3930872"/>
            <a:ext cx="718971" cy="48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488777" y="3624420"/>
            <a:ext cx="2591424" cy="92333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>
                <a:ea typeface="Verdana" panose="020B0604030504040204" pitchFamily="34" charset="0"/>
                <a:cs typeface="Verdana" panose="020B0604030504040204" pitchFamily="34" charset="0"/>
              </a:rPr>
              <a:t>AQA GCSE INHERITANCE, VARIATION AND EVOLUTION Part 1</a:t>
            </a:r>
            <a:endParaRPr lang="en-GB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425584" y="3240708"/>
            <a:ext cx="3063139" cy="338554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Sexual and asexual reproduction</a:t>
            </a:r>
            <a:endParaRPr lang="en-GB" sz="1600" dirty="0">
              <a:solidFill>
                <a:schemeClr val="accent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389537"/>
              </p:ext>
            </p:extLst>
          </p:nvPr>
        </p:nvGraphicFramePr>
        <p:xfrm>
          <a:off x="79123" y="3078387"/>
          <a:ext cx="2757583" cy="4429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068">
                <a:tc gridSpan="2"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641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Sexual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Asexual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153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Needs two parents.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Only one parent needed (quicker).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432">
                <a:tc>
                  <a:txBody>
                    <a:bodyPr/>
                    <a:lstStyle/>
                    <a:p>
                      <a:pPr algn="ctr"/>
                      <a:r>
                        <a:rPr lang="en-GB" sz="1200" baseline="0" dirty="0"/>
                        <a:t>Produces variation in the offspring.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Identical offspring (no variation).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487945"/>
                  </a:ext>
                </a:extLst>
              </a:tr>
              <a:tr h="795824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If the environment changes variation gives a survival</a:t>
                      </a:r>
                      <a:r>
                        <a:rPr lang="en-GB" sz="1200" baseline="0" dirty="0"/>
                        <a:t> advantage by natural selection.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Vulnerable to rapidly changing conditions due to lack of variation.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001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Negative mutations are not always inherited.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Negative mutation can affect all offspring.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200" dirty="0"/>
                        <a:t>Natural selection can by speeded up using selective</a:t>
                      </a:r>
                      <a:r>
                        <a:rPr lang="en-GB" sz="1200" baseline="0" dirty="0"/>
                        <a:t> breeding to increase food production.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200" dirty="0"/>
                        <a:t>Food/medicine production can be extremely quick.</a:t>
                      </a:r>
                    </a:p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9177524"/>
                  </a:ext>
                </a:extLst>
              </a:tr>
            </a:tbl>
          </a:graphicData>
        </a:graphic>
      </p:graphicFrame>
      <p:sp>
        <p:nvSpPr>
          <p:cNvPr id="111" name="Rectangle 110"/>
          <p:cNvSpPr/>
          <p:nvPr/>
        </p:nvSpPr>
        <p:spPr>
          <a:xfrm>
            <a:off x="3893538" y="2508083"/>
            <a:ext cx="3557815" cy="652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Meiosis leads to non-identical cells being formed while mitosis leads to identical </a:t>
            </a:r>
            <a:r>
              <a:rPr lang="en-GB" sz="1400" b="1">
                <a:solidFill>
                  <a:schemeClr val="tx1"/>
                </a:solidFill>
              </a:rPr>
              <a:t>cells being formed</a:t>
            </a:r>
            <a:endParaRPr lang="en-GB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112" name="Table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369281"/>
              </p:ext>
            </p:extLst>
          </p:nvPr>
        </p:nvGraphicFramePr>
        <p:xfrm>
          <a:off x="6344018" y="59301"/>
          <a:ext cx="5543183" cy="174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2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9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 row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Sperm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and egg in animals.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Produced by meiosis. There</a:t>
                      </a:r>
                      <a:r>
                        <a:rPr lang="en-GB" sz="1200" baseline="0" dirty="0"/>
                        <a:t> is mixing of genetic information which leads to a variety in the offspring.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3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Pollen and egg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cells in flowering plants.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516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e.g.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cloning of females only in an aphid population.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Only</a:t>
                      </a:r>
                      <a:r>
                        <a:rPr lang="en-GB" sz="1200" baseline="0" dirty="0"/>
                        <a:t> mitosis is involved. There is no mixing of genetic information. This leads to genetically identical clones.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44" name="Straight Connector 143"/>
          <p:cNvCxnSpPr>
            <a:stCxn id="59" idx="2"/>
            <a:endCxn id="4" idx="0"/>
          </p:cNvCxnSpPr>
          <p:nvPr/>
        </p:nvCxnSpPr>
        <p:spPr>
          <a:xfrm>
            <a:off x="5957154" y="3579262"/>
            <a:ext cx="827335" cy="451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sperm and eg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1497" y="581838"/>
            <a:ext cx="779325" cy="52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phi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9634" y="1242048"/>
            <a:ext cx="796676" cy="49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 rot="16200000">
            <a:off x="-203526" y="902741"/>
            <a:ext cx="1293690" cy="651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Meiosis halves the number of chromosomes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989642"/>
              </p:ext>
            </p:extLst>
          </p:nvPr>
        </p:nvGraphicFramePr>
        <p:xfrm>
          <a:off x="997196" y="30272"/>
          <a:ext cx="4416632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1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8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6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974">
                <a:tc rowSpan="3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Cells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divide by meiosis to form gametes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Copies of</a:t>
                      </a:r>
                      <a:r>
                        <a:rPr lang="en-GB" sz="1200" baseline="0" dirty="0"/>
                        <a:t> the genetic information are made.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157">
                <a:tc v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The cell</a:t>
                      </a:r>
                      <a:r>
                        <a:rPr lang="en-GB" sz="1200" baseline="0" dirty="0"/>
                        <a:t> divides twice to form four gametes each with single set of chromosomes.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541">
                <a:tc v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All gametes are genetically</a:t>
                      </a:r>
                      <a:r>
                        <a:rPr lang="en-GB" sz="1200" baseline="0" dirty="0"/>
                        <a:t> different from each other.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621101" y="1636308"/>
            <a:ext cx="1661676" cy="8349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Gametes join at fertilisation to restore the number of chromosomes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67612" y="1860550"/>
            <a:ext cx="2741293" cy="577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The new cell divides by mitosis. The number of cells increase. As the embryo develops cells differentiate.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61997" y="2642019"/>
            <a:ext cx="1194732" cy="338554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Meiosis</a:t>
            </a:r>
            <a:endParaRPr lang="en-GB" sz="1600" dirty="0">
              <a:solidFill>
                <a:schemeClr val="accent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784" y="1911364"/>
            <a:ext cx="2343646" cy="1077218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Advantages and disadvantages of sexual and asexual reproduction </a:t>
            </a:r>
            <a:r>
              <a:rPr lang="en-GB" sz="16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(Biology only)</a:t>
            </a:r>
            <a:endParaRPr lang="en-GB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093916"/>
              </p:ext>
            </p:extLst>
          </p:nvPr>
        </p:nvGraphicFramePr>
        <p:xfrm>
          <a:off x="94973" y="7633454"/>
          <a:ext cx="5057598" cy="1635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4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9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4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4834">
                <a:tc rowSpan="3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Malarial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parasites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Asexually</a:t>
                      </a:r>
                      <a:r>
                        <a:rPr lang="en-GB" sz="1200" baseline="0" dirty="0"/>
                        <a:t> in the human host but sexually in a mosquito.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915">
                <a:tc v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Fungi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Asexually by spores, sexually to give variation.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325">
                <a:tc v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Plants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Produce seeds</a:t>
                      </a:r>
                      <a:r>
                        <a:rPr lang="en-GB" sz="1200" baseline="0" dirty="0"/>
                        <a:t> sexually, asexually by runners in strawberry plants, bulbs division in daffodils.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33" name="Group 232">
            <a:extLst>
              <a:ext uri="{FF2B5EF4-FFF2-40B4-BE49-F238E27FC236}">
                <a16:creationId xmlns:a16="http://schemas.microsoft.com/office/drawing/2014/main" id="{DC63655B-903C-4926-9F9C-7416338332EC}"/>
              </a:ext>
            </a:extLst>
          </p:cNvPr>
          <p:cNvGrpSpPr/>
          <p:nvPr/>
        </p:nvGrpSpPr>
        <p:grpSpPr>
          <a:xfrm>
            <a:off x="2086556" y="7685567"/>
            <a:ext cx="550279" cy="1404333"/>
            <a:chOff x="2078089" y="7575499"/>
            <a:chExt cx="550279" cy="1404333"/>
          </a:xfrm>
        </p:grpSpPr>
        <p:pic>
          <p:nvPicPr>
            <p:cNvPr id="1032" name="Picture 8" descr="Image result for malarial parasit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8089" y="7575499"/>
              <a:ext cx="550279" cy="368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mage result for fung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480" y="8021464"/>
              <a:ext cx="388379" cy="388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Image result for daffodi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1627" y="8642851"/>
              <a:ext cx="505669" cy="336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Rectangle 28"/>
          <p:cNvSpPr/>
          <p:nvPr/>
        </p:nvSpPr>
        <p:spPr>
          <a:xfrm>
            <a:off x="3049973" y="3215897"/>
            <a:ext cx="1249149" cy="584775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DNA and the genome</a:t>
            </a:r>
            <a:endParaRPr lang="en-GB" sz="1600" dirty="0">
              <a:solidFill>
                <a:schemeClr val="accent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8" name="Picture 14" descr="Image result for dna gene chromosom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936" y="4645668"/>
            <a:ext cx="1651247" cy="124465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2937792" y="4763591"/>
          <a:ext cx="1753333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224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solidFill>
                            <a:schemeClr val="tx1"/>
                          </a:solidFill>
                        </a:rPr>
                        <a:t>DNA structure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804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Polymer made up of two strands forming a double helix.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8748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baseline="0" dirty="0"/>
                        <a:t>Contained in structures called chromosomes. A gene is a small section of DNA on a chromosome. Each gene codes for a sequence of amino acids to make a specific protein.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" name="Rectangle 32"/>
          <p:cNvSpPr/>
          <p:nvPr/>
        </p:nvSpPr>
        <p:spPr>
          <a:xfrm>
            <a:off x="2891670" y="3939994"/>
            <a:ext cx="1973023" cy="6197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Genetic material in the nucleus is composed of a chemical called DNA.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937470" y="6068026"/>
            <a:ext cx="1223670" cy="721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The genome is the entire genetic material of an organism. 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731857"/>
              </p:ext>
            </p:extLst>
          </p:nvPr>
        </p:nvGraphicFramePr>
        <p:xfrm>
          <a:off x="5256420" y="7811256"/>
          <a:ext cx="4018209" cy="14485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0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974">
                <a:tc rowSpan="3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It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is of great importance for future medical developments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Searching</a:t>
                      </a:r>
                      <a:r>
                        <a:rPr lang="en-GB" sz="1200" baseline="0" dirty="0"/>
                        <a:t> for genes linked to different types of disease.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157">
                <a:tc v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Understanding and treatment of inherited disorders.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541">
                <a:tc v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Tracing migration patterns from the</a:t>
                      </a:r>
                      <a:r>
                        <a:rPr lang="en-GB" sz="1200" baseline="0" dirty="0"/>
                        <a:t> past.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6586394" y="4616639"/>
            <a:ext cx="1396464" cy="584775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DNA structure </a:t>
            </a:r>
            <a:r>
              <a:rPr lang="en-GB" sz="16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(Biology only)</a:t>
            </a:r>
            <a:endParaRPr lang="en-GB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661338" y="5282979"/>
            <a:ext cx="1522044" cy="1568481"/>
            <a:chOff x="5735279" y="3140968"/>
            <a:chExt cx="3644575" cy="3600400"/>
          </a:xfrm>
        </p:grpSpPr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735279" y="3140968"/>
              <a:ext cx="2797161" cy="36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Box 39"/>
            <p:cNvSpPr txBox="1"/>
            <p:nvPr/>
          </p:nvSpPr>
          <p:spPr>
            <a:xfrm>
              <a:off x="7604887" y="5543383"/>
              <a:ext cx="1774967" cy="10597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Phosphate and sugar back bone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085126" y="6855103"/>
            <a:ext cx="2100867" cy="2466822"/>
            <a:chOff x="8978683" y="6887391"/>
            <a:chExt cx="2100867" cy="2466822"/>
          </a:xfrm>
        </p:grpSpPr>
        <p:pic>
          <p:nvPicPr>
            <p:cNvPr id="1040" name="Picture 16" descr="Image result for nucleotide diagram label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2938">
              <a:off x="8978683" y="7002647"/>
              <a:ext cx="1701571" cy="2037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064855" y="7269990"/>
              <a:ext cx="9434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phosphate </a:t>
              </a:r>
            </a:p>
            <a:p>
              <a:r>
                <a:rPr lang="en-GB" sz="800" dirty="0"/>
                <a:t>group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9414884" y="7469331"/>
              <a:ext cx="110571" cy="14426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9726034" y="6887391"/>
              <a:ext cx="9434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ribose </a:t>
              </a:r>
            </a:p>
            <a:p>
              <a:r>
                <a:rPr lang="en-GB" sz="800" dirty="0"/>
                <a:t>sugar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 flipH="1">
              <a:off x="9821284" y="7182342"/>
              <a:ext cx="72963" cy="23083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10136122" y="7380791"/>
              <a:ext cx="9434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base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0132950" y="7356025"/>
              <a:ext cx="148934" cy="914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9330853" y="8461441"/>
              <a:ext cx="982914" cy="668198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898277" y="9138769"/>
              <a:ext cx="9434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nucleotide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9895105" y="9114003"/>
              <a:ext cx="148934" cy="914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61"/>
          <p:cNvSpPr/>
          <p:nvPr/>
        </p:nvSpPr>
        <p:spPr>
          <a:xfrm rot="16200000">
            <a:off x="7288732" y="5765502"/>
            <a:ext cx="2697607" cy="10675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DNA is polymer made from four different nucleotides. Each nucleotide consists of a common sugar, phosphate group and one of 4 different bases A, C, G &amp; T</a:t>
            </a:r>
          </a:p>
        </p:txBody>
      </p:sp>
      <p:sp>
        <p:nvSpPr>
          <p:cNvPr id="63" name="Rectangle 62"/>
          <p:cNvSpPr/>
          <p:nvPr/>
        </p:nvSpPr>
        <p:spPr>
          <a:xfrm>
            <a:off x="9292213" y="6342417"/>
            <a:ext cx="1317730" cy="397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Repeating nucleotide units. </a:t>
            </a:r>
          </a:p>
        </p:txBody>
      </p:sp>
      <p:sp>
        <p:nvSpPr>
          <p:cNvPr id="28" name="Right Brace 27"/>
          <p:cNvSpPr/>
          <p:nvPr/>
        </p:nvSpPr>
        <p:spPr>
          <a:xfrm>
            <a:off x="10509573" y="6894360"/>
            <a:ext cx="100370" cy="141867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0665836" y="7604526"/>
            <a:ext cx="2016181" cy="1465274"/>
            <a:chOff x="10665836" y="7619040"/>
            <a:chExt cx="2016181" cy="1465274"/>
          </a:xfrm>
        </p:grpSpPr>
        <p:sp>
          <p:nvSpPr>
            <p:cNvPr id="64" name="Rectangle 63"/>
            <p:cNvSpPr/>
            <p:nvPr/>
          </p:nvSpPr>
          <p:spPr>
            <a:xfrm>
              <a:off x="10665837" y="7890838"/>
              <a:ext cx="2016180" cy="11934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A sequence of 3 bases is the code for a particular amino acid. The order of bases controls the order in which each amino acid is assemble to produce a specific protein. 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0665836" y="7619040"/>
              <a:ext cx="0" cy="4274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ectangle 68"/>
          <p:cNvSpPr/>
          <p:nvPr/>
        </p:nvSpPr>
        <p:spPr>
          <a:xfrm>
            <a:off x="8212783" y="4198959"/>
            <a:ext cx="1002057" cy="7028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Protein synthesis (HT only)</a:t>
            </a:r>
          </a:p>
        </p:txBody>
      </p:sp>
      <p:sp>
        <p:nvSpPr>
          <p:cNvPr id="70" name="Rectangle 69"/>
          <p:cNvSpPr/>
          <p:nvPr/>
        </p:nvSpPr>
        <p:spPr>
          <a:xfrm>
            <a:off x="8370558" y="3737056"/>
            <a:ext cx="2151250" cy="4103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Mutations occur continuously (HT only)</a:t>
            </a:r>
          </a:p>
        </p:txBody>
      </p:sp>
      <p:sp>
        <p:nvSpPr>
          <p:cNvPr id="75" name="Rectangle 74"/>
          <p:cNvSpPr/>
          <p:nvPr/>
        </p:nvSpPr>
        <p:spPr>
          <a:xfrm>
            <a:off x="9437092" y="4219645"/>
            <a:ext cx="1084715" cy="2054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In DNA the complementary strands C, A, T, G always link in the same way. C always linked to G on the opposite strand and A to T.</a:t>
            </a:r>
          </a:p>
        </p:txBody>
      </p:sp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633665"/>
              </p:ext>
            </p:extLst>
          </p:nvPr>
        </p:nvGraphicFramePr>
        <p:xfrm>
          <a:off x="10742848" y="2534266"/>
          <a:ext cx="1989877" cy="52616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9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4703">
                <a:tc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774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baseline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Composed 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of chains of amino acids. A sequence of 3 bases codes for a particular amino acid.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861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DNA</a:t>
                      </a:r>
                      <a:r>
                        <a:rPr lang="en-GB" sz="1200" baseline="0" dirty="0"/>
                        <a:t> in the nucleus unravels.</a:t>
                      </a:r>
                      <a:endParaRPr lang="en-GB" sz="12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543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Enzymes make a copy of the DNA strand called mRNA.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889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mRNA moves</a:t>
                      </a:r>
                      <a:r>
                        <a:rPr lang="en-GB" sz="1200" baseline="0" dirty="0"/>
                        <a:t> from the nucleus to ribosome in the cytoplasm.</a:t>
                      </a:r>
                      <a:endParaRPr lang="en-GB" sz="12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1889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Ribosomes</a:t>
                      </a:r>
                      <a:r>
                        <a:rPr lang="en-GB" sz="1200" baseline="0" dirty="0"/>
                        <a:t> translate each 3 bases into amino acids according to mRNA template</a:t>
                      </a:r>
                      <a:endParaRPr lang="en-GB" sz="12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1888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Ribosomes</a:t>
                      </a:r>
                      <a:r>
                        <a:rPr lang="en-GB" sz="1200" baseline="0" dirty="0"/>
                        <a:t> link amino acids brought by carrier proteins.</a:t>
                      </a:r>
                      <a:endParaRPr lang="en-GB" sz="12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1888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A long chain of</a:t>
                      </a:r>
                      <a:r>
                        <a:rPr lang="en-GB" sz="1200" baseline="0" dirty="0"/>
                        <a:t> amino acids form. Their specific order forms a specific protein.</a:t>
                      </a:r>
                      <a:endParaRPr lang="en-GB" sz="12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78" name="Straight Connector 77"/>
          <p:cNvCxnSpPr>
            <a:stCxn id="77" idx="2"/>
            <a:endCxn id="64" idx="0"/>
          </p:cNvCxnSpPr>
          <p:nvPr/>
        </p:nvCxnSpPr>
        <p:spPr>
          <a:xfrm flipH="1">
            <a:off x="11673927" y="7795887"/>
            <a:ext cx="63859" cy="804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11653040" y="4217036"/>
            <a:ext cx="84746" cy="2897721"/>
            <a:chOff x="11653040" y="4042866"/>
            <a:chExt cx="84746" cy="2897721"/>
          </a:xfrm>
        </p:grpSpPr>
        <p:sp>
          <p:nvSpPr>
            <p:cNvPr id="56" name="Down Arrow 55"/>
            <p:cNvSpPr/>
            <p:nvPr/>
          </p:nvSpPr>
          <p:spPr>
            <a:xfrm>
              <a:off x="11673927" y="4042866"/>
              <a:ext cx="63859" cy="144785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Down Arrow 84"/>
            <p:cNvSpPr/>
            <p:nvPr/>
          </p:nvSpPr>
          <p:spPr>
            <a:xfrm>
              <a:off x="11673258" y="4655675"/>
              <a:ext cx="63859" cy="144785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Down Arrow 85"/>
            <p:cNvSpPr/>
            <p:nvPr/>
          </p:nvSpPr>
          <p:spPr>
            <a:xfrm>
              <a:off x="11673257" y="5390274"/>
              <a:ext cx="63859" cy="144785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Down Arrow 87"/>
            <p:cNvSpPr/>
            <p:nvPr/>
          </p:nvSpPr>
          <p:spPr>
            <a:xfrm>
              <a:off x="11673256" y="6159391"/>
              <a:ext cx="63859" cy="144785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Down Arrow 88"/>
            <p:cNvSpPr/>
            <p:nvPr/>
          </p:nvSpPr>
          <p:spPr>
            <a:xfrm>
              <a:off x="11653040" y="6795802"/>
              <a:ext cx="84075" cy="144785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1" name="Rectangle 90"/>
          <p:cNvSpPr/>
          <p:nvPr/>
        </p:nvSpPr>
        <p:spPr>
          <a:xfrm>
            <a:off x="7328084" y="1884556"/>
            <a:ext cx="5383663" cy="420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When the protein chain is complete it folds to form a unique shape. This allows proteins to do their job as enzymes, hormones or new structures such as collagen.</a:t>
            </a:r>
          </a:p>
        </p:txBody>
      </p:sp>
      <p:sp>
        <p:nvSpPr>
          <p:cNvPr id="92" name="Rectangle 91"/>
          <p:cNvSpPr/>
          <p:nvPr/>
        </p:nvSpPr>
        <p:spPr>
          <a:xfrm>
            <a:off x="9542657" y="2494663"/>
            <a:ext cx="1144138" cy="1125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Most do not alter the protein so that its appearance or function is not changed. </a:t>
            </a:r>
          </a:p>
        </p:txBody>
      </p:sp>
      <p:sp>
        <p:nvSpPr>
          <p:cNvPr id="93" name="Rectangle 92"/>
          <p:cNvSpPr/>
          <p:nvPr/>
        </p:nvSpPr>
        <p:spPr>
          <a:xfrm>
            <a:off x="7561920" y="2412835"/>
            <a:ext cx="1811066" cy="1125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Some change the shape and affect the function of proteins  e.g. and enzyme active site will change or a structural protein loses its strength</a:t>
            </a:r>
          </a:p>
        </p:txBody>
      </p:sp>
      <p:sp>
        <p:nvSpPr>
          <p:cNvPr id="94" name="Rectangle 93"/>
          <p:cNvSpPr/>
          <p:nvPr/>
        </p:nvSpPr>
        <p:spPr>
          <a:xfrm>
            <a:off x="5385993" y="6908180"/>
            <a:ext cx="2524556" cy="7834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(HT only) </a:t>
            </a:r>
            <a:r>
              <a:rPr lang="en-GB" sz="1200" dirty="0">
                <a:solidFill>
                  <a:schemeClr val="tx1"/>
                </a:solidFill>
              </a:rPr>
              <a:t>Not all parts code for proteins. Non-coding parts can switch genes on and off. Mutations may affect how genes are expressed.</a:t>
            </a:r>
          </a:p>
        </p:txBody>
      </p:sp>
      <p:cxnSp>
        <p:nvCxnSpPr>
          <p:cNvPr id="95" name="Straight Connector 94"/>
          <p:cNvCxnSpPr>
            <a:stCxn id="59" idx="0"/>
            <a:endCxn id="59" idx="0"/>
          </p:cNvCxnSpPr>
          <p:nvPr/>
        </p:nvCxnSpPr>
        <p:spPr>
          <a:xfrm>
            <a:off x="5957154" y="3240708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59" idx="0"/>
            <a:endCxn id="111" idx="2"/>
          </p:cNvCxnSpPr>
          <p:nvPr/>
        </p:nvCxnSpPr>
        <p:spPr>
          <a:xfrm flipH="1" flipV="1">
            <a:off x="5672446" y="3160413"/>
            <a:ext cx="284708" cy="802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111" idx="1"/>
            <a:endCxn id="19" idx="3"/>
          </p:cNvCxnSpPr>
          <p:nvPr/>
        </p:nvCxnSpPr>
        <p:spPr>
          <a:xfrm flipH="1" flipV="1">
            <a:off x="3756729" y="2811296"/>
            <a:ext cx="136809" cy="229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2583545" y="1584752"/>
            <a:ext cx="790" cy="10572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2" idx="2"/>
            <a:endCxn id="13" idx="1"/>
          </p:cNvCxnSpPr>
          <p:nvPr/>
        </p:nvCxnSpPr>
        <p:spPr>
          <a:xfrm flipV="1">
            <a:off x="769262" y="807512"/>
            <a:ext cx="227934" cy="4211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8" idx="2"/>
            <a:endCxn id="111" idx="0"/>
          </p:cNvCxnSpPr>
          <p:nvPr/>
        </p:nvCxnSpPr>
        <p:spPr>
          <a:xfrm flipH="1">
            <a:off x="5672446" y="2438297"/>
            <a:ext cx="65813" cy="697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>
            <a:off x="7208874" y="1805805"/>
            <a:ext cx="19241" cy="7284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12" idx="3"/>
            <a:endCxn id="1026" idx="1"/>
          </p:cNvCxnSpPr>
          <p:nvPr/>
        </p:nvCxnSpPr>
        <p:spPr>
          <a:xfrm flipV="1">
            <a:off x="11887201" y="845932"/>
            <a:ext cx="104296" cy="866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12" idx="3"/>
            <a:endCxn id="1028" idx="1"/>
          </p:cNvCxnSpPr>
          <p:nvPr/>
        </p:nvCxnSpPr>
        <p:spPr>
          <a:xfrm>
            <a:off x="11887201" y="932553"/>
            <a:ext cx="72433" cy="5564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13" idx="2"/>
            <a:endCxn id="17" idx="0"/>
          </p:cNvCxnSpPr>
          <p:nvPr/>
        </p:nvCxnSpPr>
        <p:spPr>
          <a:xfrm>
            <a:off x="3205512" y="1584752"/>
            <a:ext cx="246427" cy="515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cxnSpLocks/>
            <a:stCxn id="61" idx="0"/>
            <a:endCxn id="20" idx="2"/>
          </p:cNvCxnSpPr>
          <p:nvPr/>
        </p:nvCxnSpPr>
        <p:spPr>
          <a:xfrm flipH="1" flipV="1">
            <a:off x="1279607" y="2988582"/>
            <a:ext cx="178307" cy="898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cxnSpLocks/>
            <a:stCxn id="24" idx="0"/>
            <a:endCxn id="61" idx="2"/>
          </p:cNvCxnSpPr>
          <p:nvPr/>
        </p:nvCxnSpPr>
        <p:spPr>
          <a:xfrm flipH="1" flipV="1">
            <a:off x="1457914" y="7508047"/>
            <a:ext cx="1165858" cy="1254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H="1">
            <a:off x="4282777" y="3646970"/>
            <a:ext cx="1206000" cy="69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33" idx="0"/>
            <a:endCxn id="29" idx="2"/>
          </p:cNvCxnSpPr>
          <p:nvPr/>
        </p:nvCxnSpPr>
        <p:spPr>
          <a:xfrm flipH="1" flipV="1">
            <a:off x="3674548" y="3800672"/>
            <a:ext cx="203634" cy="1393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stCxn id="32" idx="0"/>
            <a:endCxn id="33" idx="2"/>
          </p:cNvCxnSpPr>
          <p:nvPr/>
        </p:nvCxnSpPr>
        <p:spPr>
          <a:xfrm flipV="1">
            <a:off x="3814458" y="4559774"/>
            <a:ext cx="63724" cy="2038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>
            <a:stCxn id="34" idx="1"/>
            <a:endCxn id="32" idx="3"/>
          </p:cNvCxnSpPr>
          <p:nvPr/>
        </p:nvCxnSpPr>
        <p:spPr>
          <a:xfrm flipH="1" flipV="1">
            <a:off x="4691125" y="5998031"/>
            <a:ext cx="246345" cy="4309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>
            <a:stCxn id="35" idx="1"/>
          </p:cNvCxnSpPr>
          <p:nvPr/>
        </p:nvCxnSpPr>
        <p:spPr>
          <a:xfrm flipV="1">
            <a:off x="5256420" y="6791234"/>
            <a:ext cx="15058" cy="17443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>
            <a:stCxn id="36" idx="3"/>
            <a:endCxn id="62" idx="0"/>
          </p:cNvCxnSpPr>
          <p:nvPr/>
        </p:nvCxnSpPr>
        <p:spPr>
          <a:xfrm>
            <a:off x="7982858" y="4909027"/>
            <a:ext cx="120916" cy="13902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>
            <a:stCxn id="94" idx="3"/>
            <a:endCxn id="62" idx="0"/>
          </p:cNvCxnSpPr>
          <p:nvPr/>
        </p:nvCxnSpPr>
        <p:spPr>
          <a:xfrm flipV="1">
            <a:off x="7910549" y="6299264"/>
            <a:ext cx="193225" cy="10006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>
            <a:stCxn id="36" idx="0"/>
            <a:endCxn id="4" idx="2"/>
          </p:cNvCxnSpPr>
          <p:nvPr/>
        </p:nvCxnSpPr>
        <p:spPr>
          <a:xfrm flipH="1" flipV="1">
            <a:off x="6784489" y="4547750"/>
            <a:ext cx="500137" cy="688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>
            <a:stCxn id="69" idx="3"/>
            <a:endCxn id="75" idx="1"/>
          </p:cNvCxnSpPr>
          <p:nvPr/>
        </p:nvCxnSpPr>
        <p:spPr>
          <a:xfrm>
            <a:off x="9214840" y="4550388"/>
            <a:ext cx="222252" cy="6963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>
            <a:stCxn id="62" idx="2"/>
            <a:endCxn id="63" idx="0"/>
          </p:cNvCxnSpPr>
          <p:nvPr/>
        </p:nvCxnSpPr>
        <p:spPr>
          <a:xfrm>
            <a:off x="9171298" y="6299264"/>
            <a:ext cx="779780" cy="431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>
            <a:stCxn id="75" idx="3"/>
            <a:endCxn id="77" idx="1"/>
          </p:cNvCxnSpPr>
          <p:nvPr/>
        </p:nvCxnSpPr>
        <p:spPr>
          <a:xfrm flipV="1">
            <a:off x="10521807" y="5165076"/>
            <a:ext cx="221041" cy="816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>
            <a:stCxn id="69" idx="2"/>
            <a:endCxn id="62" idx="3"/>
          </p:cNvCxnSpPr>
          <p:nvPr/>
        </p:nvCxnSpPr>
        <p:spPr>
          <a:xfrm flipH="1">
            <a:off x="8637536" y="4901817"/>
            <a:ext cx="76276" cy="486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>
            <a:stCxn id="75" idx="0"/>
            <a:endCxn id="70" idx="2"/>
          </p:cNvCxnSpPr>
          <p:nvPr/>
        </p:nvCxnSpPr>
        <p:spPr>
          <a:xfrm flipH="1" flipV="1">
            <a:off x="9446183" y="4147430"/>
            <a:ext cx="533267" cy="722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>
            <a:stCxn id="70" idx="0"/>
            <a:endCxn id="93" idx="2"/>
          </p:cNvCxnSpPr>
          <p:nvPr/>
        </p:nvCxnSpPr>
        <p:spPr>
          <a:xfrm flipH="1" flipV="1">
            <a:off x="8467453" y="3537909"/>
            <a:ext cx="978730" cy="1991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>
            <a:stCxn id="92" idx="2"/>
            <a:endCxn id="70" idx="0"/>
          </p:cNvCxnSpPr>
          <p:nvPr/>
        </p:nvCxnSpPr>
        <p:spPr>
          <a:xfrm flipH="1">
            <a:off x="9446183" y="3619737"/>
            <a:ext cx="668543" cy="1173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>
            <a:stCxn id="91" idx="2"/>
            <a:endCxn id="77" idx="0"/>
          </p:cNvCxnSpPr>
          <p:nvPr/>
        </p:nvCxnSpPr>
        <p:spPr>
          <a:xfrm>
            <a:off x="10019916" y="2304934"/>
            <a:ext cx="1717870" cy="2293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559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5400000">
            <a:off x="5070976" y="462482"/>
            <a:ext cx="1528808" cy="890219"/>
            <a:chOff x="395536" y="1196752"/>
            <a:chExt cx="8496944" cy="4210050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196752"/>
              <a:ext cx="8496944" cy="42100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395536" y="2276872"/>
              <a:ext cx="403244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</p:txBody>
        </p:sp>
      </p:grp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55381">
            <a:off x="4822136" y="3930872"/>
            <a:ext cx="718971" cy="48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488777" y="3624420"/>
            <a:ext cx="2591424" cy="92333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>
                <a:ea typeface="Verdana" panose="020B0604030504040204" pitchFamily="34" charset="0"/>
                <a:cs typeface="Verdana" panose="020B0604030504040204" pitchFamily="34" charset="0"/>
              </a:rPr>
              <a:t>AQA GCSE INHERITANCE, VARIATION AND EVOLUTION Part 1</a:t>
            </a:r>
            <a:endParaRPr lang="en-GB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425584" y="3240708"/>
            <a:ext cx="3063139" cy="338554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Sexual and asexual reproduction</a:t>
            </a:r>
            <a:endParaRPr lang="en-GB" sz="1600" dirty="0">
              <a:solidFill>
                <a:schemeClr val="accent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6434"/>
              </p:ext>
            </p:extLst>
          </p:nvPr>
        </p:nvGraphicFramePr>
        <p:xfrm>
          <a:off x="79123" y="3078387"/>
          <a:ext cx="2757583" cy="4429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068">
                <a:tc gridSpan="2"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641"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153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Needs two parents.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Only one parent needed (quicker).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432">
                <a:tc>
                  <a:txBody>
                    <a:bodyPr/>
                    <a:lstStyle/>
                    <a:p>
                      <a:pPr algn="ctr"/>
                      <a:r>
                        <a:rPr lang="en-GB" sz="1200" baseline="0" dirty="0"/>
                        <a:t>Produces variation in the offspring.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Identical offspring (no variation).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487945"/>
                  </a:ext>
                </a:extLst>
              </a:tr>
              <a:tr h="795824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If the environment changes variation gives a survival</a:t>
                      </a:r>
                      <a:r>
                        <a:rPr lang="en-GB" sz="1200" baseline="0" dirty="0"/>
                        <a:t> advantage by natural selection.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Vulnerable to rapidly changing conditions due to lack of variation.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001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Negative mutations are not always inherited.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Negative mutation can affect all offspring.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200" dirty="0"/>
                        <a:t>Natural selection can by speeded up using selective</a:t>
                      </a:r>
                      <a:r>
                        <a:rPr lang="en-GB" sz="1200" baseline="0" dirty="0"/>
                        <a:t> breeding to increase food production.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200" dirty="0"/>
                        <a:t>Food/medicine production can be extremely quick.</a:t>
                      </a:r>
                    </a:p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9177524"/>
                  </a:ext>
                </a:extLst>
              </a:tr>
            </a:tbl>
          </a:graphicData>
        </a:graphic>
      </p:graphicFrame>
      <p:sp>
        <p:nvSpPr>
          <p:cNvPr id="111" name="Rectangle 110"/>
          <p:cNvSpPr/>
          <p:nvPr/>
        </p:nvSpPr>
        <p:spPr>
          <a:xfrm>
            <a:off x="3893538" y="2508083"/>
            <a:ext cx="3557815" cy="652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Meiosis leads to non-identical cells being formed while mitosis leads to identical </a:t>
            </a:r>
            <a:r>
              <a:rPr lang="en-GB" sz="1400" b="1">
                <a:solidFill>
                  <a:schemeClr val="tx1"/>
                </a:solidFill>
              </a:rPr>
              <a:t>cells being formed</a:t>
            </a:r>
            <a:endParaRPr lang="en-GB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112" name="Table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148228"/>
              </p:ext>
            </p:extLst>
          </p:nvPr>
        </p:nvGraphicFramePr>
        <p:xfrm>
          <a:off x="6344018" y="59301"/>
          <a:ext cx="5543183" cy="1738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2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9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706">
                <a:tc row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Produced by meiosis. There</a:t>
                      </a:r>
                      <a:r>
                        <a:rPr lang="en-GB" sz="1200" baseline="0" dirty="0"/>
                        <a:t> is mixing of genetic information which leads to a variety in the offspring.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2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2790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Only</a:t>
                      </a:r>
                      <a:r>
                        <a:rPr lang="en-GB" sz="1200" baseline="0" dirty="0"/>
                        <a:t> mitosis is involved. There is no mixing of genetic information. This leads to genetically identical clones.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44" name="Straight Connector 143"/>
          <p:cNvCxnSpPr>
            <a:stCxn id="59" idx="2"/>
            <a:endCxn id="4" idx="0"/>
          </p:cNvCxnSpPr>
          <p:nvPr/>
        </p:nvCxnSpPr>
        <p:spPr>
          <a:xfrm>
            <a:off x="5957154" y="3579262"/>
            <a:ext cx="827335" cy="451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sperm and eg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1497" y="581838"/>
            <a:ext cx="779325" cy="52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phi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9634" y="1242048"/>
            <a:ext cx="796676" cy="49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 rot="16200000">
            <a:off x="-203526" y="902741"/>
            <a:ext cx="1293690" cy="651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Meiosis halves the number of chromosomes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264400"/>
              </p:ext>
            </p:extLst>
          </p:nvPr>
        </p:nvGraphicFramePr>
        <p:xfrm>
          <a:off x="997196" y="30272"/>
          <a:ext cx="4416632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1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8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6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974">
                <a:tc rowSpan="3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Copies of</a:t>
                      </a:r>
                      <a:r>
                        <a:rPr lang="en-GB" sz="1200" baseline="0" dirty="0"/>
                        <a:t> the genetic information are made.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157">
                <a:tc v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The cell</a:t>
                      </a:r>
                      <a:r>
                        <a:rPr lang="en-GB" sz="1200" baseline="0" dirty="0"/>
                        <a:t> divides twice to form four gametes each with single set of chromosomes.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541">
                <a:tc v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All gametes are genetically</a:t>
                      </a:r>
                      <a:r>
                        <a:rPr lang="en-GB" sz="1200" baseline="0" dirty="0"/>
                        <a:t> different from each other.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621101" y="1636308"/>
            <a:ext cx="1661676" cy="8349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Gametes join at fertilisation to restore the number of chromosomes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67612" y="1860550"/>
            <a:ext cx="2741293" cy="577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The new cell divides by mitosis. The number of cells increase. As the embryo develops cells differentiate.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61997" y="2642019"/>
            <a:ext cx="1194732" cy="338554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Meiosis</a:t>
            </a:r>
            <a:endParaRPr lang="en-GB" sz="1600" dirty="0">
              <a:solidFill>
                <a:schemeClr val="accent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784" y="1911364"/>
            <a:ext cx="2343646" cy="1077218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Advantages and disadvantages of sexual and asexual reproduction </a:t>
            </a:r>
            <a:r>
              <a:rPr lang="en-GB" sz="16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(Biology only)</a:t>
            </a:r>
            <a:endParaRPr lang="en-GB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881811"/>
              </p:ext>
            </p:extLst>
          </p:nvPr>
        </p:nvGraphicFramePr>
        <p:xfrm>
          <a:off x="94973" y="7633454"/>
          <a:ext cx="5057598" cy="1635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4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9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4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4834">
                <a:tc rowSpan="3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Asexually</a:t>
                      </a:r>
                      <a:r>
                        <a:rPr lang="en-GB" sz="1200" baseline="0" dirty="0"/>
                        <a:t> in the human host but sexually in a mosquito.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915">
                <a:tc v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Asexually by spores, sexually to give variation.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325">
                <a:tc v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Produce seeds</a:t>
                      </a:r>
                      <a:r>
                        <a:rPr lang="en-GB" sz="1200" baseline="0" dirty="0"/>
                        <a:t> sexually, asexually by runners in strawberry plants, bulbs division in daffodils.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33" name="Group 232">
            <a:extLst>
              <a:ext uri="{FF2B5EF4-FFF2-40B4-BE49-F238E27FC236}">
                <a16:creationId xmlns:a16="http://schemas.microsoft.com/office/drawing/2014/main" id="{DC63655B-903C-4926-9F9C-7416338332EC}"/>
              </a:ext>
            </a:extLst>
          </p:cNvPr>
          <p:cNvGrpSpPr/>
          <p:nvPr/>
        </p:nvGrpSpPr>
        <p:grpSpPr>
          <a:xfrm>
            <a:off x="2086556" y="7685567"/>
            <a:ext cx="550279" cy="1404333"/>
            <a:chOff x="2078089" y="7575499"/>
            <a:chExt cx="550279" cy="1404333"/>
          </a:xfrm>
        </p:grpSpPr>
        <p:pic>
          <p:nvPicPr>
            <p:cNvPr id="1032" name="Picture 8" descr="Image result for malarial parasit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8089" y="7575499"/>
              <a:ext cx="550279" cy="368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mage result for fung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480" y="8021464"/>
              <a:ext cx="388379" cy="388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Image result for daffodi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1627" y="8642851"/>
              <a:ext cx="505669" cy="336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Rectangle 28"/>
          <p:cNvSpPr/>
          <p:nvPr/>
        </p:nvSpPr>
        <p:spPr>
          <a:xfrm>
            <a:off x="3049973" y="3215897"/>
            <a:ext cx="1249149" cy="584775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DNA and the genome</a:t>
            </a:r>
            <a:endParaRPr lang="en-GB" sz="1600" dirty="0">
              <a:solidFill>
                <a:schemeClr val="accent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8" name="Picture 14" descr="Image result for dna gene chromosom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936" y="4645668"/>
            <a:ext cx="1651247" cy="124465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250164"/>
              </p:ext>
            </p:extLst>
          </p:nvPr>
        </p:nvGraphicFramePr>
        <p:xfrm>
          <a:off x="2937792" y="4763591"/>
          <a:ext cx="1753333" cy="2744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448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solidFill>
                            <a:schemeClr val="tx1"/>
                          </a:solidFill>
                        </a:rPr>
                        <a:t>DNA structure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135"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2873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baseline="0" dirty="0"/>
                        <a:t>Contained in structures called chromosomes. A gene is a small section of DNA on a chromosome. Each gene codes for a sequence of amino acids to make a specific protein.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" name="Rectangle 32"/>
          <p:cNvSpPr/>
          <p:nvPr/>
        </p:nvSpPr>
        <p:spPr>
          <a:xfrm>
            <a:off x="2891670" y="3939994"/>
            <a:ext cx="1973023" cy="6197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Genetic material in the nucleus is composed of a chemical called DNA.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937470" y="6068026"/>
            <a:ext cx="1223670" cy="721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The genome is the entire genetic material of an organism. 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807700"/>
              </p:ext>
            </p:extLst>
          </p:nvPr>
        </p:nvGraphicFramePr>
        <p:xfrm>
          <a:off x="5256420" y="7811256"/>
          <a:ext cx="4018209" cy="14485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0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974">
                <a:tc rowSpan="3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Searching</a:t>
                      </a:r>
                      <a:r>
                        <a:rPr lang="en-GB" sz="1200" baseline="0" dirty="0"/>
                        <a:t> for genes linked to different types of disease.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157">
                <a:tc v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Understanding and treatment of inherited disorders.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541">
                <a:tc v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Tracing migration patterns from the</a:t>
                      </a:r>
                      <a:r>
                        <a:rPr lang="en-GB" sz="1200" baseline="0" dirty="0"/>
                        <a:t> past.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6586394" y="4616639"/>
            <a:ext cx="1396464" cy="584775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DNA structure </a:t>
            </a:r>
            <a:r>
              <a:rPr lang="en-GB" sz="16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(Biology only)</a:t>
            </a:r>
            <a:endParaRPr lang="en-GB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661338" y="5282979"/>
            <a:ext cx="1522044" cy="1568481"/>
            <a:chOff x="5735279" y="3140968"/>
            <a:chExt cx="3644575" cy="3600400"/>
          </a:xfrm>
        </p:grpSpPr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735279" y="3140968"/>
              <a:ext cx="2797161" cy="36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Box 39"/>
            <p:cNvSpPr txBox="1"/>
            <p:nvPr/>
          </p:nvSpPr>
          <p:spPr>
            <a:xfrm>
              <a:off x="7604887" y="5543383"/>
              <a:ext cx="1774967" cy="10597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Phosphate and sugar back bone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085126" y="6855103"/>
            <a:ext cx="2100867" cy="2466822"/>
            <a:chOff x="8978683" y="6887391"/>
            <a:chExt cx="2100867" cy="2466822"/>
          </a:xfrm>
        </p:grpSpPr>
        <p:pic>
          <p:nvPicPr>
            <p:cNvPr id="1040" name="Picture 16" descr="Image result for nucleotide diagram label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2938">
              <a:off x="8978683" y="7002647"/>
              <a:ext cx="1701571" cy="2037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064855" y="7269990"/>
              <a:ext cx="9434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phosphate </a:t>
              </a:r>
            </a:p>
            <a:p>
              <a:r>
                <a:rPr lang="en-GB" sz="800" dirty="0"/>
                <a:t>group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9414884" y="7469331"/>
              <a:ext cx="110571" cy="14426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9726034" y="6887391"/>
              <a:ext cx="9434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ribose </a:t>
              </a:r>
            </a:p>
            <a:p>
              <a:r>
                <a:rPr lang="en-GB" sz="800" dirty="0"/>
                <a:t>sugar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 flipH="1">
              <a:off x="9821284" y="7182342"/>
              <a:ext cx="72963" cy="23083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10136122" y="7380791"/>
              <a:ext cx="9434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base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0132950" y="7356025"/>
              <a:ext cx="148934" cy="914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9330853" y="8461441"/>
              <a:ext cx="982914" cy="668198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898277" y="9138769"/>
              <a:ext cx="9434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nucleotide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9895105" y="9114003"/>
              <a:ext cx="148934" cy="914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61"/>
          <p:cNvSpPr/>
          <p:nvPr/>
        </p:nvSpPr>
        <p:spPr>
          <a:xfrm rot="16200000">
            <a:off x="7288732" y="5765502"/>
            <a:ext cx="2697607" cy="10675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DNA is polymer made from four different nucleotides. Each nucleotide consists of a common sugar, phosphate group and one of 4 different bases A, C, G &amp; T</a:t>
            </a:r>
          </a:p>
        </p:txBody>
      </p:sp>
      <p:sp>
        <p:nvSpPr>
          <p:cNvPr id="63" name="Rectangle 62"/>
          <p:cNvSpPr/>
          <p:nvPr/>
        </p:nvSpPr>
        <p:spPr>
          <a:xfrm>
            <a:off x="9292213" y="6342417"/>
            <a:ext cx="1317730" cy="397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Repeating nucleotide units. </a:t>
            </a:r>
          </a:p>
        </p:txBody>
      </p:sp>
      <p:sp>
        <p:nvSpPr>
          <p:cNvPr id="28" name="Right Brace 27"/>
          <p:cNvSpPr/>
          <p:nvPr/>
        </p:nvSpPr>
        <p:spPr>
          <a:xfrm>
            <a:off x="10509573" y="6894360"/>
            <a:ext cx="100370" cy="141867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0665836" y="7604526"/>
            <a:ext cx="2016181" cy="1465274"/>
            <a:chOff x="10665836" y="7619040"/>
            <a:chExt cx="2016181" cy="1465274"/>
          </a:xfrm>
        </p:grpSpPr>
        <p:sp>
          <p:nvSpPr>
            <p:cNvPr id="64" name="Rectangle 63"/>
            <p:cNvSpPr/>
            <p:nvPr/>
          </p:nvSpPr>
          <p:spPr>
            <a:xfrm>
              <a:off x="10665837" y="7890838"/>
              <a:ext cx="2016180" cy="11934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A sequence of 3 bases is the code for a particular amino acid. The order of bases controls the order in which each amino acid is assemble to produce a specific protein. 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0665836" y="7619040"/>
              <a:ext cx="0" cy="4274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ectangle 68"/>
          <p:cNvSpPr/>
          <p:nvPr/>
        </p:nvSpPr>
        <p:spPr>
          <a:xfrm>
            <a:off x="8212783" y="4198959"/>
            <a:ext cx="1002057" cy="7028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Protein synthesis (HT only)</a:t>
            </a:r>
          </a:p>
        </p:txBody>
      </p:sp>
      <p:sp>
        <p:nvSpPr>
          <p:cNvPr id="70" name="Rectangle 69"/>
          <p:cNvSpPr/>
          <p:nvPr/>
        </p:nvSpPr>
        <p:spPr>
          <a:xfrm>
            <a:off x="8370558" y="3737056"/>
            <a:ext cx="2151250" cy="4103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Mutations occur continuously (HT only)</a:t>
            </a:r>
          </a:p>
        </p:txBody>
      </p:sp>
      <p:sp>
        <p:nvSpPr>
          <p:cNvPr id="75" name="Rectangle 74"/>
          <p:cNvSpPr/>
          <p:nvPr/>
        </p:nvSpPr>
        <p:spPr>
          <a:xfrm>
            <a:off x="9437092" y="4219645"/>
            <a:ext cx="1084715" cy="2054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In DNA the complementary strands C, A, T, G always link in the same way. C always linked to G on the opposite strand and A to T.</a:t>
            </a:r>
          </a:p>
        </p:txBody>
      </p:sp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239731"/>
              </p:ext>
            </p:extLst>
          </p:nvPr>
        </p:nvGraphicFramePr>
        <p:xfrm>
          <a:off x="10742848" y="2534266"/>
          <a:ext cx="1989877" cy="5276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9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9766">
                <a:tc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962"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239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DNA</a:t>
                      </a:r>
                      <a:r>
                        <a:rPr lang="en-GB" sz="1200" baseline="0" dirty="0"/>
                        <a:t> in the nucleus unravels.</a:t>
                      </a:r>
                      <a:endParaRPr lang="en-GB" sz="12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305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Enzymes make a copy of the DNA strand called mRNA.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9430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mRNA moves</a:t>
                      </a:r>
                      <a:r>
                        <a:rPr lang="en-GB" sz="1200" baseline="0" dirty="0"/>
                        <a:t> from the nucleus to ribosome in the cytoplasm.</a:t>
                      </a:r>
                      <a:endParaRPr lang="en-GB" sz="12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9430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Ribosomes</a:t>
                      </a:r>
                      <a:r>
                        <a:rPr lang="en-GB" sz="1200" baseline="0" dirty="0"/>
                        <a:t> translate each 3 bases into amino acids according to mRNA template</a:t>
                      </a:r>
                      <a:endParaRPr lang="en-GB" sz="12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9429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Ribosomes</a:t>
                      </a:r>
                      <a:r>
                        <a:rPr lang="en-GB" sz="1200" baseline="0" dirty="0"/>
                        <a:t> link amino acids brought by carrier proteins.</a:t>
                      </a:r>
                      <a:endParaRPr lang="en-GB" sz="12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9429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A long chain of</a:t>
                      </a:r>
                      <a:r>
                        <a:rPr lang="en-GB" sz="1200" baseline="0" dirty="0"/>
                        <a:t> amino acids form. Their specific order forms a specific protein.</a:t>
                      </a:r>
                      <a:endParaRPr lang="en-GB" sz="12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78" name="Straight Connector 77"/>
          <p:cNvCxnSpPr>
            <a:cxnSpLocks/>
            <a:stCxn id="77" idx="2"/>
            <a:endCxn id="64" idx="0"/>
          </p:cNvCxnSpPr>
          <p:nvPr/>
        </p:nvCxnSpPr>
        <p:spPr>
          <a:xfrm flipH="1">
            <a:off x="11673927" y="7811256"/>
            <a:ext cx="63859" cy="650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11653040" y="4217036"/>
            <a:ext cx="84746" cy="2897721"/>
            <a:chOff x="11653040" y="4042866"/>
            <a:chExt cx="84746" cy="2897721"/>
          </a:xfrm>
        </p:grpSpPr>
        <p:sp>
          <p:nvSpPr>
            <p:cNvPr id="56" name="Down Arrow 55"/>
            <p:cNvSpPr/>
            <p:nvPr/>
          </p:nvSpPr>
          <p:spPr>
            <a:xfrm>
              <a:off x="11673927" y="4042866"/>
              <a:ext cx="63859" cy="144785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Down Arrow 84"/>
            <p:cNvSpPr/>
            <p:nvPr/>
          </p:nvSpPr>
          <p:spPr>
            <a:xfrm>
              <a:off x="11673258" y="4655675"/>
              <a:ext cx="63859" cy="144785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Down Arrow 85"/>
            <p:cNvSpPr/>
            <p:nvPr/>
          </p:nvSpPr>
          <p:spPr>
            <a:xfrm>
              <a:off x="11673257" y="5390274"/>
              <a:ext cx="63859" cy="144785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Down Arrow 87"/>
            <p:cNvSpPr/>
            <p:nvPr/>
          </p:nvSpPr>
          <p:spPr>
            <a:xfrm>
              <a:off x="11673256" y="6159391"/>
              <a:ext cx="63859" cy="144785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Down Arrow 88"/>
            <p:cNvSpPr/>
            <p:nvPr/>
          </p:nvSpPr>
          <p:spPr>
            <a:xfrm>
              <a:off x="11653040" y="6795802"/>
              <a:ext cx="84075" cy="144785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1" name="Rectangle 90"/>
          <p:cNvSpPr/>
          <p:nvPr/>
        </p:nvSpPr>
        <p:spPr>
          <a:xfrm>
            <a:off x="7328084" y="1884556"/>
            <a:ext cx="5383663" cy="420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When the protein chain is complete it folds to form a unique shape. This allows proteins to do their job as enzymes, hormones or new structures such as collagen.</a:t>
            </a:r>
          </a:p>
        </p:txBody>
      </p:sp>
      <p:sp>
        <p:nvSpPr>
          <p:cNvPr id="92" name="Rectangle 91"/>
          <p:cNvSpPr/>
          <p:nvPr/>
        </p:nvSpPr>
        <p:spPr>
          <a:xfrm>
            <a:off x="9542657" y="2494663"/>
            <a:ext cx="1144138" cy="1125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Most do not alter the protein so that its appearance or function is not changed. </a:t>
            </a:r>
          </a:p>
        </p:txBody>
      </p:sp>
      <p:sp>
        <p:nvSpPr>
          <p:cNvPr id="93" name="Rectangle 92"/>
          <p:cNvSpPr/>
          <p:nvPr/>
        </p:nvSpPr>
        <p:spPr>
          <a:xfrm>
            <a:off x="7561920" y="2412835"/>
            <a:ext cx="1811066" cy="1125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Some change the shape and affect the function of proteins  e.g. and enzyme active site will change or a structural protein loses its strength</a:t>
            </a:r>
          </a:p>
        </p:txBody>
      </p:sp>
      <p:sp>
        <p:nvSpPr>
          <p:cNvPr id="94" name="Rectangle 93"/>
          <p:cNvSpPr/>
          <p:nvPr/>
        </p:nvSpPr>
        <p:spPr>
          <a:xfrm>
            <a:off x="5385993" y="6908180"/>
            <a:ext cx="2524556" cy="7834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(HT only) </a:t>
            </a:r>
            <a:r>
              <a:rPr lang="en-GB" sz="1200" dirty="0">
                <a:solidFill>
                  <a:schemeClr val="tx1"/>
                </a:solidFill>
              </a:rPr>
              <a:t>Not all parts code for proteins. Non-coding parts can switch genes on and off. Mutations may affect how genes are expressed.</a:t>
            </a:r>
          </a:p>
        </p:txBody>
      </p:sp>
      <p:cxnSp>
        <p:nvCxnSpPr>
          <p:cNvPr id="95" name="Straight Connector 94"/>
          <p:cNvCxnSpPr>
            <a:stCxn id="59" idx="0"/>
            <a:endCxn id="59" idx="0"/>
          </p:cNvCxnSpPr>
          <p:nvPr/>
        </p:nvCxnSpPr>
        <p:spPr>
          <a:xfrm>
            <a:off x="5957154" y="3240708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59" idx="0"/>
            <a:endCxn id="111" idx="2"/>
          </p:cNvCxnSpPr>
          <p:nvPr/>
        </p:nvCxnSpPr>
        <p:spPr>
          <a:xfrm flipH="1" flipV="1">
            <a:off x="5672446" y="3160413"/>
            <a:ext cx="284708" cy="802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111" idx="1"/>
            <a:endCxn id="19" idx="3"/>
          </p:cNvCxnSpPr>
          <p:nvPr/>
        </p:nvCxnSpPr>
        <p:spPr>
          <a:xfrm flipH="1" flipV="1">
            <a:off x="3756729" y="2811296"/>
            <a:ext cx="136809" cy="229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2583545" y="1584752"/>
            <a:ext cx="790" cy="10572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2" idx="2"/>
            <a:endCxn id="13" idx="1"/>
          </p:cNvCxnSpPr>
          <p:nvPr/>
        </p:nvCxnSpPr>
        <p:spPr>
          <a:xfrm flipV="1">
            <a:off x="769262" y="807512"/>
            <a:ext cx="227934" cy="4211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8" idx="2"/>
            <a:endCxn id="111" idx="0"/>
          </p:cNvCxnSpPr>
          <p:nvPr/>
        </p:nvCxnSpPr>
        <p:spPr>
          <a:xfrm flipH="1">
            <a:off x="5672446" y="2438297"/>
            <a:ext cx="65813" cy="697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>
            <a:off x="7208874" y="1805805"/>
            <a:ext cx="19241" cy="7284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cxnSpLocks/>
            <a:stCxn id="112" idx="3"/>
            <a:endCxn id="1026" idx="1"/>
          </p:cNvCxnSpPr>
          <p:nvPr/>
        </p:nvCxnSpPr>
        <p:spPr>
          <a:xfrm flipV="1">
            <a:off x="11887201" y="845932"/>
            <a:ext cx="104296" cy="827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cxnSpLocks/>
            <a:stCxn id="112" idx="3"/>
            <a:endCxn id="1028" idx="1"/>
          </p:cNvCxnSpPr>
          <p:nvPr/>
        </p:nvCxnSpPr>
        <p:spPr>
          <a:xfrm>
            <a:off x="11887201" y="928673"/>
            <a:ext cx="72433" cy="5603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13" idx="2"/>
            <a:endCxn id="17" idx="0"/>
          </p:cNvCxnSpPr>
          <p:nvPr/>
        </p:nvCxnSpPr>
        <p:spPr>
          <a:xfrm>
            <a:off x="3205512" y="1584752"/>
            <a:ext cx="246427" cy="515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cxnSpLocks/>
            <a:stCxn id="61" idx="0"/>
            <a:endCxn id="20" idx="2"/>
          </p:cNvCxnSpPr>
          <p:nvPr/>
        </p:nvCxnSpPr>
        <p:spPr>
          <a:xfrm flipH="1" flipV="1">
            <a:off x="1279607" y="2988582"/>
            <a:ext cx="178307" cy="898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cxnSpLocks/>
            <a:stCxn id="24" idx="0"/>
            <a:endCxn id="61" idx="2"/>
          </p:cNvCxnSpPr>
          <p:nvPr/>
        </p:nvCxnSpPr>
        <p:spPr>
          <a:xfrm flipH="1" flipV="1">
            <a:off x="1457914" y="7508047"/>
            <a:ext cx="1165858" cy="1254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H="1">
            <a:off x="4282777" y="3646970"/>
            <a:ext cx="1206000" cy="69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33" idx="0"/>
            <a:endCxn id="29" idx="2"/>
          </p:cNvCxnSpPr>
          <p:nvPr/>
        </p:nvCxnSpPr>
        <p:spPr>
          <a:xfrm flipH="1" flipV="1">
            <a:off x="3674548" y="3800672"/>
            <a:ext cx="203634" cy="1393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cxnSpLocks/>
            <a:stCxn id="32" idx="0"/>
            <a:endCxn id="33" idx="2"/>
          </p:cNvCxnSpPr>
          <p:nvPr/>
        </p:nvCxnSpPr>
        <p:spPr>
          <a:xfrm flipV="1">
            <a:off x="3814458" y="4559774"/>
            <a:ext cx="63724" cy="2038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>
            <a:cxnSpLocks/>
            <a:stCxn id="34" idx="1"/>
            <a:endCxn id="32" idx="3"/>
          </p:cNvCxnSpPr>
          <p:nvPr/>
        </p:nvCxnSpPr>
        <p:spPr>
          <a:xfrm flipH="1" flipV="1">
            <a:off x="4691125" y="6135819"/>
            <a:ext cx="246345" cy="2931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>
            <a:stCxn id="35" idx="1"/>
          </p:cNvCxnSpPr>
          <p:nvPr/>
        </p:nvCxnSpPr>
        <p:spPr>
          <a:xfrm flipV="1">
            <a:off x="5256420" y="6791234"/>
            <a:ext cx="15058" cy="17443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>
            <a:stCxn id="36" idx="3"/>
            <a:endCxn id="62" idx="0"/>
          </p:cNvCxnSpPr>
          <p:nvPr/>
        </p:nvCxnSpPr>
        <p:spPr>
          <a:xfrm>
            <a:off x="7982858" y="4909027"/>
            <a:ext cx="120916" cy="13902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>
            <a:stCxn id="94" idx="3"/>
            <a:endCxn id="62" idx="0"/>
          </p:cNvCxnSpPr>
          <p:nvPr/>
        </p:nvCxnSpPr>
        <p:spPr>
          <a:xfrm flipV="1">
            <a:off x="7910549" y="6299264"/>
            <a:ext cx="193225" cy="10006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>
            <a:stCxn id="36" idx="0"/>
            <a:endCxn id="4" idx="2"/>
          </p:cNvCxnSpPr>
          <p:nvPr/>
        </p:nvCxnSpPr>
        <p:spPr>
          <a:xfrm flipH="1" flipV="1">
            <a:off x="6784489" y="4547750"/>
            <a:ext cx="500137" cy="688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>
            <a:stCxn id="69" idx="3"/>
            <a:endCxn id="75" idx="1"/>
          </p:cNvCxnSpPr>
          <p:nvPr/>
        </p:nvCxnSpPr>
        <p:spPr>
          <a:xfrm>
            <a:off x="9214840" y="4550388"/>
            <a:ext cx="222252" cy="6963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>
            <a:stCxn id="62" idx="2"/>
            <a:endCxn id="63" idx="0"/>
          </p:cNvCxnSpPr>
          <p:nvPr/>
        </p:nvCxnSpPr>
        <p:spPr>
          <a:xfrm>
            <a:off x="9171298" y="6299264"/>
            <a:ext cx="779780" cy="431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>
            <a:cxnSpLocks/>
            <a:stCxn id="75" idx="3"/>
            <a:endCxn id="77" idx="1"/>
          </p:cNvCxnSpPr>
          <p:nvPr/>
        </p:nvCxnSpPr>
        <p:spPr>
          <a:xfrm flipV="1">
            <a:off x="10521807" y="5172761"/>
            <a:ext cx="221041" cy="739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>
            <a:stCxn id="69" idx="2"/>
            <a:endCxn id="62" idx="3"/>
          </p:cNvCxnSpPr>
          <p:nvPr/>
        </p:nvCxnSpPr>
        <p:spPr>
          <a:xfrm flipH="1">
            <a:off x="8637536" y="4901817"/>
            <a:ext cx="76276" cy="486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>
            <a:stCxn id="75" idx="0"/>
            <a:endCxn id="70" idx="2"/>
          </p:cNvCxnSpPr>
          <p:nvPr/>
        </p:nvCxnSpPr>
        <p:spPr>
          <a:xfrm flipH="1" flipV="1">
            <a:off x="9446183" y="4147430"/>
            <a:ext cx="533267" cy="722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>
            <a:stCxn id="70" idx="0"/>
            <a:endCxn id="93" idx="2"/>
          </p:cNvCxnSpPr>
          <p:nvPr/>
        </p:nvCxnSpPr>
        <p:spPr>
          <a:xfrm flipH="1" flipV="1">
            <a:off x="8467453" y="3537909"/>
            <a:ext cx="978730" cy="1991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>
            <a:stCxn id="92" idx="2"/>
            <a:endCxn id="70" idx="0"/>
          </p:cNvCxnSpPr>
          <p:nvPr/>
        </p:nvCxnSpPr>
        <p:spPr>
          <a:xfrm flipH="1">
            <a:off x="9446183" y="3619737"/>
            <a:ext cx="668543" cy="1173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>
            <a:cxnSpLocks/>
            <a:stCxn id="91" idx="2"/>
            <a:endCxn id="77" idx="0"/>
          </p:cNvCxnSpPr>
          <p:nvPr/>
        </p:nvCxnSpPr>
        <p:spPr>
          <a:xfrm>
            <a:off x="10019916" y="2304934"/>
            <a:ext cx="1717870" cy="2293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748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5400000">
            <a:off x="5070976" y="462482"/>
            <a:ext cx="1528808" cy="890219"/>
            <a:chOff x="395536" y="1196752"/>
            <a:chExt cx="8496944" cy="4210050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196752"/>
              <a:ext cx="8496944" cy="42100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395536" y="2276872"/>
              <a:ext cx="403244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</p:txBody>
        </p:sp>
      </p:grp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55381">
            <a:off x="4822136" y="3930872"/>
            <a:ext cx="718971" cy="48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488777" y="3624420"/>
            <a:ext cx="2591424" cy="92333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>
                <a:ea typeface="Verdana" panose="020B0604030504040204" pitchFamily="34" charset="0"/>
                <a:cs typeface="Verdana" panose="020B0604030504040204" pitchFamily="34" charset="0"/>
              </a:rPr>
              <a:t>AQA GCSE INHERITANCE, VARIATION AND EVOLUTION Part 1</a:t>
            </a:r>
            <a:endParaRPr lang="en-GB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425584" y="3240708"/>
            <a:ext cx="3063139" cy="338554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Sexual and asexual reproduction</a:t>
            </a:r>
            <a:endParaRPr lang="en-GB" sz="1600" dirty="0">
              <a:solidFill>
                <a:schemeClr val="accent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909144"/>
              </p:ext>
            </p:extLst>
          </p:nvPr>
        </p:nvGraphicFramePr>
        <p:xfrm>
          <a:off x="79123" y="3078387"/>
          <a:ext cx="2757583" cy="44774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203">
                <a:tc gridSpan="2"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13"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967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281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487945"/>
                  </a:ext>
                </a:extLst>
              </a:tr>
              <a:tr h="884286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24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0855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9177524"/>
                  </a:ext>
                </a:extLst>
              </a:tr>
            </a:tbl>
          </a:graphicData>
        </a:graphic>
      </p:graphicFrame>
      <p:sp>
        <p:nvSpPr>
          <p:cNvPr id="111" name="Rectangle 110"/>
          <p:cNvSpPr/>
          <p:nvPr/>
        </p:nvSpPr>
        <p:spPr>
          <a:xfrm>
            <a:off x="3893538" y="2508083"/>
            <a:ext cx="3557815" cy="652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Meiosis leads to non-identical cells being formed while mitosis leads to identical </a:t>
            </a:r>
            <a:r>
              <a:rPr lang="en-GB" sz="1400" b="1">
                <a:solidFill>
                  <a:schemeClr val="tx1"/>
                </a:solidFill>
              </a:rPr>
              <a:t>cells being formed</a:t>
            </a:r>
            <a:endParaRPr lang="en-GB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112" name="Table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373631"/>
              </p:ext>
            </p:extLst>
          </p:nvPr>
        </p:nvGraphicFramePr>
        <p:xfrm>
          <a:off x="6344018" y="59301"/>
          <a:ext cx="5543183" cy="1738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2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9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706">
                <a:tc row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2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2790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44" name="Straight Connector 143"/>
          <p:cNvCxnSpPr>
            <a:stCxn id="59" idx="2"/>
            <a:endCxn id="4" idx="0"/>
          </p:cNvCxnSpPr>
          <p:nvPr/>
        </p:nvCxnSpPr>
        <p:spPr>
          <a:xfrm>
            <a:off x="5957154" y="3579262"/>
            <a:ext cx="827335" cy="451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sperm and eg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1497" y="581838"/>
            <a:ext cx="779325" cy="52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phi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9634" y="1242048"/>
            <a:ext cx="796676" cy="49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 rot="16200000">
            <a:off x="-203526" y="902741"/>
            <a:ext cx="1293690" cy="651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Meiosis halves the number of chromosomes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071570"/>
              </p:ext>
            </p:extLst>
          </p:nvPr>
        </p:nvGraphicFramePr>
        <p:xfrm>
          <a:off x="997196" y="30271"/>
          <a:ext cx="4416632" cy="15544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1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8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6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500">
                <a:tc rowSpan="3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906">
                <a:tc v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75">
                <a:tc v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621101" y="1636308"/>
            <a:ext cx="1661676" cy="8349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Gametes join at fertilisation to restore the number of chromosomes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67612" y="1860550"/>
            <a:ext cx="2741293" cy="577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The new cell divides by mitosis. The number of cells increase. As the embryo develops cells differentiate.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61997" y="2642019"/>
            <a:ext cx="1194732" cy="338554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Meiosis</a:t>
            </a:r>
            <a:endParaRPr lang="en-GB" sz="1600" dirty="0">
              <a:solidFill>
                <a:schemeClr val="accent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784" y="1911364"/>
            <a:ext cx="2343646" cy="1077218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Advantages and disadvantages of sexual and asexual reproduction </a:t>
            </a:r>
            <a:r>
              <a:rPr lang="en-GB" sz="16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(Biology only)</a:t>
            </a:r>
            <a:endParaRPr lang="en-GB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473484"/>
              </p:ext>
            </p:extLst>
          </p:nvPr>
        </p:nvGraphicFramePr>
        <p:xfrm>
          <a:off x="94973" y="7633453"/>
          <a:ext cx="5057598" cy="1635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4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9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4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2013">
                <a:tc rowSpan="3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658">
                <a:tc v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688">
                <a:tc v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33" name="Group 232">
            <a:extLst>
              <a:ext uri="{FF2B5EF4-FFF2-40B4-BE49-F238E27FC236}">
                <a16:creationId xmlns:a16="http://schemas.microsoft.com/office/drawing/2014/main" id="{DC63655B-903C-4926-9F9C-7416338332EC}"/>
              </a:ext>
            </a:extLst>
          </p:cNvPr>
          <p:cNvGrpSpPr/>
          <p:nvPr/>
        </p:nvGrpSpPr>
        <p:grpSpPr>
          <a:xfrm>
            <a:off x="2086556" y="7685567"/>
            <a:ext cx="550279" cy="1404333"/>
            <a:chOff x="2078089" y="7575499"/>
            <a:chExt cx="550279" cy="1404333"/>
          </a:xfrm>
        </p:grpSpPr>
        <p:pic>
          <p:nvPicPr>
            <p:cNvPr id="1032" name="Picture 8" descr="Image result for malarial parasit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8089" y="7575499"/>
              <a:ext cx="550279" cy="368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mage result for fung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480" y="8021464"/>
              <a:ext cx="388379" cy="388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Image result for daffodi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1627" y="8642851"/>
              <a:ext cx="505669" cy="336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Rectangle 28"/>
          <p:cNvSpPr/>
          <p:nvPr/>
        </p:nvSpPr>
        <p:spPr>
          <a:xfrm>
            <a:off x="3049973" y="3215897"/>
            <a:ext cx="1249149" cy="584775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DNA and the genome</a:t>
            </a:r>
            <a:endParaRPr lang="en-GB" sz="1600" dirty="0">
              <a:solidFill>
                <a:schemeClr val="accent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8" name="Picture 14" descr="Image result for dna gene chromosom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936" y="4645668"/>
            <a:ext cx="1651247" cy="124465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594681"/>
              </p:ext>
            </p:extLst>
          </p:nvPr>
        </p:nvGraphicFramePr>
        <p:xfrm>
          <a:off x="2937792" y="4763591"/>
          <a:ext cx="1753333" cy="2744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448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solidFill>
                            <a:schemeClr val="tx1"/>
                          </a:solidFill>
                        </a:rPr>
                        <a:t>DNA structure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135"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2873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" name="Rectangle 32"/>
          <p:cNvSpPr/>
          <p:nvPr/>
        </p:nvSpPr>
        <p:spPr>
          <a:xfrm>
            <a:off x="2891670" y="3939994"/>
            <a:ext cx="1973023" cy="6197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Genetic material in the nucleus is composed of a chemical called DNA.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937470" y="6068026"/>
            <a:ext cx="1223670" cy="721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The genome is the entire genetic material of an organism. 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60789"/>
              </p:ext>
            </p:extLst>
          </p:nvPr>
        </p:nvGraphicFramePr>
        <p:xfrm>
          <a:off x="5256420" y="7811255"/>
          <a:ext cx="4018209" cy="14575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0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233">
                <a:tc rowSpan="3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189">
                <a:tc v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135">
                <a:tc v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6586394" y="4616639"/>
            <a:ext cx="1396464" cy="584775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DNA structure </a:t>
            </a:r>
            <a:r>
              <a:rPr lang="en-GB" sz="16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(Biology only)</a:t>
            </a:r>
            <a:endParaRPr lang="en-GB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661338" y="5282979"/>
            <a:ext cx="1522044" cy="1568481"/>
            <a:chOff x="5735279" y="3140968"/>
            <a:chExt cx="3644575" cy="3600400"/>
          </a:xfrm>
        </p:grpSpPr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735279" y="3140968"/>
              <a:ext cx="2797161" cy="36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Box 39"/>
            <p:cNvSpPr txBox="1"/>
            <p:nvPr/>
          </p:nvSpPr>
          <p:spPr>
            <a:xfrm>
              <a:off x="7604887" y="5543383"/>
              <a:ext cx="1774967" cy="10597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Phosphate and sugar back bone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085126" y="6855103"/>
            <a:ext cx="2100867" cy="2466822"/>
            <a:chOff x="8978683" y="6887391"/>
            <a:chExt cx="2100867" cy="2466822"/>
          </a:xfrm>
        </p:grpSpPr>
        <p:pic>
          <p:nvPicPr>
            <p:cNvPr id="1040" name="Picture 16" descr="Image result for nucleotide diagram label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2938">
              <a:off x="8978683" y="7002647"/>
              <a:ext cx="1701571" cy="2037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064855" y="7269990"/>
              <a:ext cx="9434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phosphate </a:t>
              </a:r>
            </a:p>
            <a:p>
              <a:r>
                <a:rPr lang="en-GB" sz="800" dirty="0"/>
                <a:t>group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9414884" y="7469331"/>
              <a:ext cx="110571" cy="14426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9726034" y="6887391"/>
              <a:ext cx="9434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ribose </a:t>
              </a:r>
            </a:p>
            <a:p>
              <a:r>
                <a:rPr lang="en-GB" sz="800" dirty="0"/>
                <a:t>sugar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 flipH="1">
              <a:off x="9821284" y="7182342"/>
              <a:ext cx="72963" cy="23083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10136122" y="7380791"/>
              <a:ext cx="9434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base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0132950" y="7356025"/>
              <a:ext cx="148934" cy="914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9330853" y="8461441"/>
              <a:ext cx="982914" cy="668198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898277" y="9138769"/>
              <a:ext cx="9434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nucleotide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9895105" y="9114003"/>
              <a:ext cx="148934" cy="914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61"/>
          <p:cNvSpPr/>
          <p:nvPr/>
        </p:nvSpPr>
        <p:spPr>
          <a:xfrm rot="16200000">
            <a:off x="7288732" y="5765502"/>
            <a:ext cx="2697607" cy="10675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DNA is polymer made from four different nucleotides. Each nucleotide consists of a common sugar, phosphate group and one of 4 different bases A, C, G &amp; T</a:t>
            </a:r>
          </a:p>
        </p:txBody>
      </p:sp>
      <p:sp>
        <p:nvSpPr>
          <p:cNvPr id="63" name="Rectangle 62"/>
          <p:cNvSpPr/>
          <p:nvPr/>
        </p:nvSpPr>
        <p:spPr>
          <a:xfrm>
            <a:off x="9292213" y="6342417"/>
            <a:ext cx="1317730" cy="397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Repeating nucleotide units. </a:t>
            </a:r>
          </a:p>
        </p:txBody>
      </p:sp>
      <p:sp>
        <p:nvSpPr>
          <p:cNvPr id="28" name="Right Brace 27"/>
          <p:cNvSpPr/>
          <p:nvPr/>
        </p:nvSpPr>
        <p:spPr>
          <a:xfrm>
            <a:off x="10509573" y="6894360"/>
            <a:ext cx="100370" cy="141867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0665836" y="7604526"/>
            <a:ext cx="2016181" cy="1465274"/>
            <a:chOff x="10665836" y="7619040"/>
            <a:chExt cx="2016181" cy="1465274"/>
          </a:xfrm>
        </p:grpSpPr>
        <p:sp>
          <p:nvSpPr>
            <p:cNvPr id="64" name="Rectangle 63"/>
            <p:cNvSpPr/>
            <p:nvPr/>
          </p:nvSpPr>
          <p:spPr>
            <a:xfrm>
              <a:off x="10665837" y="7890838"/>
              <a:ext cx="2016180" cy="11934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A sequence of 3 bases is the code for a particular amino acid. The order of bases controls the order in which each amino acid is assemble to produce a specific protein. 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0665836" y="7619040"/>
              <a:ext cx="0" cy="4274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ectangle 68"/>
          <p:cNvSpPr/>
          <p:nvPr/>
        </p:nvSpPr>
        <p:spPr>
          <a:xfrm>
            <a:off x="8212783" y="4198959"/>
            <a:ext cx="1002057" cy="7028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Protein synthesis (HT only)</a:t>
            </a:r>
          </a:p>
        </p:txBody>
      </p:sp>
      <p:sp>
        <p:nvSpPr>
          <p:cNvPr id="70" name="Rectangle 69"/>
          <p:cNvSpPr/>
          <p:nvPr/>
        </p:nvSpPr>
        <p:spPr>
          <a:xfrm>
            <a:off x="8370558" y="3737056"/>
            <a:ext cx="2151250" cy="4103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Mutations occur continuously (HT only)</a:t>
            </a:r>
          </a:p>
        </p:txBody>
      </p:sp>
      <p:sp>
        <p:nvSpPr>
          <p:cNvPr id="75" name="Rectangle 74"/>
          <p:cNvSpPr/>
          <p:nvPr/>
        </p:nvSpPr>
        <p:spPr>
          <a:xfrm>
            <a:off x="9437092" y="4219645"/>
            <a:ext cx="1084715" cy="2054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230894"/>
              </p:ext>
            </p:extLst>
          </p:nvPr>
        </p:nvGraphicFramePr>
        <p:xfrm>
          <a:off x="10742848" y="2534266"/>
          <a:ext cx="1989877" cy="5276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9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9766">
                <a:tc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962"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239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305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9430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9430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9429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9429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78" name="Straight Connector 77"/>
          <p:cNvCxnSpPr>
            <a:cxnSpLocks/>
            <a:stCxn id="77" idx="2"/>
            <a:endCxn id="64" idx="0"/>
          </p:cNvCxnSpPr>
          <p:nvPr/>
        </p:nvCxnSpPr>
        <p:spPr>
          <a:xfrm flipH="1">
            <a:off x="11673927" y="7811256"/>
            <a:ext cx="63859" cy="650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11653040" y="4217036"/>
            <a:ext cx="84746" cy="2897721"/>
            <a:chOff x="11653040" y="4042866"/>
            <a:chExt cx="84746" cy="2897721"/>
          </a:xfrm>
        </p:grpSpPr>
        <p:sp>
          <p:nvSpPr>
            <p:cNvPr id="56" name="Down Arrow 55"/>
            <p:cNvSpPr/>
            <p:nvPr/>
          </p:nvSpPr>
          <p:spPr>
            <a:xfrm>
              <a:off x="11673927" y="4042866"/>
              <a:ext cx="63859" cy="144785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Down Arrow 84"/>
            <p:cNvSpPr/>
            <p:nvPr/>
          </p:nvSpPr>
          <p:spPr>
            <a:xfrm>
              <a:off x="11673258" y="4655675"/>
              <a:ext cx="63859" cy="144785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Down Arrow 85"/>
            <p:cNvSpPr/>
            <p:nvPr/>
          </p:nvSpPr>
          <p:spPr>
            <a:xfrm>
              <a:off x="11673257" y="5390274"/>
              <a:ext cx="63859" cy="144785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Down Arrow 87"/>
            <p:cNvSpPr/>
            <p:nvPr/>
          </p:nvSpPr>
          <p:spPr>
            <a:xfrm>
              <a:off x="11673256" y="6159391"/>
              <a:ext cx="63859" cy="144785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Down Arrow 88"/>
            <p:cNvSpPr/>
            <p:nvPr/>
          </p:nvSpPr>
          <p:spPr>
            <a:xfrm>
              <a:off x="11653040" y="6795802"/>
              <a:ext cx="84075" cy="144785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1" name="Rectangle 90"/>
          <p:cNvSpPr/>
          <p:nvPr/>
        </p:nvSpPr>
        <p:spPr>
          <a:xfrm>
            <a:off x="7328084" y="1884556"/>
            <a:ext cx="5383663" cy="420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When the protein chain is complete it folds to form a unique shape. This allows proteins to do their job as enzymes, hormones or new structures such as collagen.</a:t>
            </a:r>
          </a:p>
        </p:txBody>
      </p:sp>
      <p:sp>
        <p:nvSpPr>
          <p:cNvPr id="92" name="Rectangle 91"/>
          <p:cNvSpPr/>
          <p:nvPr/>
        </p:nvSpPr>
        <p:spPr>
          <a:xfrm>
            <a:off x="9542657" y="2494663"/>
            <a:ext cx="1144138" cy="1125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561920" y="2412835"/>
            <a:ext cx="1811066" cy="1125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Some change the shape and affect the function of proteins  e.g. and enzyme active site will change or a structural protein loses its strength</a:t>
            </a:r>
          </a:p>
        </p:txBody>
      </p:sp>
      <p:sp>
        <p:nvSpPr>
          <p:cNvPr id="94" name="Rectangle 93"/>
          <p:cNvSpPr/>
          <p:nvPr/>
        </p:nvSpPr>
        <p:spPr>
          <a:xfrm>
            <a:off x="5385993" y="6908180"/>
            <a:ext cx="2524556" cy="7834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(HT only) </a:t>
            </a:r>
            <a:r>
              <a:rPr lang="en-GB" sz="1200" dirty="0">
                <a:solidFill>
                  <a:schemeClr val="tx1"/>
                </a:solidFill>
              </a:rPr>
              <a:t>Not all parts code for proteins. Non-coding parts can switch genes on and off. Mutations may affect how genes are expressed.</a:t>
            </a:r>
          </a:p>
        </p:txBody>
      </p:sp>
      <p:cxnSp>
        <p:nvCxnSpPr>
          <p:cNvPr id="95" name="Straight Connector 94"/>
          <p:cNvCxnSpPr>
            <a:stCxn id="59" idx="0"/>
            <a:endCxn id="59" idx="0"/>
          </p:cNvCxnSpPr>
          <p:nvPr/>
        </p:nvCxnSpPr>
        <p:spPr>
          <a:xfrm>
            <a:off x="5957154" y="3240708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59" idx="0"/>
            <a:endCxn id="111" idx="2"/>
          </p:cNvCxnSpPr>
          <p:nvPr/>
        </p:nvCxnSpPr>
        <p:spPr>
          <a:xfrm flipH="1" flipV="1">
            <a:off x="5672446" y="3160413"/>
            <a:ext cx="284708" cy="802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111" idx="1"/>
            <a:endCxn id="19" idx="3"/>
          </p:cNvCxnSpPr>
          <p:nvPr/>
        </p:nvCxnSpPr>
        <p:spPr>
          <a:xfrm flipH="1" flipV="1">
            <a:off x="3756729" y="2811296"/>
            <a:ext cx="136809" cy="229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2583545" y="1584752"/>
            <a:ext cx="790" cy="10572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cxnSpLocks/>
            <a:stCxn id="12" idx="2"/>
            <a:endCxn id="13" idx="1"/>
          </p:cNvCxnSpPr>
          <p:nvPr/>
        </p:nvCxnSpPr>
        <p:spPr>
          <a:xfrm flipV="1">
            <a:off x="769262" y="807511"/>
            <a:ext cx="227934" cy="4211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8" idx="2"/>
            <a:endCxn id="111" idx="0"/>
          </p:cNvCxnSpPr>
          <p:nvPr/>
        </p:nvCxnSpPr>
        <p:spPr>
          <a:xfrm flipH="1">
            <a:off x="5672446" y="2438297"/>
            <a:ext cx="65813" cy="697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>
            <a:off x="7208874" y="1805805"/>
            <a:ext cx="19241" cy="7284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cxnSpLocks/>
            <a:stCxn id="112" idx="3"/>
            <a:endCxn id="1026" idx="1"/>
          </p:cNvCxnSpPr>
          <p:nvPr/>
        </p:nvCxnSpPr>
        <p:spPr>
          <a:xfrm flipV="1">
            <a:off x="11887201" y="845932"/>
            <a:ext cx="104296" cy="827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cxnSpLocks/>
            <a:stCxn id="112" idx="3"/>
            <a:endCxn id="1028" idx="1"/>
          </p:cNvCxnSpPr>
          <p:nvPr/>
        </p:nvCxnSpPr>
        <p:spPr>
          <a:xfrm>
            <a:off x="11887201" y="928673"/>
            <a:ext cx="72433" cy="5603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cxnSpLocks/>
            <a:stCxn id="13" idx="2"/>
            <a:endCxn id="17" idx="0"/>
          </p:cNvCxnSpPr>
          <p:nvPr/>
        </p:nvCxnSpPr>
        <p:spPr>
          <a:xfrm>
            <a:off x="3205512" y="1584752"/>
            <a:ext cx="246427" cy="515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cxnSpLocks/>
            <a:stCxn id="61" idx="0"/>
            <a:endCxn id="20" idx="2"/>
          </p:cNvCxnSpPr>
          <p:nvPr/>
        </p:nvCxnSpPr>
        <p:spPr>
          <a:xfrm flipH="1" flipV="1">
            <a:off x="1279607" y="2988582"/>
            <a:ext cx="178307" cy="898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cxnSpLocks/>
            <a:stCxn id="24" idx="0"/>
            <a:endCxn id="61" idx="2"/>
          </p:cNvCxnSpPr>
          <p:nvPr/>
        </p:nvCxnSpPr>
        <p:spPr>
          <a:xfrm flipH="1" flipV="1">
            <a:off x="1457914" y="7555816"/>
            <a:ext cx="1165858" cy="77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H="1">
            <a:off x="4282777" y="3646970"/>
            <a:ext cx="1206000" cy="69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33" idx="0"/>
            <a:endCxn id="29" idx="2"/>
          </p:cNvCxnSpPr>
          <p:nvPr/>
        </p:nvCxnSpPr>
        <p:spPr>
          <a:xfrm flipH="1" flipV="1">
            <a:off x="3674548" y="3800672"/>
            <a:ext cx="203634" cy="1393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cxnSpLocks/>
            <a:stCxn id="32" idx="0"/>
            <a:endCxn id="33" idx="2"/>
          </p:cNvCxnSpPr>
          <p:nvPr/>
        </p:nvCxnSpPr>
        <p:spPr>
          <a:xfrm flipV="1">
            <a:off x="3814458" y="4559774"/>
            <a:ext cx="63724" cy="2038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>
            <a:cxnSpLocks/>
            <a:stCxn id="34" idx="1"/>
            <a:endCxn id="32" idx="3"/>
          </p:cNvCxnSpPr>
          <p:nvPr/>
        </p:nvCxnSpPr>
        <p:spPr>
          <a:xfrm flipH="1" flipV="1">
            <a:off x="4691125" y="6135819"/>
            <a:ext cx="246345" cy="2931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>
            <a:cxnSpLocks/>
            <a:stCxn id="35" idx="1"/>
          </p:cNvCxnSpPr>
          <p:nvPr/>
        </p:nvCxnSpPr>
        <p:spPr>
          <a:xfrm flipV="1">
            <a:off x="5256420" y="6791235"/>
            <a:ext cx="15058" cy="17487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>
            <a:stCxn id="36" idx="3"/>
            <a:endCxn id="62" idx="0"/>
          </p:cNvCxnSpPr>
          <p:nvPr/>
        </p:nvCxnSpPr>
        <p:spPr>
          <a:xfrm>
            <a:off x="7982858" y="4909027"/>
            <a:ext cx="120916" cy="13902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>
            <a:stCxn id="94" idx="3"/>
            <a:endCxn id="62" idx="0"/>
          </p:cNvCxnSpPr>
          <p:nvPr/>
        </p:nvCxnSpPr>
        <p:spPr>
          <a:xfrm flipV="1">
            <a:off x="7910549" y="6299264"/>
            <a:ext cx="193225" cy="10006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>
            <a:stCxn id="36" idx="0"/>
            <a:endCxn id="4" idx="2"/>
          </p:cNvCxnSpPr>
          <p:nvPr/>
        </p:nvCxnSpPr>
        <p:spPr>
          <a:xfrm flipH="1" flipV="1">
            <a:off x="6784489" y="4547750"/>
            <a:ext cx="500137" cy="688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>
            <a:stCxn id="69" idx="3"/>
            <a:endCxn id="75" idx="1"/>
          </p:cNvCxnSpPr>
          <p:nvPr/>
        </p:nvCxnSpPr>
        <p:spPr>
          <a:xfrm>
            <a:off x="9214840" y="4550388"/>
            <a:ext cx="222252" cy="6963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>
            <a:stCxn id="62" idx="2"/>
            <a:endCxn id="63" idx="0"/>
          </p:cNvCxnSpPr>
          <p:nvPr/>
        </p:nvCxnSpPr>
        <p:spPr>
          <a:xfrm>
            <a:off x="9171298" y="6299264"/>
            <a:ext cx="779780" cy="431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>
            <a:cxnSpLocks/>
            <a:stCxn id="75" idx="3"/>
            <a:endCxn id="77" idx="1"/>
          </p:cNvCxnSpPr>
          <p:nvPr/>
        </p:nvCxnSpPr>
        <p:spPr>
          <a:xfrm flipV="1">
            <a:off x="10521807" y="5172761"/>
            <a:ext cx="221041" cy="739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>
            <a:stCxn id="69" idx="2"/>
            <a:endCxn id="62" idx="3"/>
          </p:cNvCxnSpPr>
          <p:nvPr/>
        </p:nvCxnSpPr>
        <p:spPr>
          <a:xfrm flipH="1">
            <a:off x="8637536" y="4901817"/>
            <a:ext cx="76276" cy="486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>
            <a:stCxn id="75" idx="0"/>
            <a:endCxn id="70" idx="2"/>
          </p:cNvCxnSpPr>
          <p:nvPr/>
        </p:nvCxnSpPr>
        <p:spPr>
          <a:xfrm flipH="1" flipV="1">
            <a:off x="9446183" y="4147430"/>
            <a:ext cx="533267" cy="722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>
            <a:stCxn id="70" idx="0"/>
            <a:endCxn id="93" idx="2"/>
          </p:cNvCxnSpPr>
          <p:nvPr/>
        </p:nvCxnSpPr>
        <p:spPr>
          <a:xfrm flipH="1" flipV="1">
            <a:off x="8467453" y="3537909"/>
            <a:ext cx="978730" cy="1991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>
            <a:stCxn id="92" idx="2"/>
            <a:endCxn id="70" idx="0"/>
          </p:cNvCxnSpPr>
          <p:nvPr/>
        </p:nvCxnSpPr>
        <p:spPr>
          <a:xfrm flipH="1">
            <a:off x="9446183" y="3619737"/>
            <a:ext cx="668543" cy="1173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>
            <a:cxnSpLocks/>
            <a:stCxn id="91" idx="2"/>
            <a:endCxn id="77" idx="0"/>
          </p:cNvCxnSpPr>
          <p:nvPr/>
        </p:nvCxnSpPr>
        <p:spPr>
          <a:xfrm>
            <a:off x="10019916" y="2304934"/>
            <a:ext cx="1717870" cy="2293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10837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C80E9CB9-E76E-9746-BBD9-9A5642A3D5E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IXL Sci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99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3E356EEA-E8C8-7543-8BDC-2F59607924F1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1A4D6916-CBD0-1B43-B42B-8275D887926E}"/>
    </a:ext>
  </a:extLst>
</a:theme>
</file>

<file path=ppt/theme/theme4.xml><?xml version="1.0" encoding="utf-8"?>
<a:theme xmlns:a="http://schemas.openxmlformats.org/drawingml/2006/main" name="1_PIXL Sci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99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D925D060-3B1D-5548-9114-7EDCE4E98F41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DC732CF4-5BDE-8046-B4DE-2D8BD2EF8667}"/>
    </a:ext>
  </a:extLst>
</a:theme>
</file>

<file path=ppt/theme/theme6.xml><?xml version="1.0" encoding="utf-8"?>
<a:theme xmlns:a="http://schemas.openxmlformats.org/drawingml/2006/main" name="2_PIXL Sci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99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93805219-F6D9-3A4C-BBFB-B4DE692E9609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CB3D2206-8F79-494A-B3D4-5C13485329D1}"/>
    </a:ext>
  </a:extLst>
</a:theme>
</file>

<file path=ppt/theme/theme8.xml><?xml version="1.0" encoding="utf-8"?>
<a:theme xmlns:a="http://schemas.openxmlformats.org/drawingml/2006/main" name="3_PIXL Sci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99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293CA237-E40C-E049-B52B-8A449DAD856B}"/>
    </a:ext>
  </a:extLst>
</a:theme>
</file>

<file path=ppt/theme/theme9.xml><?xml version="1.0" encoding="utf-8"?>
<a:theme xmlns:a="http://schemas.openxmlformats.org/drawingml/2006/main" name="4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7B297D88-6958-E345-939D-06B02D8123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Knowledge mat TEMPLATE</Template>
  <TotalTime>3887</TotalTime>
  <Words>2488</Words>
  <Application>Microsoft Office PowerPoint</Application>
  <PresentationFormat>A3 Paper (297x420 mm)</PresentationFormat>
  <Paragraphs>249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</vt:i4>
      </vt:variant>
    </vt:vector>
  </HeadingPairs>
  <TitlesOfParts>
    <vt:vector size="19" baseType="lpstr">
      <vt:lpstr>Arial</vt:lpstr>
      <vt:lpstr>Calibri</vt:lpstr>
      <vt:lpstr>Calibri Light</vt:lpstr>
      <vt:lpstr>Gill Sans</vt:lpstr>
      <vt:lpstr>News Gothic MT</vt:lpstr>
      <vt:lpstr>Verdana</vt:lpstr>
      <vt:lpstr>Custom Design</vt:lpstr>
      <vt:lpstr>PIXL Sci</vt:lpstr>
      <vt:lpstr>1_Custom Design</vt:lpstr>
      <vt:lpstr>1_PIXL Sci</vt:lpstr>
      <vt:lpstr>2_Custom Design</vt:lpstr>
      <vt:lpstr>2_PIXL Sci</vt:lpstr>
      <vt:lpstr>3_Custom Design</vt:lpstr>
      <vt:lpstr>3_PIXL Sci</vt:lpstr>
      <vt:lpstr>4_Custom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Kynes</dc:creator>
  <cp:lastModifiedBy>Jason Kynes</cp:lastModifiedBy>
  <cp:revision>181</cp:revision>
  <cp:lastPrinted>2017-05-23T07:01:30Z</cp:lastPrinted>
  <dcterms:created xsi:type="dcterms:W3CDTF">2017-08-14T08:38:38Z</dcterms:created>
  <dcterms:modified xsi:type="dcterms:W3CDTF">2017-10-08T17:55:33Z</dcterms:modified>
</cp:coreProperties>
</file>