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7" r:id="rId2"/>
    <p:sldMasterId id="2147483704" r:id="rId3"/>
    <p:sldMasterId id="2147483716" r:id="rId4"/>
    <p:sldMasterId id="2147483733" r:id="rId5"/>
    <p:sldMasterId id="2147483745" r:id="rId6"/>
    <p:sldMasterId id="2147483762" r:id="rId7"/>
    <p:sldMasterId id="2147483774" r:id="rId8"/>
    <p:sldMasterId id="2147483791" r:id="rId9"/>
  </p:sldMasterIdLst>
  <p:notesMasterIdLst>
    <p:notesMasterId r:id="rId14"/>
  </p:notesMasterIdLst>
  <p:sldIdLst>
    <p:sldId id="258" r:id="rId10"/>
    <p:sldId id="259" r:id="rId11"/>
    <p:sldId id="260" r:id="rId12"/>
    <p:sldId id="261" r:id="rId13"/>
  </p:sldIdLst>
  <p:sldSz cx="12801600" cy="9601200" type="A3"/>
  <p:notesSz cx="6858000" cy="9144000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1" autoAdjust="0"/>
    <p:restoredTop sz="93631" autoAdjust="0"/>
  </p:normalViewPr>
  <p:slideViewPr>
    <p:cSldViewPr snapToGrid="0" snapToObjects="1">
      <p:cViewPr varScale="1">
        <p:scale>
          <a:sx n="78" d="100"/>
          <a:sy n="78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92C9-B55A-1F4F-9AFE-46C3C2199AFF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1B3C7-D27E-3848-B356-B3E625A9DB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8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dirty="0">
                <a:latin typeface="Arial" charset="0"/>
                <a:ea typeface="Arial" charset="0"/>
                <a:cs typeface="Arial" charset="0"/>
              </a:rPr>
              <a:t>better hope – brighter future</a:t>
            </a:r>
          </a:p>
        </p:txBody>
      </p:sp>
    </p:spTree>
    <p:extLst>
      <p:ext uri="{BB962C8B-B14F-4D97-AF65-F5344CB8AC3E}">
        <p14:creationId xmlns:p14="http://schemas.microsoft.com/office/powerpoint/2010/main" val="5149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9" r:id="rId10"/>
    <p:sldLayoutId id="214748370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2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8" r:id="rId10"/>
    <p:sldLayoutId id="2147483732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9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7" r:id="rId10"/>
    <p:sldLayoutId id="214748376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9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26/11/2017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0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6" r:id="rId10"/>
    <p:sldLayoutId id="2147483790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dirty="0">
                <a:latin typeface="Arial" charset="0"/>
                <a:ea typeface="Arial" charset="0"/>
                <a:cs typeface="Arial" charset="0"/>
              </a:rPr>
              <a:t>better hope – brighter future</a:t>
            </a:r>
          </a:p>
        </p:txBody>
      </p:sp>
    </p:spTree>
    <p:extLst>
      <p:ext uri="{BB962C8B-B14F-4D97-AF65-F5344CB8AC3E}">
        <p14:creationId xmlns:p14="http://schemas.microsoft.com/office/powerpoint/2010/main" val="92351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540" y="6582389"/>
            <a:ext cx="1593078" cy="2734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1831" y="3268077"/>
            <a:ext cx="1710912" cy="17543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INHERITANCE VARIATION AND EVOLUTION PART 3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61021" y="2596550"/>
            <a:ext cx="1188673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Evolution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45353"/>
              </p:ext>
            </p:extLst>
          </p:nvPr>
        </p:nvGraphicFramePr>
        <p:xfrm>
          <a:off x="7332860" y="3012510"/>
          <a:ext cx="2366035" cy="29638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1240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Selective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</a:rPr>
                        <a:t> breeding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641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Choosing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parents with the desired characteristics from a mixed population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75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Chosen</a:t>
                      </a:r>
                      <a:r>
                        <a:rPr lang="en-GB" sz="1200" baseline="0" dirty="0"/>
                        <a:t> parents are bred together.</a:t>
                      </a:r>
                      <a:endParaRPr lang="en-GB" sz="1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From the offspring those with desired characteristics are bred together.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582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Repeat</a:t>
                      </a:r>
                      <a:r>
                        <a:rPr lang="en-GB" sz="1200" baseline="0" dirty="0"/>
                        <a:t> over several generations until all the offspring show the desired characteristics.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1" name="Rectangle 110"/>
          <p:cNvSpPr/>
          <p:nvPr/>
        </p:nvSpPr>
        <p:spPr>
          <a:xfrm>
            <a:off x="227706" y="2524312"/>
            <a:ext cx="3031990" cy="913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 change in the inherited characteristics of a population over time through the process of natural selection.</a:t>
            </a: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63483"/>
              </p:ext>
            </p:extLst>
          </p:nvPr>
        </p:nvGraphicFramePr>
        <p:xfrm>
          <a:off x="919513" y="57826"/>
          <a:ext cx="6159930" cy="2244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3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0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22792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The theory of</a:t>
                      </a:r>
                      <a:r>
                        <a:rPr lang="en-GB" sz="1200" b="1" baseline="0" dirty="0"/>
                        <a:t> evolution by natural selection.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Species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of all living things have evolved from simple life forms that first developed 3 billion years ago.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Through natural selection of variants</a:t>
                      </a:r>
                      <a:r>
                        <a:rPr lang="en-GB" sz="1200" baseline="0" dirty="0"/>
                        <a:t> (genotypes) that give rise to phenotypes best suited to their environment or environmental change e.g. stronger, faster. This allows for variants to pass on their genotype to the next generation.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14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If two populations of one species become</a:t>
                      </a:r>
                      <a:r>
                        <a:rPr lang="en-GB" sz="1200" baseline="0" dirty="0"/>
                        <a:t> so different in phenotype that they can no longer interbreed to produce fertile offspring they have formed two new species.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44" name="Straight Connector 143"/>
          <p:cNvCxnSpPr>
            <a:stCxn id="59" idx="2"/>
            <a:endCxn id="4" idx="0"/>
          </p:cNvCxnSpPr>
          <p:nvPr/>
        </p:nvCxnSpPr>
        <p:spPr>
          <a:xfrm>
            <a:off x="4155358" y="2935104"/>
            <a:ext cx="201929" cy="332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150698" y="229664"/>
            <a:ext cx="903117" cy="1846891"/>
            <a:chOff x="6194368" y="141618"/>
            <a:chExt cx="1176364" cy="2160256"/>
          </a:xfrm>
        </p:grpSpPr>
        <p:pic>
          <p:nvPicPr>
            <p:cNvPr id="10" name="Picture 9" descr="ThinkstockPhotos-200353823-001predatorypre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364" y="141618"/>
              <a:ext cx="987757" cy="819150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4369" y="1304748"/>
              <a:ext cx="1026752" cy="77476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94368" y="2049875"/>
              <a:ext cx="1176364" cy="25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Darwin’s finches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327432" y="3917250"/>
            <a:ext cx="1596223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Selective breeding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00805" y="2766792"/>
            <a:ext cx="1731458" cy="1090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The process by which humans breed plants/animals for particular genetic characteristics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10250" y="2343252"/>
            <a:ext cx="4031084" cy="3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Humans have been doing this for thousands of years since they first bred food from crops and domesticated animals.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4585"/>
              </p:ext>
            </p:extLst>
          </p:nvPr>
        </p:nvGraphicFramePr>
        <p:xfrm>
          <a:off x="10000220" y="850266"/>
          <a:ext cx="2068558" cy="4373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42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269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Choosing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</a:rPr>
                        <a:t> characteristics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64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Desired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characteristics are chosen for usefulness or appearance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582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Disease</a:t>
                      </a:r>
                      <a:r>
                        <a:rPr lang="en-GB" sz="1200" baseline="0" dirty="0"/>
                        <a:t> resistance in food crops.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937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Animals which</a:t>
                      </a:r>
                      <a:r>
                        <a:rPr lang="en-GB" sz="1200" baseline="0" dirty="0"/>
                        <a:t> produce more meat or milk.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582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Domestic dogs with a gentle nature.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582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Large or unusual flowers.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8401331" y="4307300"/>
            <a:ext cx="182823" cy="979899"/>
            <a:chOff x="8345713" y="1785257"/>
            <a:chExt cx="145144" cy="1262615"/>
          </a:xfrm>
        </p:grpSpPr>
        <p:sp>
          <p:nvSpPr>
            <p:cNvPr id="14" name="Down Arrow 13"/>
            <p:cNvSpPr/>
            <p:nvPr/>
          </p:nvSpPr>
          <p:spPr>
            <a:xfrm>
              <a:off x="8345714" y="1785257"/>
              <a:ext cx="145143" cy="264618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8345713" y="2783254"/>
              <a:ext cx="145143" cy="264618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152671" y="1991737"/>
            <a:ext cx="758851" cy="3157378"/>
            <a:chOff x="10746269" y="1285071"/>
            <a:chExt cx="758851" cy="3157378"/>
          </a:xfrm>
        </p:grpSpPr>
        <p:pic>
          <p:nvPicPr>
            <p:cNvPr id="1026" name="Picture 2" descr="Image result for food cro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270" y="1285071"/>
              <a:ext cx="753983" cy="55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cow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269" y="2214116"/>
              <a:ext cx="758851" cy="56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46270" y="3128947"/>
              <a:ext cx="753983" cy="499923"/>
            </a:xfrm>
            <a:prstGeom prst="rect">
              <a:avLst/>
            </a:prstGeom>
          </p:spPr>
        </p:pic>
        <p:pic>
          <p:nvPicPr>
            <p:cNvPr id="1034" name="Picture 10" descr="Image result for flower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2213" y="3940511"/>
              <a:ext cx="752907" cy="501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tangle 32"/>
          <p:cNvSpPr/>
          <p:nvPr/>
        </p:nvSpPr>
        <p:spPr>
          <a:xfrm rot="5400000">
            <a:off x="10085482" y="2620885"/>
            <a:ext cx="4781738" cy="592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Selective breeding can lead to ‘inbreeding’ where some breeds are particularly prone to disease or inherited defects e.g. British Bulldogs have breathing difficulties.</a:t>
            </a:r>
          </a:p>
        </p:txBody>
      </p:sp>
      <p:pic>
        <p:nvPicPr>
          <p:cNvPr id="1036" name="Picture 12" descr="Image result for bulld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063" y="5468648"/>
            <a:ext cx="792663" cy="5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597063" y="4562767"/>
            <a:ext cx="1210190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Genetic engineering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985944"/>
              </p:ext>
            </p:extLst>
          </p:nvPr>
        </p:nvGraphicFramePr>
        <p:xfrm>
          <a:off x="10130494" y="7414555"/>
          <a:ext cx="232820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9996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Genetically</a:t>
                      </a:r>
                      <a:r>
                        <a:rPr lang="en-GB" sz="1200" b="1" baseline="0" dirty="0"/>
                        <a:t> modified crops (GMO)</a:t>
                      </a:r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Crops that have genes from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other organisms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To become more resistant</a:t>
                      </a:r>
                      <a:r>
                        <a:rPr lang="en-GB" sz="1200" baseline="0" dirty="0"/>
                        <a:t> to insect attack or herbicides.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6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To</a:t>
                      </a:r>
                      <a:r>
                        <a:rPr lang="en-GB" sz="1200" baseline="0" dirty="0"/>
                        <a:t> increase the yield of the crop.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10199956" y="6120613"/>
            <a:ext cx="2492770" cy="1143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Genes from the chromosomes of humans or other organisms can be ‘cut out’ and transferred to the cells of other organisms.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013150" y="5308153"/>
            <a:ext cx="1817511" cy="725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Concern: </a:t>
            </a:r>
            <a:r>
              <a:rPr lang="en-GB" sz="1200" dirty="0">
                <a:solidFill>
                  <a:schemeClr val="tx1"/>
                </a:solidFill>
              </a:rPr>
              <a:t>effect of GMO on wild populations of flowers and insects.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334445" y="6128824"/>
            <a:ext cx="2342955" cy="460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Concern: </a:t>
            </a:r>
            <a:r>
              <a:rPr lang="en-GB" sz="1200" dirty="0">
                <a:solidFill>
                  <a:schemeClr val="tx1"/>
                </a:solidFill>
              </a:rPr>
              <a:t>effect of GMO on human health not fully explored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570112" y="5210466"/>
            <a:ext cx="1378428" cy="135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Modern medical is exploring the possibility of GM to over come inherited disorders e.g. cystic fibrosis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80614"/>
              </p:ext>
            </p:extLst>
          </p:nvPr>
        </p:nvGraphicFramePr>
        <p:xfrm>
          <a:off x="7204684" y="6746496"/>
          <a:ext cx="2673501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3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8486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Genetic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</a:rPr>
                        <a:t> engineering process (HT only)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80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1. Enzymes</a:t>
                      </a:r>
                      <a:r>
                        <a:rPr lang="en-GB" sz="1200" baseline="0" dirty="0"/>
                        <a:t> are used to isolate the required gene.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488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2. Gene</a:t>
                      </a:r>
                      <a:r>
                        <a:rPr lang="en-GB" sz="1200" baseline="0" dirty="0"/>
                        <a:t> is inserted into a vector – bacterial plasmid or virus.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48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dirty="0"/>
                        <a:t>3. Vector</a:t>
                      </a:r>
                      <a:r>
                        <a:rPr lang="en-GB" sz="1200" baseline="0" dirty="0"/>
                        <a:t> inserts genes into the required cells.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4279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4. Genes are transferred to</a:t>
                      </a:r>
                      <a:r>
                        <a:rPr lang="en-GB" sz="1200" baseline="0" dirty="0"/>
                        <a:t> plants/animals/microbes at </a:t>
                      </a:r>
                      <a:r>
                        <a:rPr lang="en-GB" sz="1200" baseline="0" dirty="0" smtClean="0"/>
                        <a:t>an </a:t>
                      </a:r>
                      <a:r>
                        <a:rPr lang="en-GB" sz="1200" baseline="0" dirty="0"/>
                        <a:t>early stage of development so they develop the required characteristics.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2318004" y="3952265"/>
            <a:ext cx="1111432" cy="830997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Cloning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801214"/>
              </p:ext>
            </p:extLst>
          </p:nvPr>
        </p:nvGraphicFramePr>
        <p:xfrm>
          <a:off x="2574897" y="5297873"/>
          <a:ext cx="2887262" cy="30277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6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792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Cloning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</a:rPr>
                        <a:t> techniques in plants/animals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212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Tissue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culture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Small groups of</a:t>
                      </a:r>
                      <a:r>
                        <a:rPr lang="en-GB" sz="1200" baseline="0" dirty="0"/>
                        <a:t> cells to grow new plants. Important for preservation of rare plants and commercially in nurseries.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212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Cuttings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Part</a:t>
                      </a:r>
                      <a:r>
                        <a:rPr lang="en-GB" sz="1200" baseline="0" dirty="0"/>
                        <a:t> of a plant is cut off and grown into full plant.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077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Embryo transplants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dirty="0"/>
                        <a:t>Splitting apart</a:t>
                      </a:r>
                      <a:r>
                        <a:rPr lang="en-GB" sz="1200" baseline="0" dirty="0"/>
                        <a:t> cells from animals embryo before they become specialised. New clone embryos are inserted into womb of adult female.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79310"/>
              </p:ext>
            </p:extLst>
          </p:nvPr>
        </p:nvGraphicFramePr>
        <p:xfrm>
          <a:off x="139340" y="6496623"/>
          <a:ext cx="2282797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2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3662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Adult cell cloning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10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1. Nucleus</a:t>
                      </a:r>
                      <a:r>
                        <a:rPr lang="en-GB" sz="1200" baseline="0" dirty="0"/>
                        <a:t> is removed from an unfertilised egg.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10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2. Nucleus from body</a:t>
                      </a:r>
                      <a:r>
                        <a:rPr lang="en-GB" sz="1200" baseline="0" dirty="0"/>
                        <a:t> cell is inserted into egg cell.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93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3. An electric shock stimulates the</a:t>
                      </a:r>
                      <a:r>
                        <a:rPr lang="en-GB" sz="1200" baseline="0" dirty="0"/>
                        <a:t> egg to divide into an embryo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93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4. Embryo</a:t>
                      </a:r>
                      <a:r>
                        <a:rPr lang="en-GB" sz="1200" baseline="0" dirty="0"/>
                        <a:t> cells are genetically identical to adult cells.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93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5. When embryo has developed into ball</a:t>
                      </a:r>
                      <a:r>
                        <a:rPr lang="en-GB" sz="1200" baseline="0" dirty="0"/>
                        <a:t> of cells it is inserted into host womb.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2593946" y="8523856"/>
            <a:ext cx="2492404" cy="60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Concern: </a:t>
            </a:r>
            <a:r>
              <a:rPr lang="en-GB" sz="1200" dirty="0">
                <a:solidFill>
                  <a:schemeClr val="tx1"/>
                </a:solidFill>
              </a:rPr>
              <a:t>some people have ethical objections to adult cell cloning e.g. welfare of the animals.</a:t>
            </a:r>
          </a:p>
        </p:txBody>
      </p:sp>
      <p:pic>
        <p:nvPicPr>
          <p:cNvPr id="6" name="Picture 2" descr="File:Dolly clone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9" y="3517219"/>
            <a:ext cx="2172363" cy="285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Connector 51"/>
          <p:cNvCxnSpPr>
            <a:stCxn id="111" idx="3"/>
            <a:endCxn id="59" idx="1"/>
          </p:cNvCxnSpPr>
          <p:nvPr/>
        </p:nvCxnSpPr>
        <p:spPr>
          <a:xfrm flipV="1">
            <a:off x="3259696" y="2765827"/>
            <a:ext cx="301325" cy="2151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11" idx="0"/>
            <a:endCxn id="112" idx="2"/>
          </p:cNvCxnSpPr>
          <p:nvPr/>
        </p:nvCxnSpPr>
        <p:spPr>
          <a:xfrm flipV="1">
            <a:off x="1743701" y="2302063"/>
            <a:ext cx="2255777" cy="2222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" idx="3"/>
            <a:endCxn id="20" idx="1"/>
          </p:cNvCxnSpPr>
          <p:nvPr/>
        </p:nvCxnSpPr>
        <p:spPr>
          <a:xfrm>
            <a:off x="5212743" y="4145240"/>
            <a:ext cx="114689" cy="643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6200000">
            <a:off x="-433699" y="1119096"/>
            <a:ext cx="1771831" cy="71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Over time this results in the formation of </a:t>
            </a:r>
            <a:r>
              <a:rPr lang="en-GB" sz="1200">
                <a:solidFill>
                  <a:schemeClr val="tx1"/>
                </a:solidFill>
              </a:rPr>
              <a:t>new species.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>
            <a:stCxn id="111" idx="0"/>
            <a:endCxn id="58" idx="1"/>
          </p:cNvCxnSpPr>
          <p:nvPr/>
        </p:nvCxnSpPr>
        <p:spPr>
          <a:xfrm flipH="1" flipV="1">
            <a:off x="452217" y="2361615"/>
            <a:ext cx="1291484" cy="1626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0" idx="0"/>
            <a:endCxn id="21" idx="2"/>
          </p:cNvCxnSpPr>
          <p:nvPr/>
        </p:nvCxnSpPr>
        <p:spPr>
          <a:xfrm flipV="1">
            <a:off x="6125544" y="3856840"/>
            <a:ext cx="40990" cy="60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1" idx="1"/>
            <a:endCxn id="21" idx="3"/>
          </p:cNvCxnSpPr>
          <p:nvPr/>
        </p:nvCxnSpPr>
        <p:spPr>
          <a:xfrm flipH="1" flipV="1">
            <a:off x="7032263" y="3311816"/>
            <a:ext cx="300597" cy="11826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2" idx="2"/>
            <a:endCxn id="61" idx="0"/>
          </p:cNvCxnSpPr>
          <p:nvPr/>
        </p:nvCxnSpPr>
        <p:spPr>
          <a:xfrm>
            <a:off x="7825792" y="2731284"/>
            <a:ext cx="690085" cy="2812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4" idx="1"/>
            <a:endCxn id="61" idx="3"/>
          </p:cNvCxnSpPr>
          <p:nvPr/>
        </p:nvCxnSpPr>
        <p:spPr>
          <a:xfrm flipH="1">
            <a:off x="9698895" y="3036876"/>
            <a:ext cx="301325" cy="14575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35" idx="1"/>
          </p:cNvCxnSpPr>
          <p:nvPr/>
        </p:nvCxnSpPr>
        <p:spPr>
          <a:xfrm>
            <a:off x="5187605" y="4807358"/>
            <a:ext cx="409458" cy="477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1" idx="0"/>
            <a:endCxn id="35" idx="2"/>
          </p:cNvCxnSpPr>
          <p:nvPr/>
        </p:nvCxnSpPr>
        <p:spPr>
          <a:xfrm flipH="1" flipV="1">
            <a:off x="6202158" y="5147542"/>
            <a:ext cx="57168" cy="629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>
            <a:off x="7039933" y="4760329"/>
            <a:ext cx="294511" cy="1438278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40" idx="3"/>
            <a:endCxn id="37" idx="1"/>
          </p:cNvCxnSpPr>
          <p:nvPr/>
        </p:nvCxnSpPr>
        <p:spPr>
          <a:xfrm>
            <a:off x="9677400" y="6358849"/>
            <a:ext cx="522556" cy="3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38" idx="2"/>
            <a:endCxn id="37" idx="0"/>
          </p:cNvCxnSpPr>
          <p:nvPr/>
        </p:nvCxnSpPr>
        <p:spPr>
          <a:xfrm>
            <a:off x="10921906" y="6033967"/>
            <a:ext cx="524435" cy="866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24" idx="3"/>
            <a:endCxn id="33" idx="2"/>
          </p:cNvCxnSpPr>
          <p:nvPr/>
        </p:nvCxnSpPr>
        <p:spPr>
          <a:xfrm flipV="1">
            <a:off x="12068778" y="2917286"/>
            <a:ext cx="111173" cy="1195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33" idx="3"/>
            <a:endCxn id="1036" idx="0"/>
          </p:cNvCxnSpPr>
          <p:nvPr/>
        </p:nvCxnSpPr>
        <p:spPr>
          <a:xfrm flipH="1">
            <a:off x="12296395" y="5308155"/>
            <a:ext cx="179956" cy="160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37" idx="2"/>
            <a:endCxn id="36" idx="0"/>
          </p:cNvCxnSpPr>
          <p:nvPr/>
        </p:nvCxnSpPr>
        <p:spPr>
          <a:xfrm flipH="1">
            <a:off x="11294597" y="7263884"/>
            <a:ext cx="151744" cy="150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36" idx="1"/>
            <a:endCxn id="42" idx="3"/>
          </p:cNvCxnSpPr>
          <p:nvPr/>
        </p:nvCxnSpPr>
        <p:spPr>
          <a:xfrm flipH="1" flipV="1">
            <a:off x="9878185" y="7980936"/>
            <a:ext cx="252309" cy="348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6" idx="3"/>
            <a:endCxn id="4" idx="1"/>
          </p:cNvCxnSpPr>
          <p:nvPr/>
        </p:nvCxnSpPr>
        <p:spPr>
          <a:xfrm flipV="1">
            <a:off x="3429436" y="4145240"/>
            <a:ext cx="72395" cy="2225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46" idx="2"/>
            <a:endCxn id="47" idx="0"/>
          </p:cNvCxnSpPr>
          <p:nvPr/>
        </p:nvCxnSpPr>
        <p:spPr>
          <a:xfrm>
            <a:off x="2873720" y="4783262"/>
            <a:ext cx="1144808" cy="5146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47" idx="2"/>
            <a:endCxn id="50" idx="0"/>
          </p:cNvCxnSpPr>
          <p:nvPr/>
        </p:nvCxnSpPr>
        <p:spPr>
          <a:xfrm flipH="1">
            <a:off x="3840148" y="8325630"/>
            <a:ext cx="178380" cy="1982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47" idx="1"/>
            <a:endCxn id="49" idx="3"/>
          </p:cNvCxnSpPr>
          <p:nvPr/>
        </p:nvCxnSpPr>
        <p:spPr>
          <a:xfrm flipH="1">
            <a:off x="2422137" y="6811751"/>
            <a:ext cx="152760" cy="1056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3786" y="808482"/>
            <a:ext cx="1180838" cy="1463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1" name="Rectangle 120"/>
          <p:cNvSpPr/>
          <p:nvPr/>
        </p:nvSpPr>
        <p:spPr>
          <a:xfrm>
            <a:off x="9458855" y="68200"/>
            <a:ext cx="2575923" cy="652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Evolutionary trees are a method used by scientists to show how organisms are related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7347393" y="96838"/>
            <a:ext cx="1759048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Classification of living organisms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138263" y="934611"/>
            <a:ext cx="1285036" cy="1216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Use current classification data for living organisms and fossil data for extinct organisms</a:t>
            </a:r>
          </a:p>
        </p:txBody>
      </p:sp>
      <p:cxnSp>
        <p:nvCxnSpPr>
          <p:cNvPr id="125" name="Straight Connector 124"/>
          <p:cNvCxnSpPr>
            <a:stCxn id="102" idx="1"/>
            <a:endCxn id="124" idx="3"/>
          </p:cNvCxnSpPr>
          <p:nvPr/>
        </p:nvCxnSpPr>
        <p:spPr>
          <a:xfrm flipH="1">
            <a:off x="8423299" y="1540005"/>
            <a:ext cx="140487" cy="28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22" idx="3"/>
            <a:endCxn id="121" idx="1"/>
          </p:cNvCxnSpPr>
          <p:nvPr/>
        </p:nvCxnSpPr>
        <p:spPr>
          <a:xfrm>
            <a:off x="9106441" y="389226"/>
            <a:ext cx="352414" cy="52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02" idx="0"/>
            <a:endCxn id="121" idx="1"/>
          </p:cNvCxnSpPr>
          <p:nvPr/>
        </p:nvCxnSpPr>
        <p:spPr>
          <a:xfrm flipV="1">
            <a:off x="9154205" y="394495"/>
            <a:ext cx="304650" cy="4139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</p:cNvCxnSpPr>
          <p:nvPr/>
        </p:nvCxnSpPr>
        <p:spPr>
          <a:xfrm flipH="1">
            <a:off x="6807253" y="4768064"/>
            <a:ext cx="23268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0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540" y="6582389"/>
            <a:ext cx="1593078" cy="2734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1831" y="3268077"/>
            <a:ext cx="1710912" cy="17543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INHERITANCE VARIATION AND EVOLUTION PART 3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61021" y="2596550"/>
            <a:ext cx="1188673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Evolution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65455"/>
              </p:ext>
            </p:extLst>
          </p:nvPr>
        </p:nvGraphicFramePr>
        <p:xfrm>
          <a:off x="7332860" y="3012510"/>
          <a:ext cx="2366035" cy="29638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1240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641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Choosing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parents with the desired characteristics from a mixed population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75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Chosen</a:t>
                      </a:r>
                      <a:r>
                        <a:rPr lang="en-GB" sz="1200" baseline="0" dirty="0"/>
                        <a:t> parents are bred together.</a:t>
                      </a:r>
                      <a:endParaRPr lang="en-GB" sz="1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From the offspring those with desired characteristics are bred together.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582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Repeat</a:t>
                      </a:r>
                      <a:r>
                        <a:rPr lang="en-GB" sz="1200" baseline="0" dirty="0"/>
                        <a:t> over several generations until all the offspring show the desired characteristics.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1" name="Rectangle 110"/>
          <p:cNvSpPr/>
          <p:nvPr/>
        </p:nvSpPr>
        <p:spPr>
          <a:xfrm>
            <a:off x="227706" y="2524312"/>
            <a:ext cx="3031990" cy="913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 change in the inherited characteristics of a population over time through the process of natural selection.</a:t>
            </a: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94286"/>
              </p:ext>
            </p:extLst>
          </p:nvPr>
        </p:nvGraphicFramePr>
        <p:xfrm>
          <a:off x="919513" y="57826"/>
          <a:ext cx="6159930" cy="2244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3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0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22792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Species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of all living things have evolved from simple life forms that first developed 3 billion years ago.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Through natural selection of variants</a:t>
                      </a:r>
                      <a:r>
                        <a:rPr lang="en-GB" sz="1200" baseline="0" dirty="0"/>
                        <a:t> (genotypes) that give rise to phenotypes best suited to their environment or environmental change e.g. stronger, faster. This allows for variants to pass on their genotype to the next generation.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14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If two populations of one species become</a:t>
                      </a:r>
                      <a:r>
                        <a:rPr lang="en-GB" sz="1200" baseline="0" dirty="0"/>
                        <a:t> so different in phenotype that they can no longer interbreed to produce fertile offspring they have formed two new species.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44" name="Straight Connector 143"/>
          <p:cNvCxnSpPr>
            <a:stCxn id="59" idx="2"/>
            <a:endCxn id="4" idx="0"/>
          </p:cNvCxnSpPr>
          <p:nvPr/>
        </p:nvCxnSpPr>
        <p:spPr>
          <a:xfrm>
            <a:off x="4155358" y="2935104"/>
            <a:ext cx="201929" cy="332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150698" y="229664"/>
            <a:ext cx="903117" cy="1846891"/>
            <a:chOff x="6194368" y="141618"/>
            <a:chExt cx="1176364" cy="2160256"/>
          </a:xfrm>
        </p:grpSpPr>
        <p:pic>
          <p:nvPicPr>
            <p:cNvPr id="10" name="Picture 9" descr="ThinkstockPhotos-200353823-001predatorypre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364" y="141618"/>
              <a:ext cx="987757" cy="819150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4369" y="1304748"/>
              <a:ext cx="1026752" cy="77476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94368" y="2049875"/>
              <a:ext cx="1176364" cy="25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Darwin’s finches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327432" y="3917250"/>
            <a:ext cx="1596223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Selective breeding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00805" y="2766792"/>
            <a:ext cx="1731458" cy="1090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The process by which humans breed plants/animals for particular genetic characteristics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10250" y="2343252"/>
            <a:ext cx="4031084" cy="3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Humans have been doing this for thousands of years since they first bred food from crops and domesticated animals.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063169"/>
              </p:ext>
            </p:extLst>
          </p:nvPr>
        </p:nvGraphicFramePr>
        <p:xfrm>
          <a:off x="10000220" y="850266"/>
          <a:ext cx="2068558" cy="4373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42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2692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64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Desired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characteristics are chosen for usefulness or appearance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582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Disease</a:t>
                      </a:r>
                      <a:r>
                        <a:rPr lang="en-GB" sz="1200" baseline="0" dirty="0"/>
                        <a:t> resistance in food crops.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937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Animals which</a:t>
                      </a:r>
                      <a:r>
                        <a:rPr lang="en-GB" sz="1200" baseline="0" dirty="0"/>
                        <a:t> produce more meat or milk.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582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Domestic dogs with a gentle nature.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582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Large or unusual flowers.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8401331" y="4307300"/>
            <a:ext cx="182823" cy="979899"/>
            <a:chOff x="8345713" y="1785257"/>
            <a:chExt cx="145144" cy="1262615"/>
          </a:xfrm>
        </p:grpSpPr>
        <p:sp>
          <p:nvSpPr>
            <p:cNvPr id="14" name="Down Arrow 13"/>
            <p:cNvSpPr/>
            <p:nvPr/>
          </p:nvSpPr>
          <p:spPr>
            <a:xfrm>
              <a:off x="8345714" y="1785257"/>
              <a:ext cx="145143" cy="264618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8345713" y="2783254"/>
              <a:ext cx="145143" cy="264618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152671" y="1991737"/>
            <a:ext cx="758851" cy="3157378"/>
            <a:chOff x="10746269" y="1285071"/>
            <a:chExt cx="758851" cy="3157378"/>
          </a:xfrm>
        </p:grpSpPr>
        <p:pic>
          <p:nvPicPr>
            <p:cNvPr id="1026" name="Picture 2" descr="Image result for food cro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270" y="1285071"/>
              <a:ext cx="753983" cy="55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cow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269" y="2214116"/>
              <a:ext cx="758851" cy="56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46270" y="3128947"/>
              <a:ext cx="753983" cy="499923"/>
            </a:xfrm>
            <a:prstGeom prst="rect">
              <a:avLst/>
            </a:prstGeom>
          </p:spPr>
        </p:pic>
        <p:pic>
          <p:nvPicPr>
            <p:cNvPr id="1034" name="Picture 10" descr="Image result for flower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2213" y="3940511"/>
              <a:ext cx="752907" cy="501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tangle 32"/>
          <p:cNvSpPr/>
          <p:nvPr/>
        </p:nvSpPr>
        <p:spPr>
          <a:xfrm rot="5400000">
            <a:off x="10085482" y="2620885"/>
            <a:ext cx="4781738" cy="592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Selective breeding can lead to ‘inbreeding’ where some breeds are particularly prone to disease or inherited defects e.g. British Bulldogs have breathing difficulties.</a:t>
            </a:r>
          </a:p>
        </p:txBody>
      </p:sp>
      <p:pic>
        <p:nvPicPr>
          <p:cNvPr id="1036" name="Picture 12" descr="Image result for bulld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063" y="5468648"/>
            <a:ext cx="792663" cy="5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597063" y="4562767"/>
            <a:ext cx="1210190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Genetic engineering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98574"/>
              </p:ext>
            </p:extLst>
          </p:nvPr>
        </p:nvGraphicFramePr>
        <p:xfrm>
          <a:off x="10130494" y="7414555"/>
          <a:ext cx="232820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9996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Crops that have genes from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other organisms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To become more resistant</a:t>
                      </a:r>
                      <a:r>
                        <a:rPr lang="en-GB" sz="1200" baseline="0" dirty="0"/>
                        <a:t> to insect attack or herbicides.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6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To</a:t>
                      </a:r>
                      <a:r>
                        <a:rPr lang="en-GB" sz="1200" baseline="0" dirty="0"/>
                        <a:t> increase the yield of the crop.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10199956" y="6120613"/>
            <a:ext cx="2492770" cy="1143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Genes from the chromosomes of humans or other organisms can be ‘cut out’ and transferred to the cells of other organisms.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013150" y="5308153"/>
            <a:ext cx="1817511" cy="725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Concern: </a:t>
            </a:r>
            <a:r>
              <a:rPr lang="en-GB" sz="1200" dirty="0">
                <a:solidFill>
                  <a:schemeClr val="tx1"/>
                </a:solidFill>
              </a:rPr>
              <a:t>effect of GMO on wild populations of flowers and insects.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334445" y="6128824"/>
            <a:ext cx="2342955" cy="460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Concern: </a:t>
            </a:r>
            <a:r>
              <a:rPr lang="en-GB" sz="1200" dirty="0">
                <a:solidFill>
                  <a:schemeClr val="tx1"/>
                </a:solidFill>
              </a:rPr>
              <a:t>effect of GMO on human health not fully explored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570112" y="5210466"/>
            <a:ext cx="1378428" cy="135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Modern medical is exploring the possibility of GM to over come inherited disorders e.g. cystic fibrosis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28201"/>
              </p:ext>
            </p:extLst>
          </p:nvPr>
        </p:nvGraphicFramePr>
        <p:xfrm>
          <a:off x="7204684" y="6746496"/>
          <a:ext cx="2673501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3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8486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80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1. Enzymes</a:t>
                      </a:r>
                      <a:r>
                        <a:rPr lang="en-GB" sz="1200" baseline="0" dirty="0"/>
                        <a:t> are used to isolate the required gene.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488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2. Gene</a:t>
                      </a:r>
                      <a:r>
                        <a:rPr lang="en-GB" sz="1200" baseline="0" dirty="0"/>
                        <a:t> is inserted into a vector – bacterial plasmid or virus.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48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dirty="0"/>
                        <a:t>3. Vector</a:t>
                      </a:r>
                      <a:r>
                        <a:rPr lang="en-GB" sz="1200" baseline="0" dirty="0"/>
                        <a:t> inserts genes into the required cells.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4279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4. Genes are transferred to</a:t>
                      </a:r>
                      <a:r>
                        <a:rPr lang="en-GB" sz="1200" baseline="0" dirty="0"/>
                        <a:t> plants/animals/microbes at </a:t>
                      </a:r>
                      <a:r>
                        <a:rPr lang="en-GB" sz="1200" baseline="0" dirty="0" smtClean="0"/>
                        <a:t>an </a:t>
                      </a:r>
                      <a:r>
                        <a:rPr lang="en-GB" sz="1200" baseline="0" dirty="0"/>
                        <a:t>early stage of development so they develop the required characteristics.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2318004" y="3952265"/>
            <a:ext cx="1111432" cy="830997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Cloning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77606"/>
              </p:ext>
            </p:extLst>
          </p:nvPr>
        </p:nvGraphicFramePr>
        <p:xfrm>
          <a:off x="2574897" y="5297873"/>
          <a:ext cx="2887262" cy="30277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6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7927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212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Tissue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culture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Small groups of</a:t>
                      </a:r>
                      <a:r>
                        <a:rPr lang="en-GB" sz="1200" baseline="0" dirty="0"/>
                        <a:t> cells to grow new plants. Important for preservation of rare plants and commercially in nurseries.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212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Cuttings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Part</a:t>
                      </a:r>
                      <a:r>
                        <a:rPr lang="en-GB" sz="1200" baseline="0" dirty="0"/>
                        <a:t> of a plant is cut off and grown into full plant.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077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Embryo transplants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dirty="0"/>
                        <a:t>Splitting apart</a:t>
                      </a:r>
                      <a:r>
                        <a:rPr lang="en-GB" sz="1200" baseline="0" dirty="0"/>
                        <a:t> cells from animals embryo before they become specialised. New clone embryos are inserted into womb of adult female.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46448"/>
              </p:ext>
            </p:extLst>
          </p:nvPr>
        </p:nvGraphicFramePr>
        <p:xfrm>
          <a:off x="139340" y="6496623"/>
          <a:ext cx="2282797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2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3662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10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1. Nucleus</a:t>
                      </a:r>
                      <a:r>
                        <a:rPr lang="en-GB" sz="1200" baseline="0" dirty="0"/>
                        <a:t> is removed from an unfertilised egg.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10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2. Nucleus from body</a:t>
                      </a:r>
                      <a:r>
                        <a:rPr lang="en-GB" sz="1200" baseline="0" dirty="0"/>
                        <a:t> cell is inserted into egg cell.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93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3. An electric shock stimulates the</a:t>
                      </a:r>
                      <a:r>
                        <a:rPr lang="en-GB" sz="1200" baseline="0" dirty="0"/>
                        <a:t> egg to divide into an embryo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93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4. Embryo</a:t>
                      </a:r>
                      <a:r>
                        <a:rPr lang="en-GB" sz="1200" baseline="0" dirty="0"/>
                        <a:t> cells are genetically identical to adult cells.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93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5. When embryo has developed into ball</a:t>
                      </a:r>
                      <a:r>
                        <a:rPr lang="en-GB" sz="1200" baseline="0" dirty="0"/>
                        <a:t> of cells it is inserted into host womb.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2593946" y="8523856"/>
            <a:ext cx="2492404" cy="60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Concern: </a:t>
            </a:r>
            <a:r>
              <a:rPr lang="en-GB" sz="1200" dirty="0">
                <a:solidFill>
                  <a:schemeClr val="tx1"/>
                </a:solidFill>
              </a:rPr>
              <a:t>some people have ethical objections to adult cell cloning e.g. welfare of the animals.</a:t>
            </a:r>
          </a:p>
        </p:txBody>
      </p:sp>
      <p:pic>
        <p:nvPicPr>
          <p:cNvPr id="6" name="Picture 2" descr="File:Dolly clone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9" y="3517219"/>
            <a:ext cx="2172363" cy="285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Connector 51"/>
          <p:cNvCxnSpPr>
            <a:stCxn id="111" idx="3"/>
            <a:endCxn id="59" idx="1"/>
          </p:cNvCxnSpPr>
          <p:nvPr/>
        </p:nvCxnSpPr>
        <p:spPr>
          <a:xfrm flipV="1">
            <a:off x="3259696" y="2765827"/>
            <a:ext cx="301325" cy="2151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11" idx="0"/>
            <a:endCxn id="112" idx="2"/>
          </p:cNvCxnSpPr>
          <p:nvPr/>
        </p:nvCxnSpPr>
        <p:spPr>
          <a:xfrm flipV="1">
            <a:off x="1743701" y="2302063"/>
            <a:ext cx="2255777" cy="2222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" idx="3"/>
            <a:endCxn id="20" idx="1"/>
          </p:cNvCxnSpPr>
          <p:nvPr/>
        </p:nvCxnSpPr>
        <p:spPr>
          <a:xfrm>
            <a:off x="5212743" y="4145240"/>
            <a:ext cx="114689" cy="643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6200000">
            <a:off x="-433699" y="1119096"/>
            <a:ext cx="1771831" cy="71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Over time this results in the formation of </a:t>
            </a:r>
            <a:r>
              <a:rPr lang="en-GB" sz="1200">
                <a:solidFill>
                  <a:schemeClr val="tx1"/>
                </a:solidFill>
              </a:rPr>
              <a:t>new species.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>
            <a:stCxn id="111" idx="0"/>
            <a:endCxn id="58" idx="1"/>
          </p:cNvCxnSpPr>
          <p:nvPr/>
        </p:nvCxnSpPr>
        <p:spPr>
          <a:xfrm flipH="1" flipV="1">
            <a:off x="452217" y="2361615"/>
            <a:ext cx="1291484" cy="1626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0" idx="0"/>
            <a:endCxn id="21" idx="2"/>
          </p:cNvCxnSpPr>
          <p:nvPr/>
        </p:nvCxnSpPr>
        <p:spPr>
          <a:xfrm flipV="1">
            <a:off x="6125544" y="3856840"/>
            <a:ext cx="40990" cy="60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1" idx="1"/>
            <a:endCxn id="21" idx="3"/>
          </p:cNvCxnSpPr>
          <p:nvPr/>
        </p:nvCxnSpPr>
        <p:spPr>
          <a:xfrm flipH="1" flipV="1">
            <a:off x="7032263" y="3311816"/>
            <a:ext cx="300597" cy="11826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2" idx="2"/>
            <a:endCxn id="61" idx="0"/>
          </p:cNvCxnSpPr>
          <p:nvPr/>
        </p:nvCxnSpPr>
        <p:spPr>
          <a:xfrm>
            <a:off x="7825792" y="2731284"/>
            <a:ext cx="690085" cy="2812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4" idx="1"/>
            <a:endCxn id="61" idx="3"/>
          </p:cNvCxnSpPr>
          <p:nvPr/>
        </p:nvCxnSpPr>
        <p:spPr>
          <a:xfrm flipH="1">
            <a:off x="9698895" y="3036876"/>
            <a:ext cx="301325" cy="14575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35" idx="1"/>
          </p:cNvCxnSpPr>
          <p:nvPr/>
        </p:nvCxnSpPr>
        <p:spPr>
          <a:xfrm>
            <a:off x="5187605" y="4807358"/>
            <a:ext cx="409458" cy="477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1" idx="0"/>
            <a:endCxn id="35" idx="2"/>
          </p:cNvCxnSpPr>
          <p:nvPr/>
        </p:nvCxnSpPr>
        <p:spPr>
          <a:xfrm flipH="1" flipV="1">
            <a:off x="6202158" y="5147542"/>
            <a:ext cx="57168" cy="629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>
            <a:off x="7039933" y="4760329"/>
            <a:ext cx="294511" cy="1438278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40" idx="3"/>
            <a:endCxn id="37" idx="1"/>
          </p:cNvCxnSpPr>
          <p:nvPr/>
        </p:nvCxnSpPr>
        <p:spPr>
          <a:xfrm>
            <a:off x="9677400" y="6358849"/>
            <a:ext cx="522556" cy="3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38" idx="2"/>
            <a:endCxn id="37" idx="0"/>
          </p:cNvCxnSpPr>
          <p:nvPr/>
        </p:nvCxnSpPr>
        <p:spPr>
          <a:xfrm>
            <a:off x="10921906" y="6033967"/>
            <a:ext cx="524435" cy="866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24" idx="3"/>
            <a:endCxn id="33" idx="2"/>
          </p:cNvCxnSpPr>
          <p:nvPr/>
        </p:nvCxnSpPr>
        <p:spPr>
          <a:xfrm flipV="1">
            <a:off x="12068778" y="2917286"/>
            <a:ext cx="111173" cy="1195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33" idx="3"/>
            <a:endCxn id="1036" idx="0"/>
          </p:cNvCxnSpPr>
          <p:nvPr/>
        </p:nvCxnSpPr>
        <p:spPr>
          <a:xfrm flipH="1">
            <a:off x="12296395" y="5308155"/>
            <a:ext cx="179956" cy="160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37" idx="2"/>
            <a:endCxn id="36" idx="0"/>
          </p:cNvCxnSpPr>
          <p:nvPr/>
        </p:nvCxnSpPr>
        <p:spPr>
          <a:xfrm flipH="1">
            <a:off x="11294597" y="7263884"/>
            <a:ext cx="151744" cy="150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36" idx="1"/>
            <a:endCxn id="42" idx="3"/>
          </p:cNvCxnSpPr>
          <p:nvPr/>
        </p:nvCxnSpPr>
        <p:spPr>
          <a:xfrm flipH="1" flipV="1">
            <a:off x="9878185" y="7980936"/>
            <a:ext cx="252309" cy="348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6" idx="3"/>
            <a:endCxn id="4" idx="1"/>
          </p:cNvCxnSpPr>
          <p:nvPr/>
        </p:nvCxnSpPr>
        <p:spPr>
          <a:xfrm flipV="1">
            <a:off x="3429436" y="4145240"/>
            <a:ext cx="72395" cy="2225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46" idx="2"/>
            <a:endCxn id="47" idx="0"/>
          </p:cNvCxnSpPr>
          <p:nvPr/>
        </p:nvCxnSpPr>
        <p:spPr>
          <a:xfrm>
            <a:off x="2873720" y="4783262"/>
            <a:ext cx="1144808" cy="5146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47" idx="2"/>
            <a:endCxn id="50" idx="0"/>
          </p:cNvCxnSpPr>
          <p:nvPr/>
        </p:nvCxnSpPr>
        <p:spPr>
          <a:xfrm flipH="1">
            <a:off x="3840148" y="8325630"/>
            <a:ext cx="178380" cy="1982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47" idx="1"/>
            <a:endCxn id="49" idx="3"/>
          </p:cNvCxnSpPr>
          <p:nvPr/>
        </p:nvCxnSpPr>
        <p:spPr>
          <a:xfrm flipH="1">
            <a:off x="2422137" y="6811751"/>
            <a:ext cx="152760" cy="1056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3786" y="808482"/>
            <a:ext cx="1180838" cy="1463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1" name="Rectangle 120"/>
          <p:cNvSpPr/>
          <p:nvPr/>
        </p:nvSpPr>
        <p:spPr>
          <a:xfrm>
            <a:off x="9458855" y="68200"/>
            <a:ext cx="2575923" cy="652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Evolutionary trees are a method used by scientists to show how organisms are related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7347393" y="96838"/>
            <a:ext cx="1759048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Classification of living organisms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138263" y="934611"/>
            <a:ext cx="1285036" cy="1216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Use current classification data for living organisms and fossil data for extinct organisms</a:t>
            </a:r>
          </a:p>
        </p:txBody>
      </p:sp>
      <p:cxnSp>
        <p:nvCxnSpPr>
          <p:cNvPr id="125" name="Straight Connector 124"/>
          <p:cNvCxnSpPr>
            <a:stCxn id="102" idx="1"/>
            <a:endCxn id="124" idx="3"/>
          </p:cNvCxnSpPr>
          <p:nvPr/>
        </p:nvCxnSpPr>
        <p:spPr>
          <a:xfrm flipH="1">
            <a:off x="8423299" y="1540005"/>
            <a:ext cx="140487" cy="28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22" idx="3"/>
            <a:endCxn id="121" idx="1"/>
          </p:cNvCxnSpPr>
          <p:nvPr/>
        </p:nvCxnSpPr>
        <p:spPr>
          <a:xfrm>
            <a:off x="9106441" y="389226"/>
            <a:ext cx="352414" cy="52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02" idx="0"/>
            <a:endCxn id="121" idx="1"/>
          </p:cNvCxnSpPr>
          <p:nvPr/>
        </p:nvCxnSpPr>
        <p:spPr>
          <a:xfrm flipV="1">
            <a:off x="9154205" y="394495"/>
            <a:ext cx="304650" cy="4139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</p:cNvCxnSpPr>
          <p:nvPr/>
        </p:nvCxnSpPr>
        <p:spPr>
          <a:xfrm flipH="1">
            <a:off x="6807253" y="4768064"/>
            <a:ext cx="23268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38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540" y="6582389"/>
            <a:ext cx="1593078" cy="2734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1831" y="3268077"/>
            <a:ext cx="1710912" cy="17543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INHERITANCE VARIATION AND EVOLUTION PART 3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61021" y="2596550"/>
            <a:ext cx="1188673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Evolution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85109"/>
              </p:ext>
            </p:extLst>
          </p:nvPr>
        </p:nvGraphicFramePr>
        <p:xfrm>
          <a:off x="7332860" y="3012510"/>
          <a:ext cx="2366035" cy="3012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2534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122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80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Chosen</a:t>
                      </a:r>
                      <a:r>
                        <a:rPr lang="en-GB" sz="1200" baseline="0" dirty="0"/>
                        <a:t> parents are bred together.</a:t>
                      </a:r>
                      <a:endParaRPr lang="en-GB" sz="1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158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From the offspring those with desired characteristics are bred together.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2897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Repeat</a:t>
                      </a:r>
                      <a:r>
                        <a:rPr lang="en-GB" sz="1200" baseline="0" dirty="0"/>
                        <a:t> over several generations until all the offspring show the desired characteristics.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1" name="Rectangle 110"/>
          <p:cNvSpPr/>
          <p:nvPr/>
        </p:nvSpPr>
        <p:spPr>
          <a:xfrm>
            <a:off x="227706" y="2524312"/>
            <a:ext cx="3031990" cy="913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 change in the inherited characteristics of a population over time through the process of natural selection.</a:t>
            </a: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053499"/>
              </p:ext>
            </p:extLst>
          </p:nvPr>
        </p:nvGraphicFramePr>
        <p:xfrm>
          <a:off x="919513" y="57826"/>
          <a:ext cx="6159930" cy="2244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3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0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22792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Through natural selection of variants</a:t>
                      </a:r>
                      <a:r>
                        <a:rPr lang="en-GB" sz="1200" baseline="0" dirty="0"/>
                        <a:t> (genotypes) that give rise to phenotypes best suited to their environment or environmental change e.g. stronger, faster. This allows for variants to pass on their genotype to the next generation.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14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If two populations of one species become</a:t>
                      </a:r>
                      <a:r>
                        <a:rPr lang="en-GB" sz="1200" baseline="0" dirty="0"/>
                        <a:t> so different in phenotype that they can no longer interbreed to produce fertile offspring they have formed two new species.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44" name="Straight Connector 143"/>
          <p:cNvCxnSpPr>
            <a:stCxn id="59" idx="2"/>
            <a:endCxn id="4" idx="0"/>
          </p:cNvCxnSpPr>
          <p:nvPr/>
        </p:nvCxnSpPr>
        <p:spPr>
          <a:xfrm>
            <a:off x="4155358" y="2935104"/>
            <a:ext cx="201929" cy="332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150698" y="229664"/>
            <a:ext cx="903117" cy="1846891"/>
            <a:chOff x="6194368" y="141618"/>
            <a:chExt cx="1176364" cy="2160256"/>
          </a:xfrm>
        </p:grpSpPr>
        <p:pic>
          <p:nvPicPr>
            <p:cNvPr id="10" name="Picture 9" descr="ThinkstockPhotos-200353823-001predatorypre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364" y="141618"/>
              <a:ext cx="987757" cy="819150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4369" y="1304748"/>
              <a:ext cx="1026752" cy="77476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94368" y="2049875"/>
              <a:ext cx="1176364" cy="25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Darwin’s finches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327432" y="3917250"/>
            <a:ext cx="1596223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Selective breeding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00805" y="2766792"/>
            <a:ext cx="1731458" cy="1090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The process by which humans breed plants/animals for particular genetic characteristics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10250" y="2343252"/>
            <a:ext cx="4031084" cy="3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Humans have been doing this for thousands of years since they first bred food from crops and domesticated animals.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77323"/>
              </p:ext>
            </p:extLst>
          </p:nvPr>
        </p:nvGraphicFramePr>
        <p:xfrm>
          <a:off x="10000220" y="876394"/>
          <a:ext cx="2068558" cy="4243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42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1085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455">
                <a:tc gridSpan="2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263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Disease</a:t>
                      </a:r>
                      <a:r>
                        <a:rPr lang="en-GB" sz="1200" baseline="0" dirty="0"/>
                        <a:t> resistance in food crops.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5002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Animals which</a:t>
                      </a:r>
                      <a:r>
                        <a:rPr lang="en-GB" sz="1200" baseline="0" dirty="0"/>
                        <a:t> produce more meat or milk.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136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Domestic dogs with a gentle nature.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263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Large or unusual flowers.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8401331" y="4185378"/>
            <a:ext cx="182823" cy="979899"/>
            <a:chOff x="8345713" y="1785257"/>
            <a:chExt cx="145144" cy="1262615"/>
          </a:xfrm>
        </p:grpSpPr>
        <p:sp>
          <p:nvSpPr>
            <p:cNvPr id="14" name="Down Arrow 13"/>
            <p:cNvSpPr/>
            <p:nvPr/>
          </p:nvSpPr>
          <p:spPr>
            <a:xfrm>
              <a:off x="8345714" y="1785257"/>
              <a:ext cx="145143" cy="264618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8345713" y="2783254"/>
              <a:ext cx="145143" cy="264618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152671" y="1704342"/>
            <a:ext cx="758851" cy="3157378"/>
            <a:chOff x="10746269" y="1285071"/>
            <a:chExt cx="758851" cy="3157378"/>
          </a:xfrm>
        </p:grpSpPr>
        <p:pic>
          <p:nvPicPr>
            <p:cNvPr id="1026" name="Picture 2" descr="Image result for food cro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270" y="1285071"/>
              <a:ext cx="753983" cy="55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cow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269" y="2214116"/>
              <a:ext cx="758851" cy="56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46270" y="3128947"/>
              <a:ext cx="753983" cy="499923"/>
            </a:xfrm>
            <a:prstGeom prst="rect">
              <a:avLst/>
            </a:prstGeom>
          </p:spPr>
        </p:pic>
        <p:pic>
          <p:nvPicPr>
            <p:cNvPr id="1034" name="Picture 10" descr="Image result for flower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2213" y="3940511"/>
              <a:ext cx="752907" cy="501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tangle 32"/>
          <p:cNvSpPr/>
          <p:nvPr/>
        </p:nvSpPr>
        <p:spPr>
          <a:xfrm rot="5400000">
            <a:off x="10085482" y="2620885"/>
            <a:ext cx="4781738" cy="592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Selective breeding can lead to ‘inbreeding’ where some breeds are particularly prone to disease or inherited defects e.g. British Bulldogs have breathing difficulties.</a:t>
            </a:r>
          </a:p>
        </p:txBody>
      </p:sp>
      <p:pic>
        <p:nvPicPr>
          <p:cNvPr id="1036" name="Picture 12" descr="Image result for bulld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063" y="5468648"/>
            <a:ext cx="792663" cy="5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597063" y="4562767"/>
            <a:ext cx="1210190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Genetic engineering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35769"/>
              </p:ext>
            </p:extLst>
          </p:nvPr>
        </p:nvGraphicFramePr>
        <p:xfrm>
          <a:off x="10130494" y="7414555"/>
          <a:ext cx="232820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9996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To become more resistant</a:t>
                      </a:r>
                      <a:r>
                        <a:rPr lang="en-GB" sz="1200" baseline="0" dirty="0"/>
                        <a:t> to insect attack or herbicides.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6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To</a:t>
                      </a:r>
                      <a:r>
                        <a:rPr lang="en-GB" sz="1200" baseline="0" dirty="0"/>
                        <a:t> increase the yield of the crop.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10199956" y="6120613"/>
            <a:ext cx="2492770" cy="1143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Genes from the chromosomes of humans or other organisms can be ‘cut out’ and transferred to the cells of other organisms.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013150" y="5308153"/>
            <a:ext cx="1817511" cy="725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Concern: </a:t>
            </a:r>
            <a:r>
              <a:rPr lang="en-GB" sz="1200" dirty="0">
                <a:solidFill>
                  <a:schemeClr val="tx1"/>
                </a:solidFill>
              </a:rPr>
              <a:t>effect of GMO on wild populations of flowers and insects.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334445" y="6128824"/>
            <a:ext cx="2342955" cy="460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Concern: </a:t>
            </a:r>
            <a:r>
              <a:rPr lang="en-GB" sz="1200" dirty="0">
                <a:solidFill>
                  <a:schemeClr val="tx1"/>
                </a:solidFill>
              </a:rPr>
              <a:t>effect of GMO on human health not fully explored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570112" y="5210466"/>
            <a:ext cx="1378428" cy="135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Modern medical is exploring the possibility of GM to over come inherited disorders e.g. cystic fibrosis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99400"/>
              </p:ext>
            </p:extLst>
          </p:nvPr>
        </p:nvGraphicFramePr>
        <p:xfrm>
          <a:off x="7204684" y="6746496"/>
          <a:ext cx="2673501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3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8486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80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1. Enzymes</a:t>
                      </a:r>
                      <a:r>
                        <a:rPr lang="en-GB" sz="1200" baseline="0" dirty="0"/>
                        <a:t> are used to isolate the required gene.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488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2. Gene</a:t>
                      </a:r>
                      <a:r>
                        <a:rPr lang="en-GB" sz="1200" baseline="0" dirty="0"/>
                        <a:t> is inserted into a vector – bacterial plasmid or virus.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48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dirty="0"/>
                        <a:t>3. Vector</a:t>
                      </a:r>
                      <a:r>
                        <a:rPr lang="en-GB" sz="1200" baseline="0" dirty="0"/>
                        <a:t> inserts genes into the required cells.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4279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4. Genes are transferred to</a:t>
                      </a:r>
                      <a:r>
                        <a:rPr lang="en-GB" sz="1200" baseline="0" dirty="0"/>
                        <a:t> plants/animals/microbes at </a:t>
                      </a:r>
                      <a:r>
                        <a:rPr lang="en-GB" sz="1200" baseline="0" dirty="0" smtClean="0"/>
                        <a:t>an </a:t>
                      </a:r>
                      <a:r>
                        <a:rPr lang="en-GB" sz="1200" baseline="0" dirty="0"/>
                        <a:t>early stage of development so they develop the required characteristics.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2318004" y="3952265"/>
            <a:ext cx="1111432" cy="830997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Cloning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669562"/>
              </p:ext>
            </p:extLst>
          </p:nvPr>
        </p:nvGraphicFramePr>
        <p:xfrm>
          <a:off x="2574897" y="5297873"/>
          <a:ext cx="2887262" cy="30277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6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7927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212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Small groups of</a:t>
                      </a:r>
                      <a:r>
                        <a:rPr lang="en-GB" sz="1200" baseline="0" dirty="0"/>
                        <a:t> cells to grow new plants. Important for preservation of rare plants and commercially in nurseries.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212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Part</a:t>
                      </a:r>
                      <a:r>
                        <a:rPr lang="en-GB" sz="1200" baseline="0" dirty="0"/>
                        <a:t> of a plant is cut off and grown into full plant.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077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dirty="0"/>
                        <a:t>Splitting apart</a:t>
                      </a:r>
                      <a:r>
                        <a:rPr lang="en-GB" sz="1200" baseline="0" dirty="0"/>
                        <a:t> cells from animals embryo before they become specialised. New clone embryos are inserted into womb of adult female.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139340" y="6496623"/>
          <a:ext cx="2282797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2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3662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10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1. Nucleus</a:t>
                      </a:r>
                      <a:r>
                        <a:rPr lang="en-GB" sz="1200" baseline="0" dirty="0"/>
                        <a:t> is removed from an unfertilised egg.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10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2. Nucleus from body</a:t>
                      </a:r>
                      <a:r>
                        <a:rPr lang="en-GB" sz="1200" baseline="0" dirty="0"/>
                        <a:t> cell is inserted into egg cell.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93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3. An electric shock stimulates the</a:t>
                      </a:r>
                      <a:r>
                        <a:rPr lang="en-GB" sz="1200" baseline="0" dirty="0"/>
                        <a:t> egg to divide into an embryo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93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4. Embryo</a:t>
                      </a:r>
                      <a:r>
                        <a:rPr lang="en-GB" sz="1200" baseline="0" dirty="0"/>
                        <a:t> cells are genetically identical to adult cells.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93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5. When embryo has developed into ball</a:t>
                      </a:r>
                      <a:r>
                        <a:rPr lang="en-GB" sz="1200" baseline="0" dirty="0"/>
                        <a:t> of cells it is inserted into host womb.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2593946" y="8523856"/>
            <a:ext cx="2492404" cy="60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Concern: </a:t>
            </a:r>
            <a:r>
              <a:rPr lang="en-GB" sz="1200" dirty="0">
                <a:solidFill>
                  <a:schemeClr val="tx1"/>
                </a:solidFill>
              </a:rPr>
              <a:t>some people have ethical objections to adult cell cloning e.g. welfare of the animals.</a:t>
            </a:r>
          </a:p>
        </p:txBody>
      </p:sp>
      <p:pic>
        <p:nvPicPr>
          <p:cNvPr id="6" name="Picture 2" descr="File:Dolly clone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9" y="3517219"/>
            <a:ext cx="2172363" cy="285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Connector 51"/>
          <p:cNvCxnSpPr>
            <a:stCxn id="111" idx="3"/>
            <a:endCxn id="59" idx="1"/>
          </p:cNvCxnSpPr>
          <p:nvPr/>
        </p:nvCxnSpPr>
        <p:spPr>
          <a:xfrm flipV="1">
            <a:off x="3259696" y="2765827"/>
            <a:ext cx="301325" cy="2151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11" idx="0"/>
            <a:endCxn id="112" idx="2"/>
          </p:cNvCxnSpPr>
          <p:nvPr/>
        </p:nvCxnSpPr>
        <p:spPr>
          <a:xfrm flipV="1">
            <a:off x="1743701" y="2302063"/>
            <a:ext cx="2255777" cy="2222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" idx="3"/>
            <a:endCxn id="20" idx="1"/>
          </p:cNvCxnSpPr>
          <p:nvPr/>
        </p:nvCxnSpPr>
        <p:spPr>
          <a:xfrm>
            <a:off x="5212743" y="4145240"/>
            <a:ext cx="114689" cy="643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6200000">
            <a:off x="-433699" y="1119096"/>
            <a:ext cx="1771831" cy="71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Over time this results in the formation of </a:t>
            </a:r>
            <a:r>
              <a:rPr lang="en-GB" sz="1200">
                <a:solidFill>
                  <a:schemeClr val="tx1"/>
                </a:solidFill>
              </a:rPr>
              <a:t>new species.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>
            <a:stCxn id="111" idx="0"/>
            <a:endCxn id="58" idx="1"/>
          </p:cNvCxnSpPr>
          <p:nvPr/>
        </p:nvCxnSpPr>
        <p:spPr>
          <a:xfrm flipH="1" flipV="1">
            <a:off x="452217" y="2361615"/>
            <a:ext cx="1291484" cy="1626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0" idx="0"/>
            <a:endCxn id="21" idx="2"/>
          </p:cNvCxnSpPr>
          <p:nvPr/>
        </p:nvCxnSpPr>
        <p:spPr>
          <a:xfrm flipV="1">
            <a:off x="6125544" y="3856840"/>
            <a:ext cx="40990" cy="60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/>
            <a:stCxn id="61" idx="1"/>
            <a:endCxn id="21" idx="3"/>
          </p:cNvCxnSpPr>
          <p:nvPr/>
        </p:nvCxnSpPr>
        <p:spPr>
          <a:xfrm flipH="1" flipV="1">
            <a:off x="7032263" y="3311816"/>
            <a:ext cx="300597" cy="12071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cxnSpLocks/>
            <a:stCxn id="22" idx="2"/>
            <a:endCxn id="61" idx="0"/>
          </p:cNvCxnSpPr>
          <p:nvPr/>
        </p:nvCxnSpPr>
        <p:spPr>
          <a:xfrm>
            <a:off x="7825792" y="2731284"/>
            <a:ext cx="690085" cy="2812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  <a:stCxn id="24" idx="1"/>
            <a:endCxn id="61" idx="3"/>
          </p:cNvCxnSpPr>
          <p:nvPr/>
        </p:nvCxnSpPr>
        <p:spPr>
          <a:xfrm flipH="1">
            <a:off x="9698895" y="2997981"/>
            <a:ext cx="301325" cy="15209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35" idx="1"/>
          </p:cNvCxnSpPr>
          <p:nvPr/>
        </p:nvCxnSpPr>
        <p:spPr>
          <a:xfrm>
            <a:off x="5187605" y="4807358"/>
            <a:ext cx="409458" cy="477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1" idx="0"/>
            <a:endCxn id="35" idx="2"/>
          </p:cNvCxnSpPr>
          <p:nvPr/>
        </p:nvCxnSpPr>
        <p:spPr>
          <a:xfrm flipH="1" flipV="1">
            <a:off x="6202158" y="5147542"/>
            <a:ext cx="57168" cy="629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>
            <a:off x="7039933" y="4760329"/>
            <a:ext cx="294511" cy="1438278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40" idx="3"/>
            <a:endCxn id="37" idx="1"/>
          </p:cNvCxnSpPr>
          <p:nvPr/>
        </p:nvCxnSpPr>
        <p:spPr>
          <a:xfrm>
            <a:off x="9677400" y="6358849"/>
            <a:ext cx="522556" cy="3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38" idx="2"/>
            <a:endCxn id="37" idx="0"/>
          </p:cNvCxnSpPr>
          <p:nvPr/>
        </p:nvCxnSpPr>
        <p:spPr>
          <a:xfrm>
            <a:off x="10921906" y="6033967"/>
            <a:ext cx="524435" cy="866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/>
            <a:stCxn id="24" idx="3"/>
            <a:endCxn id="33" idx="2"/>
          </p:cNvCxnSpPr>
          <p:nvPr/>
        </p:nvCxnSpPr>
        <p:spPr>
          <a:xfrm flipV="1">
            <a:off x="12068778" y="2917286"/>
            <a:ext cx="111173" cy="80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33" idx="3"/>
            <a:endCxn id="1036" idx="0"/>
          </p:cNvCxnSpPr>
          <p:nvPr/>
        </p:nvCxnSpPr>
        <p:spPr>
          <a:xfrm flipH="1">
            <a:off x="12296395" y="5308155"/>
            <a:ext cx="179956" cy="160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37" idx="2"/>
            <a:endCxn id="36" idx="0"/>
          </p:cNvCxnSpPr>
          <p:nvPr/>
        </p:nvCxnSpPr>
        <p:spPr>
          <a:xfrm flipH="1">
            <a:off x="11294597" y="7263884"/>
            <a:ext cx="151744" cy="150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36" idx="1"/>
            <a:endCxn id="42" idx="3"/>
          </p:cNvCxnSpPr>
          <p:nvPr/>
        </p:nvCxnSpPr>
        <p:spPr>
          <a:xfrm flipH="1" flipV="1">
            <a:off x="9878185" y="7980936"/>
            <a:ext cx="252309" cy="348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6" idx="3"/>
            <a:endCxn id="4" idx="1"/>
          </p:cNvCxnSpPr>
          <p:nvPr/>
        </p:nvCxnSpPr>
        <p:spPr>
          <a:xfrm flipV="1">
            <a:off x="3429436" y="4145240"/>
            <a:ext cx="72395" cy="2225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46" idx="2"/>
            <a:endCxn id="47" idx="0"/>
          </p:cNvCxnSpPr>
          <p:nvPr/>
        </p:nvCxnSpPr>
        <p:spPr>
          <a:xfrm>
            <a:off x="2873720" y="4783262"/>
            <a:ext cx="1144808" cy="5146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47" idx="2"/>
            <a:endCxn id="50" idx="0"/>
          </p:cNvCxnSpPr>
          <p:nvPr/>
        </p:nvCxnSpPr>
        <p:spPr>
          <a:xfrm flipH="1">
            <a:off x="3840148" y="8325630"/>
            <a:ext cx="178380" cy="1982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47" idx="1"/>
            <a:endCxn id="49" idx="3"/>
          </p:cNvCxnSpPr>
          <p:nvPr/>
        </p:nvCxnSpPr>
        <p:spPr>
          <a:xfrm flipH="1">
            <a:off x="2422137" y="6811751"/>
            <a:ext cx="152760" cy="1056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3786" y="808482"/>
            <a:ext cx="1180838" cy="1463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1" name="Rectangle 120"/>
          <p:cNvSpPr/>
          <p:nvPr/>
        </p:nvSpPr>
        <p:spPr>
          <a:xfrm>
            <a:off x="9458855" y="68200"/>
            <a:ext cx="2575923" cy="652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Evolutionary trees are a method used by scientists to show how organisms are related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7347393" y="96838"/>
            <a:ext cx="1759048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Classification of living organisms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138263" y="934611"/>
            <a:ext cx="1285036" cy="1216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Use current classification data for living organisms and fossil data for extinct organisms</a:t>
            </a:r>
          </a:p>
        </p:txBody>
      </p:sp>
      <p:cxnSp>
        <p:nvCxnSpPr>
          <p:cNvPr id="125" name="Straight Connector 124"/>
          <p:cNvCxnSpPr>
            <a:stCxn id="102" idx="1"/>
            <a:endCxn id="124" idx="3"/>
          </p:cNvCxnSpPr>
          <p:nvPr/>
        </p:nvCxnSpPr>
        <p:spPr>
          <a:xfrm flipH="1">
            <a:off x="8423299" y="1540005"/>
            <a:ext cx="140487" cy="28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22" idx="3"/>
            <a:endCxn id="121" idx="1"/>
          </p:cNvCxnSpPr>
          <p:nvPr/>
        </p:nvCxnSpPr>
        <p:spPr>
          <a:xfrm>
            <a:off x="9106441" y="389226"/>
            <a:ext cx="352414" cy="52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02" idx="0"/>
            <a:endCxn id="121" idx="1"/>
          </p:cNvCxnSpPr>
          <p:nvPr/>
        </p:nvCxnSpPr>
        <p:spPr>
          <a:xfrm flipV="1">
            <a:off x="9154205" y="394495"/>
            <a:ext cx="304650" cy="4139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</p:cNvCxnSpPr>
          <p:nvPr/>
        </p:nvCxnSpPr>
        <p:spPr>
          <a:xfrm flipH="1">
            <a:off x="6807253" y="4768064"/>
            <a:ext cx="23268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45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540" y="6582389"/>
            <a:ext cx="1593078" cy="2734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1831" y="3268077"/>
            <a:ext cx="1710912" cy="17543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INHERITANCE VARIATION AND EVOLUTION PART 3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61021" y="2596550"/>
            <a:ext cx="1188673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Evolution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69459"/>
              </p:ext>
            </p:extLst>
          </p:nvPr>
        </p:nvGraphicFramePr>
        <p:xfrm>
          <a:off x="7332860" y="3012510"/>
          <a:ext cx="2366035" cy="3012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2534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122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80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158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2897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1" name="Rectangle 110"/>
          <p:cNvSpPr/>
          <p:nvPr/>
        </p:nvSpPr>
        <p:spPr>
          <a:xfrm>
            <a:off x="227706" y="2524312"/>
            <a:ext cx="3031990" cy="913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 change in the inherited characteristics of a population over time through the process of natural selection.</a:t>
            </a: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4468"/>
              </p:ext>
            </p:extLst>
          </p:nvPr>
        </p:nvGraphicFramePr>
        <p:xfrm>
          <a:off x="919513" y="57826"/>
          <a:ext cx="6159930" cy="2244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3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0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22792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14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44" name="Straight Connector 143"/>
          <p:cNvCxnSpPr>
            <a:stCxn id="59" idx="2"/>
            <a:endCxn id="4" idx="0"/>
          </p:cNvCxnSpPr>
          <p:nvPr/>
        </p:nvCxnSpPr>
        <p:spPr>
          <a:xfrm>
            <a:off x="4155358" y="2935104"/>
            <a:ext cx="201929" cy="332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150698" y="229664"/>
            <a:ext cx="903117" cy="1846891"/>
            <a:chOff x="6194368" y="141618"/>
            <a:chExt cx="1176364" cy="2160256"/>
          </a:xfrm>
        </p:grpSpPr>
        <p:pic>
          <p:nvPicPr>
            <p:cNvPr id="10" name="Picture 9" descr="ThinkstockPhotos-200353823-001predatorypre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364" y="141618"/>
              <a:ext cx="987757" cy="819150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4369" y="1304748"/>
              <a:ext cx="1026752" cy="77476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94368" y="2049875"/>
              <a:ext cx="1176364" cy="25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Darwin’s finches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327432" y="3917250"/>
            <a:ext cx="1596223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Selective breeding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00805" y="2766792"/>
            <a:ext cx="1731458" cy="1090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The process by which humans breed plants/animals for particular genetic characteristics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10250" y="2343252"/>
            <a:ext cx="4031084" cy="3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Humans have been doing this for thousands of years since they first bred food from crops and domesticated animals.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74525"/>
              </p:ext>
            </p:extLst>
          </p:nvPr>
        </p:nvGraphicFramePr>
        <p:xfrm>
          <a:off x="10000220" y="876394"/>
          <a:ext cx="2068558" cy="4243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42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1085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455">
                <a:tc gridSpan="2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263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5002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136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263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8401331" y="4185378"/>
            <a:ext cx="182823" cy="979899"/>
            <a:chOff x="8345713" y="1785257"/>
            <a:chExt cx="145144" cy="1262615"/>
          </a:xfrm>
        </p:grpSpPr>
        <p:sp>
          <p:nvSpPr>
            <p:cNvPr id="14" name="Down Arrow 13"/>
            <p:cNvSpPr/>
            <p:nvPr/>
          </p:nvSpPr>
          <p:spPr>
            <a:xfrm>
              <a:off x="8345714" y="1785257"/>
              <a:ext cx="145143" cy="264618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8345713" y="2783254"/>
              <a:ext cx="145143" cy="264618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152671" y="1704342"/>
            <a:ext cx="758851" cy="3157378"/>
            <a:chOff x="10746269" y="1285071"/>
            <a:chExt cx="758851" cy="3157378"/>
          </a:xfrm>
        </p:grpSpPr>
        <p:pic>
          <p:nvPicPr>
            <p:cNvPr id="1026" name="Picture 2" descr="Image result for food cro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270" y="1285071"/>
              <a:ext cx="753983" cy="55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cow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269" y="2214116"/>
              <a:ext cx="758851" cy="56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46270" y="3128947"/>
              <a:ext cx="753983" cy="499923"/>
            </a:xfrm>
            <a:prstGeom prst="rect">
              <a:avLst/>
            </a:prstGeom>
          </p:spPr>
        </p:pic>
        <p:pic>
          <p:nvPicPr>
            <p:cNvPr id="1034" name="Picture 10" descr="Image result for flower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2213" y="3940511"/>
              <a:ext cx="752907" cy="501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tangle 32"/>
          <p:cNvSpPr/>
          <p:nvPr/>
        </p:nvSpPr>
        <p:spPr>
          <a:xfrm rot="5400000">
            <a:off x="10085482" y="2620885"/>
            <a:ext cx="4781738" cy="592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Selective breeding can lead to ‘inbreeding’ where some breeds are particularly prone to disease or inherited defects e.g. British Bulldogs have breathing difficulties.</a:t>
            </a:r>
          </a:p>
        </p:txBody>
      </p:sp>
      <p:pic>
        <p:nvPicPr>
          <p:cNvPr id="1036" name="Picture 12" descr="Image result for bulld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063" y="5468648"/>
            <a:ext cx="792663" cy="5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597063" y="4562767"/>
            <a:ext cx="1210190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Genetic engineering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727900"/>
              </p:ext>
            </p:extLst>
          </p:nvPr>
        </p:nvGraphicFramePr>
        <p:xfrm>
          <a:off x="10130494" y="7414554"/>
          <a:ext cx="2328206" cy="1828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17599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1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10199956" y="6120613"/>
            <a:ext cx="2492770" cy="1143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Genes from the chromosomes of humans or other organisms can be ‘cut out’ and transferred to the cells of other organisms.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013150" y="5308153"/>
            <a:ext cx="1817511" cy="725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Concern: </a:t>
            </a:r>
            <a:r>
              <a:rPr lang="en-GB" sz="1200" dirty="0">
                <a:solidFill>
                  <a:schemeClr val="tx1"/>
                </a:solidFill>
              </a:rPr>
              <a:t>effect of GMO on wild populations of flowers and insects.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334445" y="6128824"/>
            <a:ext cx="2342955" cy="460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Concern: </a:t>
            </a:r>
            <a:r>
              <a:rPr lang="en-GB" sz="1200" dirty="0">
                <a:solidFill>
                  <a:schemeClr val="tx1"/>
                </a:solidFill>
              </a:rPr>
              <a:t>effect of GMO on human health not fully explored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570112" y="5210466"/>
            <a:ext cx="1378428" cy="135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Modern medical is exploring the possibility of GM to over come inherited disorders e.g. cystic fibrosis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67129"/>
              </p:ext>
            </p:extLst>
          </p:nvPr>
        </p:nvGraphicFramePr>
        <p:xfrm>
          <a:off x="7204684" y="6746496"/>
          <a:ext cx="2673501" cy="2496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3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4282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427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72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723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270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2318004" y="3952265"/>
            <a:ext cx="1111432" cy="830997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Cloning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97301"/>
              </p:ext>
            </p:extLst>
          </p:nvPr>
        </p:nvGraphicFramePr>
        <p:xfrm>
          <a:off x="2574897" y="5297873"/>
          <a:ext cx="2887262" cy="30678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6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346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391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391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168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10661"/>
              </p:ext>
            </p:extLst>
          </p:nvPr>
        </p:nvGraphicFramePr>
        <p:xfrm>
          <a:off x="139340" y="6496623"/>
          <a:ext cx="2282797" cy="2746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2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5291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56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56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10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10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610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2593946" y="8523856"/>
            <a:ext cx="2492404" cy="60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Concern: </a:t>
            </a:r>
            <a:r>
              <a:rPr lang="en-GB" sz="1200" dirty="0">
                <a:solidFill>
                  <a:schemeClr val="tx1"/>
                </a:solidFill>
              </a:rPr>
              <a:t>some people have ethical objections to adult cell cloning e.g. welfare of the animals.</a:t>
            </a:r>
          </a:p>
        </p:txBody>
      </p:sp>
      <p:pic>
        <p:nvPicPr>
          <p:cNvPr id="6" name="Picture 2" descr="File:Dolly clone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9" y="3517219"/>
            <a:ext cx="2172363" cy="285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Connector 51"/>
          <p:cNvCxnSpPr>
            <a:stCxn id="111" idx="3"/>
            <a:endCxn id="59" idx="1"/>
          </p:cNvCxnSpPr>
          <p:nvPr/>
        </p:nvCxnSpPr>
        <p:spPr>
          <a:xfrm flipV="1">
            <a:off x="3259696" y="2765827"/>
            <a:ext cx="301325" cy="2151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11" idx="0"/>
            <a:endCxn id="112" idx="2"/>
          </p:cNvCxnSpPr>
          <p:nvPr/>
        </p:nvCxnSpPr>
        <p:spPr>
          <a:xfrm flipV="1">
            <a:off x="1743701" y="2302063"/>
            <a:ext cx="2255777" cy="2222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" idx="3"/>
            <a:endCxn id="20" idx="1"/>
          </p:cNvCxnSpPr>
          <p:nvPr/>
        </p:nvCxnSpPr>
        <p:spPr>
          <a:xfrm>
            <a:off x="5212743" y="4145240"/>
            <a:ext cx="114689" cy="643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6200000">
            <a:off x="-433699" y="1119096"/>
            <a:ext cx="1771831" cy="71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Over time this results in the formation of </a:t>
            </a:r>
            <a:r>
              <a:rPr lang="en-GB" sz="1200">
                <a:solidFill>
                  <a:schemeClr val="tx1"/>
                </a:solidFill>
              </a:rPr>
              <a:t>new species.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>
            <a:stCxn id="111" idx="0"/>
            <a:endCxn id="58" idx="1"/>
          </p:cNvCxnSpPr>
          <p:nvPr/>
        </p:nvCxnSpPr>
        <p:spPr>
          <a:xfrm flipH="1" flipV="1">
            <a:off x="452217" y="2361615"/>
            <a:ext cx="1291484" cy="1626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0" idx="0"/>
            <a:endCxn id="21" idx="2"/>
          </p:cNvCxnSpPr>
          <p:nvPr/>
        </p:nvCxnSpPr>
        <p:spPr>
          <a:xfrm flipV="1">
            <a:off x="6125544" y="3856840"/>
            <a:ext cx="40990" cy="60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/>
            <a:stCxn id="61" idx="1"/>
            <a:endCxn id="21" idx="3"/>
          </p:cNvCxnSpPr>
          <p:nvPr/>
        </p:nvCxnSpPr>
        <p:spPr>
          <a:xfrm flipH="1" flipV="1">
            <a:off x="7032263" y="3311816"/>
            <a:ext cx="300597" cy="12071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cxnSpLocks/>
            <a:stCxn id="22" idx="2"/>
            <a:endCxn id="61" idx="0"/>
          </p:cNvCxnSpPr>
          <p:nvPr/>
        </p:nvCxnSpPr>
        <p:spPr>
          <a:xfrm>
            <a:off x="7825792" y="2731284"/>
            <a:ext cx="690085" cy="2812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  <a:stCxn id="24" idx="1"/>
            <a:endCxn id="61" idx="3"/>
          </p:cNvCxnSpPr>
          <p:nvPr/>
        </p:nvCxnSpPr>
        <p:spPr>
          <a:xfrm flipH="1">
            <a:off x="9698895" y="2997981"/>
            <a:ext cx="301325" cy="15209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35" idx="1"/>
          </p:cNvCxnSpPr>
          <p:nvPr/>
        </p:nvCxnSpPr>
        <p:spPr>
          <a:xfrm>
            <a:off x="5187605" y="4807358"/>
            <a:ext cx="409458" cy="477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1" idx="0"/>
            <a:endCxn id="35" idx="2"/>
          </p:cNvCxnSpPr>
          <p:nvPr/>
        </p:nvCxnSpPr>
        <p:spPr>
          <a:xfrm flipH="1" flipV="1">
            <a:off x="6202158" y="5147542"/>
            <a:ext cx="57168" cy="629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>
            <a:off x="7039933" y="4760329"/>
            <a:ext cx="294511" cy="1438278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40" idx="3"/>
            <a:endCxn id="37" idx="1"/>
          </p:cNvCxnSpPr>
          <p:nvPr/>
        </p:nvCxnSpPr>
        <p:spPr>
          <a:xfrm>
            <a:off x="9677400" y="6358849"/>
            <a:ext cx="522556" cy="3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38" idx="2"/>
            <a:endCxn id="37" idx="0"/>
          </p:cNvCxnSpPr>
          <p:nvPr/>
        </p:nvCxnSpPr>
        <p:spPr>
          <a:xfrm>
            <a:off x="10921906" y="6033967"/>
            <a:ext cx="524435" cy="866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/>
            <a:stCxn id="24" idx="3"/>
            <a:endCxn id="33" idx="2"/>
          </p:cNvCxnSpPr>
          <p:nvPr/>
        </p:nvCxnSpPr>
        <p:spPr>
          <a:xfrm flipV="1">
            <a:off x="12068778" y="2917286"/>
            <a:ext cx="111173" cy="80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33" idx="3"/>
            <a:endCxn id="1036" idx="0"/>
          </p:cNvCxnSpPr>
          <p:nvPr/>
        </p:nvCxnSpPr>
        <p:spPr>
          <a:xfrm flipH="1">
            <a:off x="12296395" y="5308155"/>
            <a:ext cx="179956" cy="160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/>
            <a:stCxn id="37" idx="2"/>
            <a:endCxn id="36" idx="0"/>
          </p:cNvCxnSpPr>
          <p:nvPr/>
        </p:nvCxnSpPr>
        <p:spPr>
          <a:xfrm flipH="1">
            <a:off x="11294597" y="7263884"/>
            <a:ext cx="151744" cy="1506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  <a:stCxn id="36" idx="1"/>
            <a:endCxn id="42" idx="3"/>
          </p:cNvCxnSpPr>
          <p:nvPr/>
        </p:nvCxnSpPr>
        <p:spPr>
          <a:xfrm flipH="1" flipV="1">
            <a:off x="9878185" y="7994925"/>
            <a:ext cx="252309" cy="334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6" idx="3"/>
            <a:endCxn id="4" idx="1"/>
          </p:cNvCxnSpPr>
          <p:nvPr/>
        </p:nvCxnSpPr>
        <p:spPr>
          <a:xfrm flipV="1">
            <a:off x="3429436" y="4145240"/>
            <a:ext cx="72395" cy="2225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cxnSpLocks/>
            <a:stCxn id="46" idx="2"/>
            <a:endCxn id="47" idx="0"/>
          </p:cNvCxnSpPr>
          <p:nvPr/>
        </p:nvCxnSpPr>
        <p:spPr>
          <a:xfrm>
            <a:off x="2873720" y="4783262"/>
            <a:ext cx="1144808" cy="5146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/>
            <a:stCxn id="47" idx="2"/>
            <a:endCxn id="50" idx="0"/>
          </p:cNvCxnSpPr>
          <p:nvPr/>
        </p:nvCxnSpPr>
        <p:spPr>
          <a:xfrm flipH="1">
            <a:off x="3840148" y="8365730"/>
            <a:ext cx="178380" cy="1581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cxnSpLocks/>
            <a:stCxn id="47" idx="1"/>
            <a:endCxn id="49" idx="3"/>
          </p:cNvCxnSpPr>
          <p:nvPr/>
        </p:nvCxnSpPr>
        <p:spPr>
          <a:xfrm flipH="1">
            <a:off x="2422137" y="6831801"/>
            <a:ext cx="152760" cy="10381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3786" y="808482"/>
            <a:ext cx="1180838" cy="1463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1" name="Rectangle 120"/>
          <p:cNvSpPr/>
          <p:nvPr/>
        </p:nvSpPr>
        <p:spPr>
          <a:xfrm>
            <a:off x="9458855" y="68200"/>
            <a:ext cx="2575923" cy="652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Evolutionary trees are a method used by scientists to show how organisms are related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7347393" y="96838"/>
            <a:ext cx="1759048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Classification of living organisms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138263" y="934611"/>
            <a:ext cx="1285036" cy="1216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Use current classification data for living organisms and fossil data for extinct organisms</a:t>
            </a:r>
          </a:p>
        </p:txBody>
      </p:sp>
      <p:cxnSp>
        <p:nvCxnSpPr>
          <p:cNvPr id="125" name="Straight Connector 124"/>
          <p:cNvCxnSpPr>
            <a:stCxn id="102" idx="1"/>
            <a:endCxn id="124" idx="3"/>
          </p:cNvCxnSpPr>
          <p:nvPr/>
        </p:nvCxnSpPr>
        <p:spPr>
          <a:xfrm flipH="1">
            <a:off x="8423299" y="1540005"/>
            <a:ext cx="140487" cy="28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22" idx="3"/>
            <a:endCxn id="121" idx="1"/>
          </p:cNvCxnSpPr>
          <p:nvPr/>
        </p:nvCxnSpPr>
        <p:spPr>
          <a:xfrm>
            <a:off x="9106441" y="389226"/>
            <a:ext cx="352414" cy="52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02" idx="0"/>
            <a:endCxn id="121" idx="1"/>
          </p:cNvCxnSpPr>
          <p:nvPr/>
        </p:nvCxnSpPr>
        <p:spPr>
          <a:xfrm flipV="1">
            <a:off x="9154205" y="394495"/>
            <a:ext cx="304650" cy="4139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</p:cNvCxnSpPr>
          <p:nvPr/>
        </p:nvCxnSpPr>
        <p:spPr>
          <a:xfrm flipH="1">
            <a:off x="6807253" y="4768064"/>
            <a:ext cx="23268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7873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C80E9CB9-E76E-9746-BBD9-9A5642A3D5E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3E356EEA-E8C8-7543-8BDC-2F59607924F1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1A4D6916-CBD0-1B43-B42B-8275D887926E}"/>
    </a:ext>
  </a:extLst>
</a:theme>
</file>

<file path=ppt/theme/theme4.xml><?xml version="1.0" encoding="utf-8"?>
<a:theme xmlns:a="http://schemas.openxmlformats.org/drawingml/2006/main" name="1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D925D060-3B1D-5548-9114-7EDCE4E98F41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DC732CF4-5BDE-8046-B4DE-2D8BD2EF8667}"/>
    </a:ext>
  </a:extLst>
</a:theme>
</file>

<file path=ppt/theme/theme6.xml><?xml version="1.0" encoding="utf-8"?>
<a:theme xmlns:a="http://schemas.openxmlformats.org/drawingml/2006/main" name="2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93805219-F6D9-3A4C-BBFB-B4DE692E9609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CB3D2206-8F79-494A-B3D4-5C13485329D1}"/>
    </a:ext>
  </a:extLst>
</a:theme>
</file>

<file path=ppt/theme/theme8.xml><?xml version="1.0" encoding="utf-8"?>
<a:theme xmlns:a="http://schemas.openxmlformats.org/drawingml/2006/main" name="3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293CA237-E40C-E049-B52B-8A449DAD856B}"/>
    </a:ext>
  </a:extLst>
</a:theme>
</file>

<file path=ppt/theme/theme9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7B297D88-6958-E345-939D-06B02D812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mat TEMPLATE</Template>
  <TotalTime>3077</TotalTime>
  <Words>1962</Words>
  <Application>Microsoft Office PowerPoint</Application>
  <PresentationFormat>A3 Paper (297x420 mm)</PresentationFormat>
  <Paragraphs>166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Calibri</vt:lpstr>
      <vt:lpstr>Calibri Light</vt:lpstr>
      <vt:lpstr>Gill Sans</vt:lpstr>
      <vt:lpstr>News Gothic MT</vt:lpstr>
      <vt:lpstr>Verdana</vt:lpstr>
      <vt:lpstr>Custom Design</vt:lpstr>
      <vt:lpstr>PIXL Sci</vt:lpstr>
      <vt:lpstr>1_Custom Design</vt:lpstr>
      <vt:lpstr>1_PIXL Sci</vt:lpstr>
      <vt:lpstr>2_Custom Design</vt:lpstr>
      <vt:lpstr>2_PIXL Sci</vt:lpstr>
      <vt:lpstr>3_Custom Design</vt:lpstr>
      <vt:lpstr>3_PIXL Sci</vt:lpstr>
      <vt:lpstr>4_Custom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Kynes</dc:creator>
  <cp:lastModifiedBy>Jason Kynes</cp:lastModifiedBy>
  <cp:revision>174</cp:revision>
  <cp:lastPrinted>2017-05-23T07:01:30Z</cp:lastPrinted>
  <dcterms:created xsi:type="dcterms:W3CDTF">2017-08-14T08:38:38Z</dcterms:created>
  <dcterms:modified xsi:type="dcterms:W3CDTF">2017-11-26T15:33:11Z</dcterms:modified>
</cp:coreProperties>
</file>