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7" r:id="rId2"/>
    <p:sldMasterId id="2147483704" r:id="rId3"/>
    <p:sldMasterId id="2147483716" r:id="rId4"/>
    <p:sldMasterId id="2147483733" r:id="rId5"/>
    <p:sldMasterId id="2147483745" r:id="rId6"/>
    <p:sldMasterId id="2147483762" r:id="rId7"/>
    <p:sldMasterId id="2147483774" r:id="rId8"/>
    <p:sldMasterId id="2147483791" r:id="rId9"/>
  </p:sldMasterIdLst>
  <p:notesMasterIdLst>
    <p:notesMasterId r:id="rId14"/>
  </p:notesMasterIdLst>
  <p:sldIdLst>
    <p:sldId id="258" r:id="rId10"/>
    <p:sldId id="259" r:id="rId11"/>
    <p:sldId id="260" r:id="rId12"/>
    <p:sldId id="261" r:id="rId13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6" autoAdjust="0"/>
    <p:restoredTop sz="92876"/>
  </p:normalViewPr>
  <p:slideViewPr>
    <p:cSldViewPr snapToGrid="0" snapToObjects="1">
      <p:cViewPr varScale="1">
        <p:scale>
          <a:sx n="117" d="100"/>
          <a:sy n="117" d="100"/>
        </p:scale>
        <p:origin x="10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Kynes" userId="7bf14c18-c461-4711-a717-7f9d6cf15d66" providerId="ADAL" clId="{03A2FF57-BB13-4122-8DE3-77A1078B0D85}"/>
    <pc:docChg chg="custSel modSld">
      <pc:chgData name="Jason Kynes" userId="7bf14c18-c461-4711-a717-7f9d6cf15d66" providerId="ADAL" clId="{03A2FF57-BB13-4122-8DE3-77A1078B0D85}" dt="2017-10-01T15:26:14.491" v="4" actId="478"/>
      <pc:docMkLst>
        <pc:docMk/>
      </pc:docMkLst>
      <pc:sldChg chg="delSp modSp">
        <pc:chgData name="Jason Kynes" userId="7bf14c18-c461-4711-a717-7f9d6cf15d66" providerId="ADAL" clId="{03A2FF57-BB13-4122-8DE3-77A1078B0D85}" dt="2017-10-01T15:26:14.491" v="4" actId="478"/>
        <pc:sldMkLst>
          <pc:docMk/>
          <pc:sldMk cId="537204356" sldId="258"/>
        </pc:sldMkLst>
        <pc:spChg chg="del">
          <ac:chgData name="Jason Kynes" userId="7bf14c18-c461-4711-a717-7f9d6cf15d66" providerId="ADAL" clId="{03A2FF57-BB13-4122-8DE3-77A1078B0D85}" dt="2017-10-01T15:26:10.714" v="1" actId="478"/>
          <ac:spMkLst>
            <pc:docMk/>
            <pc:sldMk cId="537204356" sldId="258"/>
            <ac:spMk id="148" creationId="{00000000-0000-0000-0000-000000000000}"/>
          </ac:spMkLst>
        </pc:spChg>
        <pc:spChg chg="del">
          <ac:chgData name="Jason Kynes" userId="7bf14c18-c461-4711-a717-7f9d6cf15d66" providerId="ADAL" clId="{03A2FF57-BB13-4122-8DE3-77A1078B0D85}" dt="2017-10-01T15:26:09.276" v="0" actId="478"/>
          <ac:spMkLst>
            <pc:docMk/>
            <pc:sldMk cId="537204356" sldId="258"/>
            <ac:spMk id="276" creationId="{00000000-0000-0000-0000-000000000000}"/>
          </ac:spMkLst>
        </pc:spChg>
        <pc:graphicFrameChg chg="del">
          <ac:chgData name="Jason Kynes" userId="7bf14c18-c461-4711-a717-7f9d6cf15d66" providerId="ADAL" clId="{03A2FF57-BB13-4122-8DE3-77A1078B0D85}" dt="2017-10-01T15:26:14.491" v="4" actId="478"/>
          <ac:graphicFrameMkLst>
            <pc:docMk/>
            <pc:sldMk cId="537204356" sldId="258"/>
            <ac:graphicFrameMk id="372" creationId="{00000000-0000-0000-0000-000000000000}"/>
          </ac:graphicFrameMkLst>
        </pc:graphicFrameChg>
        <pc:cxnChg chg="mod">
          <ac:chgData name="Jason Kynes" userId="7bf14c18-c461-4711-a717-7f9d6cf15d66" providerId="ADAL" clId="{03A2FF57-BB13-4122-8DE3-77A1078B0D85}" dt="2017-10-01T15:26:09.276" v="0" actId="478"/>
          <ac:cxnSpMkLst>
            <pc:docMk/>
            <pc:sldMk cId="537204356" sldId="258"/>
            <ac:cxnSpMk id="149" creationId="{00000000-0000-0000-0000-000000000000}"/>
          </ac:cxnSpMkLst>
        </pc:cxnChg>
        <pc:cxnChg chg="del mod">
          <ac:chgData name="Jason Kynes" userId="7bf14c18-c461-4711-a717-7f9d6cf15d66" providerId="ADAL" clId="{03A2FF57-BB13-4122-8DE3-77A1078B0D85}" dt="2017-10-01T15:26:13.531" v="3" actId="478"/>
          <ac:cxnSpMkLst>
            <pc:docMk/>
            <pc:sldMk cId="537204356" sldId="258"/>
            <ac:cxnSpMk id="180" creationId="{00000000-0000-0000-0000-000000000000}"/>
          </ac:cxnSpMkLst>
        </pc:cxnChg>
        <pc:cxnChg chg="del mod">
          <ac:chgData name="Jason Kynes" userId="7bf14c18-c461-4711-a717-7f9d6cf15d66" providerId="ADAL" clId="{03A2FF57-BB13-4122-8DE3-77A1078B0D85}" dt="2017-10-01T15:26:12.234" v="2" actId="478"/>
          <ac:cxnSpMkLst>
            <pc:docMk/>
            <pc:sldMk cId="537204356" sldId="258"/>
            <ac:cxnSpMk id="303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92C9-B55A-1F4F-9AFE-46C3C2199AFF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B3C7-D27E-3848-B356-B3E625A9DB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dirty="0">
                <a:latin typeface="Arial" charset="0"/>
                <a:ea typeface="Arial" charset="0"/>
                <a:cs typeface="Arial" charset="0"/>
              </a:rPr>
              <a:t>better hope – brighter future</a:t>
            </a:r>
          </a:p>
        </p:txBody>
      </p:sp>
    </p:spTree>
    <p:extLst>
      <p:ext uri="{BB962C8B-B14F-4D97-AF65-F5344CB8AC3E}">
        <p14:creationId xmlns:p14="http://schemas.microsoft.com/office/powerpoint/2010/main" val="5149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9" r:id="rId10"/>
    <p:sldLayoutId id="214748370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2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8" r:id="rId10"/>
    <p:sldLayoutId id="2147483732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7" r:id="rId10"/>
    <p:sldLayoutId id="214748376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9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0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6" r:id="rId10"/>
    <p:sldLayoutId id="2147483790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dirty="0">
                <a:latin typeface="Arial" charset="0"/>
                <a:ea typeface="Arial" charset="0"/>
                <a:cs typeface="Arial" charset="0"/>
              </a:rPr>
              <a:t>better hope – brighter future</a:t>
            </a:r>
          </a:p>
        </p:txBody>
      </p:sp>
    </p:spTree>
    <p:extLst>
      <p:ext uri="{BB962C8B-B14F-4D97-AF65-F5344CB8AC3E}">
        <p14:creationId xmlns:p14="http://schemas.microsoft.com/office/powerpoint/2010/main" val="9235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2190" y="3240592"/>
            <a:ext cx="1821172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ECOLOGY PART 3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9" name="Straight Connector 148"/>
          <p:cNvCxnSpPr>
            <a:cxnSpLocks/>
            <a:stCxn id="54" idx="2"/>
            <a:endCxn id="68" idx="0"/>
          </p:cNvCxnSpPr>
          <p:nvPr/>
        </p:nvCxnSpPr>
        <p:spPr>
          <a:xfrm>
            <a:off x="6310261" y="8079543"/>
            <a:ext cx="0" cy="2837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310E04F-3623-4617-B607-D6B04DB517A9}"/>
              </a:ext>
            </a:extLst>
          </p:cNvPr>
          <p:cNvSpPr/>
          <p:nvPr/>
        </p:nvSpPr>
        <p:spPr>
          <a:xfrm>
            <a:off x="5009075" y="1900088"/>
            <a:ext cx="2175281" cy="1077218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Biodiversity and the effect of human interaction on the ecosystem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128E6-8C0E-4958-8FF1-151E00237DB9}"/>
              </a:ext>
            </a:extLst>
          </p:cNvPr>
          <p:cNvSpPr/>
          <p:nvPr/>
        </p:nvSpPr>
        <p:spPr>
          <a:xfrm>
            <a:off x="3069786" y="2345471"/>
            <a:ext cx="1292860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Biodiversity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A361C1-37B0-4943-B8EE-537CFCE033F8}"/>
              </a:ext>
            </a:extLst>
          </p:cNvPr>
          <p:cNvSpPr/>
          <p:nvPr/>
        </p:nvSpPr>
        <p:spPr>
          <a:xfrm>
            <a:off x="307638" y="1855895"/>
            <a:ext cx="2437173" cy="931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Biodiversity is the variety of all different species of organisms on Earth, or within an ecosystem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030BE7-AE1C-4A9F-9F2B-5B302F583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557650"/>
              </p:ext>
            </p:extLst>
          </p:nvPr>
        </p:nvGraphicFramePr>
        <p:xfrm>
          <a:off x="1162276" y="89326"/>
          <a:ext cx="4698159" cy="1664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5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881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baseline="0" dirty="0"/>
                        <a:t>Maintain a great biodiversity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Ensures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the stability of ecosystems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/>
                        <a:t>By reducing the dependence on one species on another for food, shelter, maintenance of the physical environment.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11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Future of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human species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Many human activities</a:t>
                      </a:r>
                      <a:r>
                        <a:rPr lang="en-GB" sz="1200" baseline="0" dirty="0"/>
                        <a:t> are reduction biodiversity and only recently measures have been taken to stop it.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4148E98-5027-4850-8F00-7A4DBB1D2D8B}"/>
              </a:ext>
            </a:extLst>
          </p:cNvPr>
          <p:cNvSpPr/>
          <p:nvPr/>
        </p:nvSpPr>
        <p:spPr>
          <a:xfrm>
            <a:off x="5663897" y="4329506"/>
            <a:ext cx="3308158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Waste, land use and deforestation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28866A-A97B-4F28-A350-CACF4BC77C91}"/>
              </a:ext>
            </a:extLst>
          </p:cNvPr>
          <p:cNvSpPr/>
          <p:nvPr/>
        </p:nvSpPr>
        <p:spPr>
          <a:xfrm>
            <a:off x="6258840" y="226116"/>
            <a:ext cx="1422377" cy="872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Human activity can have a negative impact on biodiversity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A72068-C66D-4988-A19B-C104310B30BD}"/>
              </a:ext>
            </a:extLst>
          </p:cNvPr>
          <p:cNvCxnSpPr>
            <a:cxnSpLocks/>
            <a:stCxn id="5" idx="0"/>
            <a:endCxn id="10" idx="2"/>
          </p:cNvCxnSpPr>
          <p:nvPr/>
        </p:nvCxnSpPr>
        <p:spPr>
          <a:xfrm flipV="1">
            <a:off x="6096716" y="1098261"/>
            <a:ext cx="873313" cy="801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E07AB7-7E6F-46D8-867F-0E7701A4DB38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1526225" y="1753518"/>
            <a:ext cx="1985130" cy="102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0AED4F-9079-4B70-A21B-D207F619BDE5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2744811" y="2321587"/>
            <a:ext cx="971405" cy="23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C0AE44-FF65-4369-A38B-DF56256F7D7C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H="1" flipV="1">
            <a:off x="6096716" y="2977306"/>
            <a:ext cx="346060" cy="263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5FFA15-F5EB-4FB4-98FB-E15ABE180F9A}"/>
              </a:ext>
            </a:extLst>
          </p:cNvPr>
          <p:cNvCxnSpPr>
            <a:cxnSpLocks/>
            <a:stCxn id="9" idx="0"/>
            <a:endCxn id="4" idx="2"/>
          </p:cNvCxnSpPr>
          <p:nvPr/>
        </p:nvCxnSpPr>
        <p:spPr>
          <a:xfrm flipH="1" flipV="1">
            <a:off x="6442776" y="3886923"/>
            <a:ext cx="875200" cy="442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71D5D8-2DA2-43D2-AE5D-E3C7DCE59D9B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4362646" y="2514748"/>
            <a:ext cx="1169544" cy="10490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D92CF38-1814-43DD-807C-C3991980EC07}"/>
              </a:ext>
            </a:extLst>
          </p:cNvPr>
          <p:cNvSpPr/>
          <p:nvPr/>
        </p:nvSpPr>
        <p:spPr>
          <a:xfrm>
            <a:off x="4090230" y="5054536"/>
            <a:ext cx="2113262" cy="84236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Impact of environmental change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HT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422766-73C7-4547-B359-9BED5F52081C}"/>
              </a:ext>
            </a:extLst>
          </p:cNvPr>
          <p:cNvCxnSpPr>
            <a:cxnSpLocks/>
            <a:stCxn id="28" idx="0"/>
            <a:endCxn id="4" idx="1"/>
          </p:cNvCxnSpPr>
          <p:nvPr/>
        </p:nvCxnSpPr>
        <p:spPr>
          <a:xfrm flipV="1">
            <a:off x="5146861" y="3563758"/>
            <a:ext cx="385329" cy="14907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D73B09F-9DD8-46DD-9EE5-0AE481919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84441"/>
              </p:ext>
            </p:extLst>
          </p:nvPr>
        </p:nvGraphicFramePr>
        <p:xfrm>
          <a:off x="340064" y="6846230"/>
          <a:ext cx="4496794" cy="1377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237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Environmental changes affect the distribution of species</a:t>
                      </a: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Temperature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200" baseline="0" dirty="0"/>
                        <a:t>These changes might be seasonal, geographic or caused by human interaction.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Availability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of water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7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Composition of atmospheric gases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A90ECF-E4DB-4412-9564-C788855A7831}"/>
              </a:ext>
            </a:extLst>
          </p:cNvPr>
          <p:cNvCxnSpPr>
            <a:cxnSpLocks/>
            <a:stCxn id="32" idx="3"/>
            <a:endCxn id="28" idx="2"/>
          </p:cNvCxnSpPr>
          <p:nvPr/>
        </p:nvCxnSpPr>
        <p:spPr>
          <a:xfrm flipV="1">
            <a:off x="4836858" y="5896901"/>
            <a:ext cx="310003" cy="1638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EA082B6-D5B5-4A1E-A0BD-361FD142EAED}"/>
              </a:ext>
            </a:extLst>
          </p:cNvPr>
          <p:cNvSpPr/>
          <p:nvPr/>
        </p:nvSpPr>
        <p:spPr>
          <a:xfrm>
            <a:off x="750054" y="8334024"/>
            <a:ext cx="3555301" cy="778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r>
              <a:rPr lang="en-GB" sz="1200" dirty="0">
                <a:solidFill>
                  <a:schemeClr val="tx1"/>
                </a:solidFill>
              </a:rPr>
              <a:t>Several species of bird migrate from cold winter conditions to warmer conditions closer to the equator.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89B6CEF-674E-4113-9915-874C165B7A09}"/>
              </a:ext>
            </a:extLst>
          </p:cNvPr>
          <p:cNvCxnSpPr>
            <a:cxnSpLocks/>
            <a:stCxn id="36" idx="0"/>
            <a:endCxn id="32" idx="2"/>
          </p:cNvCxnSpPr>
          <p:nvPr/>
        </p:nvCxnSpPr>
        <p:spPr>
          <a:xfrm flipV="1">
            <a:off x="2527705" y="8223753"/>
            <a:ext cx="60756" cy="110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6F63E1E0-51CE-4907-9530-7DCB14B11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37143"/>
              </p:ext>
            </p:extLst>
          </p:nvPr>
        </p:nvGraphicFramePr>
        <p:xfrm>
          <a:off x="7414181" y="1300087"/>
          <a:ext cx="5181061" cy="1940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7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087"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baseline="0" dirty="0"/>
                        <a:t>Waste management</a:t>
                      </a:r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Rapid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growth in human population and higher standard of living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More resources used and more waste produced.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Pollution</a:t>
                      </a:r>
                      <a:r>
                        <a:rPr lang="en-GB" sz="1200" baseline="0" dirty="0"/>
                        <a:t> in water; sewage, fertiliser or toxic chemicals.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Pollution</a:t>
                      </a:r>
                      <a:r>
                        <a:rPr lang="en-GB" sz="1200" baseline="0" dirty="0"/>
                        <a:t> in air; smoke or acidic gases.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Pollution</a:t>
                      </a:r>
                      <a:r>
                        <a:rPr lang="en-GB" sz="1200" baseline="0" dirty="0"/>
                        <a:t> on land; landfill and toxic chemicals.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FEDB24-E426-480A-9E7C-FE64337AE6F5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317976" y="3240592"/>
            <a:ext cx="1996145" cy="10889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E2798E4-AC52-4C1B-88F9-1536701A9784}"/>
              </a:ext>
            </a:extLst>
          </p:cNvPr>
          <p:cNvSpPr/>
          <p:nvPr/>
        </p:nvSpPr>
        <p:spPr>
          <a:xfrm>
            <a:off x="10117588" y="368391"/>
            <a:ext cx="1647824" cy="556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Pollution kills plants and animals which can reduce biodiversity.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7A70BF9-594F-4CE1-B1BD-B3E98708C5C1}"/>
              </a:ext>
            </a:extLst>
          </p:cNvPr>
          <p:cNvCxnSpPr>
            <a:cxnSpLocks/>
            <a:stCxn id="50" idx="2"/>
            <a:endCxn id="41" idx="0"/>
          </p:cNvCxnSpPr>
          <p:nvPr/>
        </p:nvCxnSpPr>
        <p:spPr>
          <a:xfrm flipH="1">
            <a:off x="10004711" y="924547"/>
            <a:ext cx="936789" cy="375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50903BA-3E02-423A-A823-41C6CDA8B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70081"/>
              </p:ext>
            </p:extLst>
          </p:nvPr>
        </p:nvGraphicFramePr>
        <p:xfrm>
          <a:off x="5102296" y="6325819"/>
          <a:ext cx="2415930" cy="1753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979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Large scale deforestation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65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tropical areas (e.g. rain forest) has occurred to: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78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Provide land for cattle and rice fields, grow crops for biofuels.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70EAC9A-6532-4CC8-B296-1213327448C7}"/>
              </a:ext>
            </a:extLst>
          </p:cNvPr>
          <p:cNvCxnSpPr>
            <a:cxnSpLocks/>
            <a:stCxn id="9" idx="2"/>
            <a:endCxn id="54" idx="0"/>
          </p:cNvCxnSpPr>
          <p:nvPr/>
        </p:nvCxnSpPr>
        <p:spPr>
          <a:xfrm flipH="1">
            <a:off x="6310261" y="4668060"/>
            <a:ext cx="1007715" cy="16577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E74F30F7-541F-48D8-9CC9-6FA8A3ADD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956214"/>
              </p:ext>
            </p:extLst>
          </p:nvPr>
        </p:nvGraphicFramePr>
        <p:xfrm>
          <a:off x="9547914" y="3335145"/>
          <a:ext cx="2872741" cy="300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2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baseline="0" dirty="0">
                          <a:solidFill>
                            <a:schemeClr val="tx1"/>
                          </a:solidFill>
                        </a:rPr>
                        <a:t>Land use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131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Humans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reduce the amount of land  and habitats available for other plants, animals and microorganisms.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7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Building and quarrying.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8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Farming</a:t>
                      </a:r>
                      <a:r>
                        <a:rPr lang="en-GB" sz="1200" baseline="0" dirty="0"/>
                        <a:t> for animals and food crops.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81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Dumping waste.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13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Destruction of peat bogs</a:t>
                      </a:r>
                      <a:r>
                        <a:rPr lang="en-GB" sz="1200" baseline="0" dirty="0"/>
                        <a:t> to produce cheap compost for gardeners/farmers to increase food production.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89AE722-AAAC-48FC-8DE2-126D63722CDC}"/>
              </a:ext>
            </a:extLst>
          </p:cNvPr>
          <p:cNvCxnSpPr>
            <a:cxnSpLocks/>
            <a:stCxn id="9" idx="3"/>
            <a:endCxn id="58" idx="1"/>
          </p:cNvCxnSpPr>
          <p:nvPr/>
        </p:nvCxnSpPr>
        <p:spPr>
          <a:xfrm>
            <a:off x="8972055" y="4498783"/>
            <a:ext cx="575859" cy="341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C5F225C-E8B4-46AA-93BD-B15BECAB80CD}"/>
              </a:ext>
            </a:extLst>
          </p:cNvPr>
          <p:cNvSpPr/>
          <p:nvPr/>
        </p:nvSpPr>
        <p:spPr>
          <a:xfrm>
            <a:off x="10068979" y="6434745"/>
            <a:ext cx="2346568" cy="678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decay or burning of peat release CO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 into the atmosphere.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D45F92B-C8DD-4DFF-BE32-46E758835DF7}"/>
              </a:ext>
            </a:extLst>
          </p:cNvPr>
          <p:cNvCxnSpPr>
            <a:cxnSpLocks/>
            <a:stCxn id="58" idx="2"/>
            <a:endCxn id="63" idx="0"/>
          </p:cNvCxnSpPr>
          <p:nvPr/>
        </p:nvCxnSpPr>
        <p:spPr>
          <a:xfrm>
            <a:off x="10984284" y="6344839"/>
            <a:ext cx="257979" cy="89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BD1DCC7A-2C8C-45CA-9C1B-CD90FEC2388A}"/>
              </a:ext>
            </a:extLst>
          </p:cNvPr>
          <p:cNvSpPr/>
          <p:nvPr/>
        </p:nvSpPr>
        <p:spPr>
          <a:xfrm>
            <a:off x="7762666" y="7523659"/>
            <a:ext cx="2218883" cy="900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This conflicts with conserving peat bogs and peatlands as habitats for biodiversity and reduce CO</a:t>
            </a:r>
            <a:r>
              <a:rPr lang="en-GB" sz="1200" baseline="-25000" dirty="0">
                <a:solidFill>
                  <a:schemeClr val="tx1"/>
                </a:solidFill>
              </a:rPr>
              <a:t>2 </a:t>
            </a:r>
            <a:r>
              <a:rPr lang="en-GB" sz="1200" dirty="0">
                <a:solidFill>
                  <a:schemeClr val="tx1"/>
                </a:solidFill>
              </a:rPr>
              <a:t>emissions.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2B0BA51-3F18-4971-A685-F81FC1013587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8872108" y="6698492"/>
            <a:ext cx="1180544" cy="8251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E32DD59C-3DA3-4B38-BE15-8E34392295A9}"/>
              </a:ext>
            </a:extLst>
          </p:cNvPr>
          <p:cNvSpPr/>
          <p:nvPr/>
        </p:nvSpPr>
        <p:spPr>
          <a:xfrm>
            <a:off x="5085954" y="8363267"/>
            <a:ext cx="2448614" cy="779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Deforestation reduces biodiversity and removes a sink for increasing the amount CO</a:t>
            </a:r>
            <a:r>
              <a:rPr lang="en-GB" sz="1200" baseline="-25000" dirty="0">
                <a:solidFill>
                  <a:schemeClr val="tx1"/>
                </a:solidFill>
              </a:rPr>
              <a:t>2  </a:t>
            </a:r>
            <a:r>
              <a:rPr lang="en-GB" sz="1200" dirty="0">
                <a:solidFill>
                  <a:schemeClr val="tx1"/>
                </a:solidFill>
              </a:rPr>
              <a:t>in the atmosphere.</a:t>
            </a:r>
          </a:p>
        </p:txBody>
      </p:sp>
      <p:pic>
        <p:nvPicPr>
          <p:cNvPr id="1026" name="Picture 2" descr="Image result for deforestation">
            <a:extLst>
              <a:ext uri="{FF2B5EF4-FFF2-40B4-BE49-F238E27FC236}">
                <a16:creationId xmlns:a16="http://schemas.microsoft.com/office/drawing/2014/main" id="{4BEA4DB6-939A-4B36-93CC-0C689AA1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04" y="5030489"/>
            <a:ext cx="1850571" cy="138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urning peat">
            <a:extLst>
              <a:ext uri="{FF2B5EF4-FFF2-40B4-BE49-F238E27FC236}">
                <a16:creationId xmlns:a16="http://schemas.microsoft.com/office/drawing/2014/main" id="{B542AF25-657E-416F-9D21-CC298469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031" y="7214532"/>
            <a:ext cx="2321516" cy="19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llution">
            <a:extLst>
              <a:ext uri="{FF2B5EF4-FFF2-40B4-BE49-F238E27FC236}">
                <a16:creationId xmlns:a16="http://schemas.microsoft.com/office/drawing/2014/main" id="{FE4EFA69-AA0D-4E54-99FD-026DF5A5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22" y="70700"/>
            <a:ext cx="1639561" cy="10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5" name="Table 174">
            <a:extLst>
              <a:ext uri="{FF2B5EF4-FFF2-40B4-BE49-F238E27FC236}">
                <a16:creationId xmlns:a16="http://schemas.microsoft.com/office/drawing/2014/main" id="{02E8B309-87B2-40A8-8214-55D606BCA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18909"/>
              </p:ext>
            </p:extLst>
          </p:nvPr>
        </p:nvGraphicFramePr>
        <p:xfrm>
          <a:off x="177910" y="4993414"/>
          <a:ext cx="3556361" cy="1672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87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Processing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</a:rPr>
                        <a:t> data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9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Median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Middle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value in a sample.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5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Mode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Most occurring value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in a sample.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Mean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The sum of all the value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in a sample divided by the sample number.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6" name="Table 175">
            <a:extLst>
              <a:ext uri="{FF2B5EF4-FFF2-40B4-BE49-F238E27FC236}">
                <a16:creationId xmlns:a16="http://schemas.microsoft.com/office/drawing/2014/main" id="{3B43DED9-0641-4371-9067-C333165F3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601810"/>
              </p:ext>
            </p:extLst>
          </p:nvPr>
        </p:nvGraphicFramePr>
        <p:xfrm>
          <a:off x="193283" y="3537956"/>
          <a:ext cx="2974251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234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Sampling techniques</a:t>
                      </a: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Quadrats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Organisms</a:t>
                      </a:r>
                      <a:r>
                        <a:rPr lang="en-GB" sz="1200" baseline="0" dirty="0"/>
                        <a:t> are counted within a randomly placed square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Transects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Organisms</a:t>
                      </a:r>
                      <a:r>
                        <a:rPr lang="en-GB" sz="1200" baseline="0" dirty="0"/>
                        <a:t> are counted along a belt (transect) of the ecosystem.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Rectangle 176">
            <a:extLst>
              <a:ext uri="{FF2B5EF4-FFF2-40B4-BE49-F238E27FC236}">
                <a16:creationId xmlns:a16="http://schemas.microsoft.com/office/drawing/2014/main" id="{345988B8-93B1-4AA4-A281-C9EDE579AB3C}"/>
              </a:ext>
            </a:extLst>
          </p:cNvPr>
          <p:cNvSpPr/>
          <p:nvPr/>
        </p:nvSpPr>
        <p:spPr>
          <a:xfrm>
            <a:off x="179864" y="2982993"/>
            <a:ext cx="3001090" cy="432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Experimental methods are used to determine the distribution and abundance of a species.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095B907-FD14-4CCC-9384-1FEFF7F0023E}"/>
              </a:ext>
            </a:extLst>
          </p:cNvPr>
          <p:cNvCxnSpPr>
            <a:cxnSpLocks/>
            <a:stCxn id="6" idx="2"/>
            <a:endCxn id="177" idx="3"/>
          </p:cNvCxnSpPr>
          <p:nvPr/>
        </p:nvCxnSpPr>
        <p:spPr>
          <a:xfrm flipH="1">
            <a:off x="3180954" y="2684025"/>
            <a:ext cx="535262" cy="515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D3182BF-603D-46C8-8214-048BF0E64C91}"/>
              </a:ext>
            </a:extLst>
          </p:cNvPr>
          <p:cNvCxnSpPr>
            <a:cxnSpLocks/>
            <a:stCxn id="176" idx="0"/>
            <a:endCxn id="177" idx="2"/>
          </p:cNvCxnSpPr>
          <p:nvPr/>
        </p:nvCxnSpPr>
        <p:spPr>
          <a:xfrm flipV="1">
            <a:off x="1680408" y="3415165"/>
            <a:ext cx="1" cy="122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4EAC9C3-F595-4F60-A3F4-0B298D98E4F1}"/>
              </a:ext>
            </a:extLst>
          </p:cNvPr>
          <p:cNvCxnSpPr>
            <a:cxnSpLocks/>
            <a:stCxn id="175" idx="0"/>
            <a:endCxn id="176" idx="2"/>
          </p:cNvCxnSpPr>
          <p:nvPr/>
        </p:nvCxnSpPr>
        <p:spPr>
          <a:xfrm flipH="1" flipV="1">
            <a:off x="1680408" y="4818116"/>
            <a:ext cx="275682" cy="1752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8" descr="Image result for quadrats">
            <a:extLst>
              <a:ext uri="{FF2B5EF4-FFF2-40B4-BE49-F238E27FC236}">
                <a16:creationId xmlns:a16="http://schemas.microsoft.com/office/drawing/2014/main" id="{18633A3E-5E67-461F-A22E-18FA28D1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59" y="2932083"/>
            <a:ext cx="1256299" cy="9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0" descr="Image result for transects">
            <a:extLst>
              <a:ext uri="{FF2B5EF4-FFF2-40B4-BE49-F238E27FC236}">
                <a16:creationId xmlns:a16="http://schemas.microsoft.com/office/drawing/2014/main" id="{6432D4AC-B95B-475D-A87E-6EB49A23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58" y="3981093"/>
            <a:ext cx="1252300" cy="9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1EEF36-7A79-40E1-A6C7-88CF81D75EBB}"/>
              </a:ext>
            </a:extLst>
          </p:cNvPr>
          <p:cNvCxnSpPr>
            <a:cxnSpLocks/>
            <a:stCxn id="185" idx="1"/>
          </p:cNvCxnSpPr>
          <p:nvPr/>
        </p:nvCxnSpPr>
        <p:spPr>
          <a:xfrm flipH="1">
            <a:off x="3167535" y="3403196"/>
            <a:ext cx="413024" cy="367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D6BF1D-327D-4329-83EA-EBACE9F72CD8}"/>
              </a:ext>
            </a:extLst>
          </p:cNvPr>
          <p:cNvCxnSpPr>
            <a:cxnSpLocks/>
            <a:stCxn id="188" idx="1"/>
          </p:cNvCxnSpPr>
          <p:nvPr/>
        </p:nvCxnSpPr>
        <p:spPr>
          <a:xfrm flipH="1">
            <a:off x="3174246" y="4431158"/>
            <a:ext cx="410312" cy="3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0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2190" y="3240592"/>
            <a:ext cx="1821172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ECOLOGY PART 3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9" name="Straight Connector 148"/>
          <p:cNvCxnSpPr>
            <a:cxnSpLocks/>
            <a:stCxn id="54" idx="2"/>
            <a:endCxn id="68" idx="0"/>
          </p:cNvCxnSpPr>
          <p:nvPr/>
        </p:nvCxnSpPr>
        <p:spPr>
          <a:xfrm>
            <a:off x="6310261" y="8079543"/>
            <a:ext cx="0" cy="2837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310E04F-3623-4617-B607-D6B04DB517A9}"/>
              </a:ext>
            </a:extLst>
          </p:cNvPr>
          <p:cNvSpPr/>
          <p:nvPr/>
        </p:nvSpPr>
        <p:spPr>
          <a:xfrm>
            <a:off x="5009075" y="1900088"/>
            <a:ext cx="2175281" cy="1077218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Biodiversity and the effect of human interaction on the ecosystem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128E6-8C0E-4958-8FF1-151E00237DB9}"/>
              </a:ext>
            </a:extLst>
          </p:cNvPr>
          <p:cNvSpPr/>
          <p:nvPr/>
        </p:nvSpPr>
        <p:spPr>
          <a:xfrm>
            <a:off x="3069786" y="2345471"/>
            <a:ext cx="1292860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Biodiversity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A361C1-37B0-4943-B8EE-537CFCE033F8}"/>
              </a:ext>
            </a:extLst>
          </p:cNvPr>
          <p:cNvSpPr/>
          <p:nvPr/>
        </p:nvSpPr>
        <p:spPr>
          <a:xfrm>
            <a:off x="307638" y="1855895"/>
            <a:ext cx="2437173" cy="931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Biodiversity is the variety of all different species of organisms on Earth, or within an ecosystem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030BE7-AE1C-4A9F-9F2B-5B302F583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02869"/>
              </p:ext>
            </p:extLst>
          </p:nvPr>
        </p:nvGraphicFramePr>
        <p:xfrm>
          <a:off x="1162276" y="89326"/>
          <a:ext cx="4698159" cy="1664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5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881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Ensures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the stability of ecosystems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/>
                        <a:t>By reducing the dependence on one species on another for food, shelter, maintenance of the physical environment.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11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Future of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human species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Many human activities</a:t>
                      </a:r>
                      <a:r>
                        <a:rPr lang="en-GB" sz="1200" baseline="0" dirty="0"/>
                        <a:t> are reduction biodiversity and only recently measures have been taken to stop it.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4148E98-5027-4850-8F00-7A4DBB1D2D8B}"/>
              </a:ext>
            </a:extLst>
          </p:cNvPr>
          <p:cNvSpPr/>
          <p:nvPr/>
        </p:nvSpPr>
        <p:spPr>
          <a:xfrm>
            <a:off x="5663897" y="4329506"/>
            <a:ext cx="3308158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Waste, land use and deforestation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28866A-A97B-4F28-A350-CACF4BC77C91}"/>
              </a:ext>
            </a:extLst>
          </p:cNvPr>
          <p:cNvSpPr/>
          <p:nvPr/>
        </p:nvSpPr>
        <p:spPr>
          <a:xfrm>
            <a:off x="6258840" y="226116"/>
            <a:ext cx="1422377" cy="872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Human activity can have a negative impact on biodiversity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A72068-C66D-4988-A19B-C104310B30BD}"/>
              </a:ext>
            </a:extLst>
          </p:cNvPr>
          <p:cNvCxnSpPr>
            <a:cxnSpLocks/>
            <a:stCxn id="5" idx="0"/>
            <a:endCxn id="10" idx="2"/>
          </p:cNvCxnSpPr>
          <p:nvPr/>
        </p:nvCxnSpPr>
        <p:spPr>
          <a:xfrm flipV="1">
            <a:off x="6096716" y="1098261"/>
            <a:ext cx="873313" cy="801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E07AB7-7E6F-46D8-867F-0E7701A4DB38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1526225" y="1753518"/>
            <a:ext cx="1985130" cy="102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0AED4F-9079-4B70-A21B-D207F619BDE5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2744811" y="2321587"/>
            <a:ext cx="971405" cy="23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C0AE44-FF65-4369-A38B-DF56256F7D7C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H="1" flipV="1">
            <a:off x="6096716" y="2977306"/>
            <a:ext cx="346060" cy="263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5FFA15-F5EB-4FB4-98FB-E15ABE180F9A}"/>
              </a:ext>
            </a:extLst>
          </p:cNvPr>
          <p:cNvCxnSpPr>
            <a:cxnSpLocks/>
            <a:stCxn id="9" idx="0"/>
            <a:endCxn id="4" idx="2"/>
          </p:cNvCxnSpPr>
          <p:nvPr/>
        </p:nvCxnSpPr>
        <p:spPr>
          <a:xfrm flipH="1" flipV="1">
            <a:off x="6442776" y="3886923"/>
            <a:ext cx="875200" cy="442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71D5D8-2DA2-43D2-AE5D-E3C7DCE59D9B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4362646" y="2514748"/>
            <a:ext cx="1169544" cy="10490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D92CF38-1814-43DD-807C-C3991980EC07}"/>
              </a:ext>
            </a:extLst>
          </p:cNvPr>
          <p:cNvSpPr/>
          <p:nvPr/>
        </p:nvSpPr>
        <p:spPr>
          <a:xfrm>
            <a:off x="4090230" y="5054536"/>
            <a:ext cx="2113262" cy="84236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Impact of environmental change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HT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422766-73C7-4547-B359-9BED5F52081C}"/>
              </a:ext>
            </a:extLst>
          </p:cNvPr>
          <p:cNvCxnSpPr>
            <a:cxnSpLocks/>
            <a:stCxn id="28" idx="0"/>
            <a:endCxn id="4" idx="1"/>
          </p:cNvCxnSpPr>
          <p:nvPr/>
        </p:nvCxnSpPr>
        <p:spPr>
          <a:xfrm flipV="1">
            <a:off x="5146861" y="3563758"/>
            <a:ext cx="385329" cy="14907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D73B09F-9DD8-46DD-9EE5-0AE481919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51726"/>
              </p:ext>
            </p:extLst>
          </p:nvPr>
        </p:nvGraphicFramePr>
        <p:xfrm>
          <a:off x="340064" y="6846230"/>
          <a:ext cx="4496794" cy="1377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237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Temperature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200" baseline="0" dirty="0"/>
                        <a:t>These changes might be seasonal, geographic or caused by human interaction.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Availability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of water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7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Composition of atmospheric gases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A90ECF-E4DB-4412-9564-C788855A7831}"/>
              </a:ext>
            </a:extLst>
          </p:cNvPr>
          <p:cNvCxnSpPr>
            <a:cxnSpLocks/>
            <a:stCxn id="32" idx="3"/>
            <a:endCxn id="28" idx="2"/>
          </p:cNvCxnSpPr>
          <p:nvPr/>
        </p:nvCxnSpPr>
        <p:spPr>
          <a:xfrm flipV="1">
            <a:off x="4836858" y="5896901"/>
            <a:ext cx="310003" cy="1638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EA082B6-D5B5-4A1E-A0BD-361FD142EAED}"/>
              </a:ext>
            </a:extLst>
          </p:cNvPr>
          <p:cNvSpPr/>
          <p:nvPr/>
        </p:nvSpPr>
        <p:spPr>
          <a:xfrm>
            <a:off x="750054" y="8334024"/>
            <a:ext cx="3555301" cy="778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r>
              <a:rPr lang="en-GB" sz="1200" dirty="0">
                <a:solidFill>
                  <a:schemeClr val="tx1"/>
                </a:solidFill>
              </a:rPr>
              <a:t>Several species of bird migrate from cold winter conditions to warmer conditions closer to the equator.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89B6CEF-674E-4113-9915-874C165B7A09}"/>
              </a:ext>
            </a:extLst>
          </p:cNvPr>
          <p:cNvCxnSpPr>
            <a:cxnSpLocks/>
            <a:stCxn id="36" idx="0"/>
            <a:endCxn id="32" idx="2"/>
          </p:cNvCxnSpPr>
          <p:nvPr/>
        </p:nvCxnSpPr>
        <p:spPr>
          <a:xfrm flipV="1">
            <a:off x="2527705" y="8223753"/>
            <a:ext cx="60756" cy="110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6F63E1E0-51CE-4907-9530-7DCB14B11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41419"/>
              </p:ext>
            </p:extLst>
          </p:nvPr>
        </p:nvGraphicFramePr>
        <p:xfrm>
          <a:off x="7414181" y="1300087"/>
          <a:ext cx="5181061" cy="1940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7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087">
                <a:tc rowSpan="4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Rapid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growth in human population and higher standard of living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More resources used and more waste produced.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Pollution</a:t>
                      </a:r>
                      <a:r>
                        <a:rPr lang="en-GB" sz="1200" baseline="0" dirty="0"/>
                        <a:t> in water; sewage, fertiliser or toxic chemicals.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Pollution</a:t>
                      </a:r>
                      <a:r>
                        <a:rPr lang="en-GB" sz="1200" baseline="0" dirty="0"/>
                        <a:t> in air; smoke or acidic gases.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Pollution</a:t>
                      </a:r>
                      <a:r>
                        <a:rPr lang="en-GB" sz="1200" baseline="0" dirty="0"/>
                        <a:t> on land; landfill and toxic chemicals.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FEDB24-E426-480A-9E7C-FE64337AE6F5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317976" y="3240592"/>
            <a:ext cx="1996145" cy="10889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E2798E4-AC52-4C1B-88F9-1536701A9784}"/>
              </a:ext>
            </a:extLst>
          </p:cNvPr>
          <p:cNvSpPr/>
          <p:nvPr/>
        </p:nvSpPr>
        <p:spPr>
          <a:xfrm>
            <a:off x="10117588" y="368391"/>
            <a:ext cx="1647824" cy="556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Pollution kills plants and animals which can reduce biodiversity.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7A70BF9-594F-4CE1-B1BD-B3E98708C5C1}"/>
              </a:ext>
            </a:extLst>
          </p:cNvPr>
          <p:cNvCxnSpPr>
            <a:cxnSpLocks/>
            <a:stCxn id="50" idx="2"/>
            <a:endCxn id="41" idx="0"/>
          </p:cNvCxnSpPr>
          <p:nvPr/>
        </p:nvCxnSpPr>
        <p:spPr>
          <a:xfrm flipH="1">
            <a:off x="10004711" y="924547"/>
            <a:ext cx="936789" cy="375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50903BA-3E02-423A-A823-41C6CDA8B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72773"/>
              </p:ext>
            </p:extLst>
          </p:nvPr>
        </p:nvGraphicFramePr>
        <p:xfrm>
          <a:off x="5102296" y="6325819"/>
          <a:ext cx="2415930" cy="1753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979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65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tropical areas (e.g. rain forest) has occurred to: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78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Provide land for cattle and rice fields, grow crops for biofuels.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70EAC9A-6532-4CC8-B296-1213327448C7}"/>
              </a:ext>
            </a:extLst>
          </p:cNvPr>
          <p:cNvCxnSpPr>
            <a:cxnSpLocks/>
            <a:stCxn id="9" idx="2"/>
            <a:endCxn id="54" idx="0"/>
          </p:cNvCxnSpPr>
          <p:nvPr/>
        </p:nvCxnSpPr>
        <p:spPr>
          <a:xfrm flipH="1">
            <a:off x="6310261" y="4668060"/>
            <a:ext cx="1007715" cy="16577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E74F30F7-541F-48D8-9CC9-6FA8A3ADD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1774"/>
              </p:ext>
            </p:extLst>
          </p:nvPr>
        </p:nvGraphicFramePr>
        <p:xfrm>
          <a:off x="9547914" y="3335145"/>
          <a:ext cx="2872741" cy="300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2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764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131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Humans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reduce the amount of land  and habitats available for other plants, animals and microorganisms.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7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Building and quarrying.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8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Farming</a:t>
                      </a:r>
                      <a:r>
                        <a:rPr lang="en-GB" sz="1200" baseline="0" dirty="0"/>
                        <a:t> for animals and food crops.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81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Dumping waste.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13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Destruction of peat bogs</a:t>
                      </a:r>
                      <a:r>
                        <a:rPr lang="en-GB" sz="1200" baseline="0" dirty="0"/>
                        <a:t> to produce cheap compost for gardeners/farmers to increase food production.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89AE722-AAAC-48FC-8DE2-126D63722CDC}"/>
              </a:ext>
            </a:extLst>
          </p:cNvPr>
          <p:cNvCxnSpPr>
            <a:cxnSpLocks/>
            <a:stCxn id="9" idx="3"/>
            <a:endCxn id="58" idx="1"/>
          </p:cNvCxnSpPr>
          <p:nvPr/>
        </p:nvCxnSpPr>
        <p:spPr>
          <a:xfrm>
            <a:off x="8972055" y="4498783"/>
            <a:ext cx="575859" cy="341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C5F225C-E8B4-46AA-93BD-B15BECAB80CD}"/>
              </a:ext>
            </a:extLst>
          </p:cNvPr>
          <p:cNvSpPr/>
          <p:nvPr/>
        </p:nvSpPr>
        <p:spPr>
          <a:xfrm>
            <a:off x="10068979" y="6434745"/>
            <a:ext cx="2346568" cy="678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decay or burning of peat release CO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 into the atmosphere.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D45F92B-C8DD-4DFF-BE32-46E758835DF7}"/>
              </a:ext>
            </a:extLst>
          </p:cNvPr>
          <p:cNvCxnSpPr>
            <a:cxnSpLocks/>
            <a:stCxn id="58" idx="2"/>
            <a:endCxn id="63" idx="0"/>
          </p:cNvCxnSpPr>
          <p:nvPr/>
        </p:nvCxnSpPr>
        <p:spPr>
          <a:xfrm>
            <a:off x="10984284" y="6344839"/>
            <a:ext cx="257979" cy="89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BD1DCC7A-2C8C-45CA-9C1B-CD90FEC2388A}"/>
              </a:ext>
            </a:extLst>
          </p:cNvPr>
          <p:cNvSpPr/>
          <p:nvPr/>
        </p:nvSpPr>
        <p:spPr>
          <a:xfrm>
            <a:off x="7762666" y="7523659"/>
            <a:ext cx="2218883" cy="900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This conflicts with conserving peat bogs and peatlands as habitats for biodiversity and reduce CO</a:t>
            </a:r>
            <a:r>
              <a:rPr lang="en-GB" sz="1200" baseline="-25000" dirty="0">
                <a:solidFill>
                  <a:schemeClr val="tx1"/>
                </a:solidFill>
              </a:rPr>
              <a:t>2 </a:t>
            </a:r>
            <a:r>
              <a:rPr lang="en-GB" sz="1200" dirty="0">
                <a:solidFill>
                  <a:schemeClr val="tx1"/>
                </a:solidFill>
              </a:rPr>
              <a:t>emissions.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2B0BA51-3F18-4971-A685-F81FC1013587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8872108" y="6698492"/>
            <a:ext cx="1180544" cy="8251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E32DD59C-3DA3-4B38-BE15-8E34392295A9}"/>
              </a:ext>
            </a:extLst>
          </p:cNvPr>
          <p:cNvSpPr/>
          <p:nvPr/>
        </p:nvSpPr>
        <p:spPr>
          <a:xfrm>
            <a:off x="5085954" y="8363267"/>
            <a:ext cx="2448614" cy="779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Deforestation reduces biodiversity and removes a sink for increasing the amount CO</a:t>
            </a:r>
            <a:r>
              <a:rPr lang="en-GB" sz="1200" baseline="-25000" dirty="0">
                <a:solidFill>
                  <a:schemeClr val="tx1"/>
                </a:solidFill>
              </a:rPr>
              <a:t>2  </a:t>
            </a:r>
            <a:r>
              <a:rPr lang="en-GB" sz="1200" dirty="0">
                <a:solidFill>
                  <a:schemeClr val="tx1"/>
                </a:solidFill>
              </a:rPr>
              <a:t>in the atmosphere.</a:t>
            </a:r>
          </a:p>
        </p:txBody>
      </p:sp>
      <p:pic>
        <p:nvPicPr>
          <p:cNvPr id="1026" name="Picture 2" descr="Image result for deforestation">
            <a:extLst>
              <a:ext uri="{FF2B5EF4-FFF2-40B4-BE49-F238E27FC236}">
                <a16:creationId xmlns:a16="http://schemas.microsoft.com/office/drawing/2014/main" id="{4BEA4DB6-939A-4B36-93CC-0C689AA1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04" y="5030489"/>
            <a:ext cx="1850571" cy="138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urning peat">
            <a:extLst>
              <a:ext uri="{FF2B5EF4-FFF2-40B4-BE49-F238E27FC236}">
                <a16:creationId xmlns:a16="http://schemas.microsoft.com/office/drawing/2014/main" id="{B542AF25-657E-416F-9D21-CC298469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031" y="7214532"/>
            <a:ext cx="2321516" cy="19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llution">
            <a:extLst>
              <a:ext uri="{FF2B5EF4-FFF2-40B4-BE49-F238E27FC236}">
                <a16:creationId xmlns:a16="http://schemas.microsoft.com/office/drawing/2014/main" id="{FE4EFA69-AA0D-4E54-99FD-026DF5A5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22" y="70700"/>
            <a:ext cx="1639561" cy="10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5" name="Table 174">
            <a:extLst>
              <a:ext uri="{FF2B5EF4-FFF2-40B4-BE49-F238E27FC236}">
                <a16:creationId xmlns:a16="http://schemas.microsoft.com/office/drawing/2014/main" id="{02E8B309-87B2-40A8-8214-55D606BCA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99180"/>
              </p:ext>
            </p:extLst>
          </p:nvPr>
        </p:nvGraphicFramePr>
        <p:xfrm>
          <a:off x="177910" y="4993414"/>
          <a:ext cx="3556361" cy="1672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870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9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Median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Middle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value in a sample.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5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Mode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Most occurring value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in a sample.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Mean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The sum of all the value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in a sample divided by the sample number.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6" name="Table 175">
            <a:extLst>
              <a:ext uri="{FF2B5EF4-FFF2-40B4-BE49-F238E27FC236}">
                <a16:creationId xmlns:a16="http://schemas.microsoft.com/office/drawing/2014/main" id="{3B43DED9-0641-4371-9067-C333165F3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03609"/>
              </p:ext>
            </p:extLst>
          </p:nvPr>
        </p:nvGraphicFramePr>
        <p:xfrm>
          <a:off x="193283" y="3537956"/>
          <a:ext cx="2974251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234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Quadrats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Organisms</a:t>
                      </a:r>
                      <a:r>
                        <a:rPr lang="en-GB" sz="1200" baseline="0" dirty="0"/>
                        <a:t> are counted within a randomly placed square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Transects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Organisms</a:t>
                      </a:r>
                      <a:r>
                        <a:rPr lang="en-GB" sz="1200" baseline="0" dirty="0"/>
                        <a:t> are counted along a belt (transect) of the ecosystem.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Rectangle 176">
            <a:extLst>
              <a:ext uri="{FF2B5EF4-FFF2-40B4-BE49-F238E27FC236}">
                <a16:creationId xmlns:a16="http://schemas.microsoft.com/office/drawing/2014/main" id="{345988B8-93B1-4AA4-A281-C9EDE579AB3C}"/>
              </a:ext>
            </a:extLst>
          </p:cNvPr>
          <p:cNvSpPr/>
          <p:nvPr/>
        </p:nvSpPr>
        <p:spPr>
          <a:xfrm>
            <a:off x="179864" y="2982993"/>
            <a:ext cx="3001090" cy="432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Experimental methods are used to determine the distribution and abundance of a species.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095B907-FD14-4CCC-9384-1FEFF7F0023E}"/>
              </a:ext>
            </a:extLst>
          </p:cNvPr>
          <p:cNvCxnSpPr>
            <a:cxnSpLocks/>
            <a:stCxn id="6" idx="2"/>
            <a:endCxn id="177" idx="3"/>
          </p:cNvCxnSpPr>
          <p:nvPr/>
        </p:nvCxnSpPr>
        <p:spPr>
          <a:xfrm flipH="1">
            <a:off x="3180954" y="2684025"/>
            <a:ext cx="535262" cy="515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D3182BF-603D-46C8-8214-048BF0E64C91}"/>
              </a:ext>
            </a:extLst>
          </p:cNvPr>
          <p:cNvCxnSpPr>
            <a:cxnSpLocks/>
            <a:stCxn id="176" idx="0"/>
            <a:endCxn id="177" idx="2"/>
          </p:cNvCxnSpPr>
          <p:nvPr/>
        </p:nvCxnSpPr>
        <p:spPr>
          <a:xfrm flipV="1">
            <a:off x="1680408" y="3415165"/>
            <a:ext cx="1" cy="122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4EAC9C3-F595-4F60-A3F4-0B298D98E4F1}"/>
              </a:ext>
            </a:extLst>
          </p:cNvPr>
          <p:cNvCxnSpPr>
            <a:cxnSpLocks/>
            <a:stCxn id="175" idx="0"/>
            <a:endCxn id="176" idx="2"/>
          </p:cNvCxnSpPr>
          <p:nvPr/>
        </p:nvCxnSpPr>
        <p:spPr>
          <a:xfrm flipH="1" flipV="1">
            <a:off x="1680408" y="4818116"/>
            <a:ext cx="275682" cy="1752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8" descr="Image result for quadrats">
            <a:extLst>
              <a:ext uri="{FF2B5EF4-FFF2-40B4-BE49-F238E27FC236}">
                <a16:creationId xmlns:a16="http://schemas.microsoft.com/office/drawing/2014/main" id="{18633A3E-5E67-461F-A22E-18FA28D1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59" y="2932083"/>
            <a:ext cx="1256299" cy="9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0" descr="Image result for transects">
            <a:extLst>
              <a:ext uri="{FF2B5EF4-FFF2-40B4-BE49-F238E27FC236}">
                <a16:creationId xmlns:a16="http://schemas.microsoft.com/office/drawing/2014/main" id="{6432D4AC-B95B-475D-A87E-6EB49A23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58" y="3981093"/>
            <a:ext cx="1252300" cy="9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1EEF36-7A79-40E1-A6C7-88CF81D75EBB}"/>
              </a:ext>
            </a:extLst>
          </p:cNvPr>
          <p:cNvCxnSpPr>
            <a:cxnSpLocks/>
            <a:stCxn id="185" idx="1"/>
          </p:cNvCxnSpPr>
          <p:nvPr/>
        </p:nvCxnSpPr>
        <p:spPr>
          <a:xfrm flipH="1">
            <a:off x="3167535" y="3403196"/>
            <a:ext cx="413024" cy="367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D6BF1D-327D-4329-83EA-EBACE9F72CD8}"/>
              </a:ext>
            </a:extLst>
          </p:cNvPr>
          <p:cNvCxnSpPr>
            <a:cxnSpLocks/>
            <a:stCxn id="188" idx="1"/>
          </p:cNvCxnSpPr>
          <p:nvPr/>
        </p:nvCxnSpPr>
        <p:spPr>
          <a:xfrm flipH="1">
            <a:off x="3174246" y="4431158"/>
            <a:ext cx="410312" cy="3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1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2190" y="3240592"/>
            <a:ext cx="1821172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ECOLOGY PART 3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9" name="Straight Connector 148"/>
          <p:cNvCxnSpPr>
            <a:cxnSpLocks/>
            <a:stCxn id="54" idx="2"/>
            <a:endCxn id="68" idx="0"/>
          </p:cNvCxnSpPr>
          <p:nvPr/>
        </p:nvCxnSpPr>
        <p:spPr>
          <a:xfrm>
            <a:off x="6310261" y="8079543"/>
            <a:ext cx="0" cy="2837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310E04F-3623-4617-B607-D6B04DB517A9}"/>
              </a:ext>
            </a:extLst>
          </p:cNvPr>
          <p:cNvSpPr/>
          <p:nvPr/>
        </p:nvSpPr>
        <p:spPr>
          <a:xfrm>
            <a:off x="5009075" y="1900088"/>
            <a:ext cx="2175281" cy="1077218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Biodiversity and the effect of human interaction on the ecosystem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128E6-8C0E-4958-8FF1-151E00237DB9}"/>
              </a:ext>
            </a:extLst>
          </p:cNvPr>
          <p:cNvSpPr/>
          <p:nvPr/>
        </p:nvSpPr>
        <p:spPr>
          <a:xfrm>
            <a:off x="3069786" y="2345471"/>
            <a:ext cx="1292860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Biodiversity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A361C1-37B0-4943-B8EE-537CFCE033F8}"/>
              </a:ext>
            </a:extLst>
          </p:cNvPr>
          <p:cNvSpPr/>
          <p:nvPr/>
        </p:nvSpPr>
        <p:spPr>
          <a:xfrm>
            <a:off x="307638" y="1855895"/>
            <a:ext cx="2437173" cy="931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Biodiversity is the variety of all different species of organisms on Earth, or within an ecosystem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030BE7-AE1C-4A9F-9F2B-5B302F583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44313"/>
              </p:ext>
            </p:extLst>
          </p:nvPr>
        </p:nvGraphicFramePr>
        <p:xfrm>
          <a:off x="1162276" y="89326"/>
          <a:ext cx="4698159" cy="1664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5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881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/>
                        <a:t>By reducing the dependence on one species on another for food, shelter, maintenance of the physical environment.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11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Many human activities</a:t>
                      </a:r>
                      <a:r>
                        <a:rPr lang="en-GB" sz="1200" baseline="0" dirty="0"/>
                        <a:t> are reduction biodiversity and only recently measures have been taken to stop it.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4148E98-5027-4850-8F00-7A4DBB1D2D8B}"/>
              </a:ext>
            </a:extLst>
          </p:cNvPr>
          <p:cNvSpPr/>
          <p:nvPr/>
        </p:nvSpPr>
        <p:spPr>
          <a:xfrm>
            <a:off x="5663897" y="4329506"/>
            <a:ext cx="3308158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Waste, land use and deforestation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28866A-A97B-4F28-A350-CACF4BC77C91}"/>
              </a:ext>
            </a:extLst>
          </p:cNvPr>
          <p:cNvSpPr/>
          <p:nvPr/>
        </p:nvSpPr>
        <p:spPr>
          <a:xfrm>
            <a:off x="6258840" y="226116"/>
            <a:ext cx="1422377" cy="872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Human activity can have a negative impact on biodiversity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A72068-C66D-4988-A19B-C104310B30BD}"/>
              </a:ext>
            </a:extLst>
          </p:cNvPr>
          <p:cNvCxnSpPr>
            <a:cxnSpLocks/>
            <a:stCxn id="5" idx="0"/>
            <a:endCxn id="10" idx="2"/>
          </p:cNvCxnSpPr>
          <p:nvPr/>
        </p:nvCxnSpPr>
        <p:spPr>
          <a:xfrm flipV="1">
            <a:off x="6096716" y="1098261"/>
            <a:ext cx="873313" cy="801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E07AB7-7E6F-46D8-867F-0E7701A4DB38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1526225" y="1753518"/>
            <a:ext cx="1985130" cy="102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0AED4F-9079-4B70-A21B-D207F619BDE5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2744811" y="2321587"/>
            <a:ext cx="971405" cy="23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C0AE44-FF65-4369-A38B-DF56256F7D7C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H="1" flipV="1">
            <a:off x="6096716" y="2977306"/>
            <a:ext cx="346060" cy="263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5FFA15-F5EB-4FB4-98FB-E15ABE180F9A}"/>
              </a:ext>
            </a:extLst>
          </p:cNvPr>
          <p:cNvCxnSpPr>
            <a:cxnSpLocks/>
            <a:stCxn id="9" idx="0"/>
            <a:endCxn id="4" idx="2"/>
          </p:cNvCxnSpPr>
          <p:nvPr/>
        </p:nvCxnSpPr>
        <p:spPr>
          <a:xfrm flipH="1" flipV="1">
            <a:off x="6442776" y="3886923"/>
            <a:ext cx="875200" cy="442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71D5D8-2DA2-43D2-AE5D-E3C7DCE59D9B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4362646" y="2514748"/>
            <a:ext cx="1169544" cy="10490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D92CF38-1814-43DD-807C-C3991980EC07}"/>
              </a:ext>
            </a:extLst>
          </p:cNvPr>
          <p:cNvSpPr/>
          <p:nvPr/>
        </p:nvSpPr>
        <p:spPr>
          <a:xfrm>
            <a:off x="4090230" y="5054536"/>
            <a:ext cx="2113262" cy="84236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Impact of environmental change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HT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422766-73C7-4547-B359-9BED5F52081C}"/>
              </a:ext>
            </a:extLst>
          </p:cNvPr>
          <p:cNvCxnSpPr>
            <a:cxnSpLocks/>
            <a:stCxn id="28" idx="0"/>
            <a:endCxn id="4" idx="1"/>
          </p:cNvCxnSpPr>
          <p:nvPr/>
        </p:nvCxnSpPr>
        <p:spPr>
          <a:xfrm flipV="1">
            <a:off x="5146861" y="3563758"/>
            <a:ext cx="385329" cy="14907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D73B09F-9DD8-46DD-9EE5-0AE481919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045624"/>
              </p:ext>
            </p:extLst>
          </p:nvPr>
        </p:nvGraphicFramePr>
        <p:xfrm>
          <a:off x="340064" y="6846230"/>
          <a:ext cx="4496794" cy="1397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020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200" baseline="0" dirty="0"/>
                        <a:t>These changes might be seasonal, geographic or caused by human interaction.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A90ECF-E4DB-4412-9564-C788855A7831}"/>
              </a:ext>
            </a:extLst>
          </p:cNvPr>
          <p:cNvCxnSpPr>
            <a:cxnSpLocks/>
            <a:stCxn id="32" idx="3"/>
            <a:endCxn id="28" idx="2"/>
          </p:cNvCxnSpPr>
          <p:nvPr/>
        </p:nvCxnSpPr>
        <p:spPr>
          <a:xfrm flipV="1">
            <a:off x="4836858" y="5896901"/>
            <a:ext cx="310003" cy="16480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EA082B6-D5B5-4A1E-A0BD-361FD142EAED}"/>
              </a:ext>
            </a:extLst>
          </p:cNvPr>
          <p:cNvSpPr/>
          <p:nvPr/>
        </p:nvSpPr>
        <p:spPr>
          <a:xfrm>
            <a:off x="750054" y="8334024"/>
            <a:ext cx="3555301" cy="778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r>
              <a:rPr lang="en-GB" sz="1200" dirty="0">
                <a:solidFill>
                  <a:schemeClr val="tx1"/>
                </a:solidFill>
              </a:rPr>
              <a:t>Several species of bird migrate from cold winter conditions to warmer conditions closer to the equator.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89B6CEF-674E-4113-9915-874C165B7A09}"/>
              </a:ext>
            </a:extLst>
          </p:cNvPr>
          <p:cNvCxnSpPr>
            <a:cxnSpLocks/>
            <a:stCxn id="36" idx="0"/>
            <a:endCxn id="32" idx="2"/>
          </p:cNvCxnSpPr>
          <p:nvPr/>
        </p:nvCxnSpPr>
        <p:spPr>
          <a:xfrm flipV="1">
            <a:off x="2527705" y="8243754"/>
            <a:ext cx="60756" cy="90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6F63E1E0-51CE-4907-9530-7DCB14B11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724749"/>
              </p:ext>
            </p:extLst>
          </p:nvPr>
        </p:nvGraphicFramePr>
        <p:xfrm>
          <a:off x="7414181" y="1300087"/>
          <a:ext cx="5181061" cy="1940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7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087">
                <a:tc rowSpan="4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More resources used and more waste produced.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Pollution</a:t>
                      </a:r>
                      <a:r>
                        <a:rPr lang="en-GB" sz="1200" baseline="0" dirty="0"/>
                        <a:t> in water; sewage, fertiliser or toxic chemicals.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Pollution</a:t>
                      </a:r>
                      <a:r>
                        <a:rPr lang="en-GB" sz="1200" baseline="0" dirty="0"/>
                        <a:t> in air; smoke or acidic gases.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Pollution</a:t>
                      </a:r>
                      <a:r>
                        <a:rPr lang="en-GB" sz="1200" baseline="0" dirty="0"/>
                        <a:t> on land; landfill and toxic chemicals.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FEDB24-E426-480A-9E7C-FE64337AE6F5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317976" y="3240592"/>
            <a:ext cx="1996145" cy="10889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E2798E4-AC52-4C1B-88F9-1536701A9784}"/>
              </a:ext>
            </a:extLst>
          </p:cNvPr>
          <p:cNvSpPr/>
          <p:nvPr/>
        </p:nvSpPr>
        <p:spPr>
          <a:xfrm>
            <a:off x="10117588" y="368391"/>
            <a:ext cx="1647824" cy="556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Pollution kills plants and animals which can reduce biodiversity.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7A70BF9-594F-4CE1-B1BD-B3E98708C5C1}"/>
              </a:ext>
            </a:extLst>
          </p:cNvPr>
          <p:cNvCxnSpPr>
            <a:cxnSpLocks/>
            <a:stCxn id="50" idx="2"/>
            <a:endCxn id="41" idx="0"/>
          </p:cNvCxnSpPr>
          <p:nvPr/>
        </p:nvCxnSpPr>
        <p:spPr>
          <a:xfrm flipH="1">
            <a:off x="10004711" y="924547"/>
            <a:ext cx="936789" cy="375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50903BA-3E02-423A-A823-41C6CDA8B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41298"/>
              </p:ext>
            </p:extLst>
          </p:nvPr>
        </p:nvGraphicFramePr>
        <p:xfrm>
          <a:off x="5102296" y="6325819"/>
          <a:ext cx="2415930" cy="1753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979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65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78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Provide land for cattle and rice fields, grow crops for biofuels.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70EAC9A-6532-4CC8-B296-1213327448C7}"/>
              </a:ext>
            </a:extLst>
          </p:cNvPr>
          <p:cNvCxnSpPr>
            <a:cxnSpLocks/>
            <a:stCxn id="9" idx="2"/>
            <a:endCxn id="54" idx="0"/>
          </p:cNvCxnSpPr>
          <p:nvPr/>
        </p:nvCxnSpPr>
        <p:spPr>
          <a:xfrm flipH="1">
            <a:off x="6310261" y="4668060"/>
            <a:ext cx="1007715" cy="16577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E74F30F7-541F-48D8-9CC9-6FA8A3ADD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816054"/>
              </p:ext>
            </p:extLst>
          </p:nvPr>
        </p:nvGraphicFramePr>
        <p:xfrm>
          <a:off x="9547914" y="3335145"/>
          <a:ext cx="2872741" cy="300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2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764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131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7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Building and quarrying.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8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Farming</a:t>
                      </a:r>
                      <a:r>
                        <a:rPr lang="en-GB" sz="1200" baseline="0" dirty="0"/>
                        <a:t> for animals and food crops.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81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Dumping waste.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13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Destruction of peat bogs</a:t>
                      </a:r>
                      <a:r>
                        <a:rPr lang="en-GB" sz="1200" baseline="0" dirty="0"/>
                        <a:t> to produce cheap compost for gardeners/farmers to increase food production.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89AE722-AAAC-48FC-8DE2-126D63722CDC}"/>
              </a:ext>
            </a:extLst>
          </p:cNvPr>
          <p:cNvCxnSpPr>
            <a:cxnSpLocks/>
            <a:stCxn id="9" idx="3"/>
            <a:endCxn id="58" idx="1"/>
          </p:cNvCxnSpPr>
          <p:nvPr/>
        </p:nvCxnSpPr>
        <p:spPr>
          <a:xfrm>
            <a:off x="8972055" y="4498783"/>
            <a:ext cx="575859" cy="341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C5F225C-E8B4-46AA-93BD-B15BECAB80CD}"/>
              </a:ext>
            </a:extLst>
          </p:cNvPr>
          <p:cNvSpPr/>
          <p:nvPr/>
        </p:nvSpPr>
        <p:spPr>
          <a:xfrm>
            <a:off x="10068979" y="6434745"/>
            <a:ext cx="2346568" cy="678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decay or burning of peat release CO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 into the atmosphere.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D45F92B-C8DD-4DFF-BE32-46E758835DF7}"/>
              </a:ext>
            </a:extLst>
          </p:cNvPr>
          <p:cNvCxnSpPr>
            <a:cxnSpLocks/>
            <a:stCxn id="58" idx="2"/>
            <a:endCxn id="63" idx="0"/>
          </p:cNvCxnSpPr>
          <p:nvPr/>
        </p:nvCxnSpPr>
        <p:spPr>
          <a:xfrm>
            <a:off x="10984284" y="6344839"/>
            <a:ext cx="257979" cy="89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BD1DCC7A-2C8C-45CA-9C1B-CD90FEC2388A}"/>
              </a:ext>
            </a:extLst>
          </p:cNvPr>
          <p:cNvSpPr/>
          <p:nvPr/>
        </p:nvSpPr>
        <p:spPr>
          <a:xfrm>
            <a:off x="7762666" y="7523659"/>
            <a:ext cx="2218883" cy="900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This conflicts with conserving peat bogs and peatlands as habitats for biodiversity and reduce CO</a:t>
            </a:r>
            <a:r>
              <a:rPr lang="en-GB" sz="1200" baseline="-25000" dirty="0">
                <a:solidFill>
                  <a:schemeClr val="tx1"/>
                </a:solidFill>
              </a:rPr>
              <a:t>2 </a:t>
            </a:r>
            <a:r>
              <a:rPr lang="en-GB" sz="1200" dirty="0">
                <a:solidFill>
                  <a:schemeClr val="tx1"/>
                </a:solidFill>
              </a:rPr>
              <a:t>emissions.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2B0BA51-3F18-4971-A685-F81FC1013587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8872108" y="6698492"/>
            <a:ext cx="1180544" cy="8251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E32DD59C-3DA3-4B38-BE15-8E34392295A9}"/>
              </a:ext>
            </a:extLst>
          </p:cNvPr>
          <p:cNvSpPr/>
          <p:nvPr/>
        </p:nvSpPr>
        <p:spPr>
          <a:xfrm>
            <a:off x="5085954" y="8363267"/>
            <a:ext cx="2448614" cy="779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Deforestation reduces biodiversity and removes a sink for increasing the amount CO</a:t>
            </a:r>
            <a:r>
              <a:rPr lang="en-GB" sz="1200" baseline="-25000" dirty="0">
                <a:solidFill>
                  <a:schemeClr val="tx1"/>
                </a:solidFill>
              </a:rPr>
              <a:t>2  </a:t>
            </a:r>
            <a:r>
              <a:rPr lang="en-GB" sz="1200" dirty="0">
                <a:solidFill>
                  <a:schemeClr val="tx1"/>
                </a:solidFill>
              </a:rPr>
              <a:t>in the atmosphere.</a:t>
            </a:r>
          </a:p>
        </p:txBody>
      </p:sp>
      <p:pic>
        <p:nvPicPr>
          <p:cNvPr id="1026" name="Picture 2" descr="Image result for deforestation">
            <a:extLst>
              <a:ext uri="{FF2B5EF4-FFF2-40B4-BE49-F238E27FC236}">
                <a16:creationId xmlns:a16="http://schemas.microsoft.com/office/drawing/2014/main" id="{4BEA4DB6-939A-4B36-93CC-0C689AA1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04" y="5030489"/>
            <a:ext cx="1850571" cy="138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urning peat">
            <a:extLst>
              <a:ext uri="{FF2B5EF4-FFF2-40B4-BE49-F238E27FC236}">
                <a16:creationId xmlns:a16="http://schemas.microsoft.com/office/drawing/2014/main" id="{B542AF25-657E-416F-9D21-CC298469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031" y="7214532"/>
            <a:ext cx="2321516" cy="19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llution">
            <a:extLst>
              <a:ext uri="{FF2B5EF4-FFF2-40B4-BE49-F238E27FC236}">
                <a16:creationId xmlns:a16="http://schemas.microsoft.com/office/drawing/2014/main" id="{FE4EFA69-AA0D-4E54-99FD-026DF5A5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22" y="70700"/>
            <a:ext cx="1639561" cy="10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5" name="Table 174">
            <a:extLst>
              <a:ext uri="{FF2B5EF4-FFF2-40B4-BE49-F238E27FC236}">
                <a16:creationId xmlns:a16="http://schemas.microsoft.com/office/drawing/2014/main" id="{02E8B309-87B2-40A8-8214-55D606BCA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18802"/>
              </p:ext>
            </p:extLst>
          </p:nvPr>
        </p:nvGraphicFramePr>
        <p:xfrm>
          <a:off x="177910" y="4993414"/>
          <a:ext cx="3556361" cy="1672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870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9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Middle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value in a sample.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5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Most occurring value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in a sample.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The sum of all the value</a:t>
                      </a:r>
                      <a:r>
                        <a:rPr lang="en-GB" sz="1200" b="0" i="0" baseline="0" dirty="0">
                          <a:solidFill>
                            <a:schemeClr val="tx1"/>
                          </a:solidFill>
                        </a:rPr>
                        <a:t> in a sample divided by the sample number.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6" name="Table 175">
            <a:extLst>
              <a:ext uri="{FF2B5EF4-FFF2-40B4-BE49-F238E27FC236}">
                <a16:creationId xmlns:a16="http://schemas.microsoft.com/office/drawing/2014/main" id="{3B43DED9-0641-4371-9067-C333165F3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62025"/>
              </p:ext>
            </p:extLst>
          </p:nvPr>
        </p:nvGraphicFramePr>
        <p:xfrm>
          <a:off x="193283" y="3537956"/>
          <a:ext cx="2974251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234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Organisms</a:t>
                      </a:r>
                      <a:r>
                        <a:rPr lang="en-GB" sz="1200" baseline="0" dirty="0"/>
                        <a:t> are counted within a randomly placed square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Organisms</a:t>
                      </a:r>
                      <a:r>
                        <a:rPr lang="en-GB" sz="1200" baseline="0" dirty="0"/>
                        <a:t> are counted along a belt (transect) of the ecosystem.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Rectangle 176">
            <a:extLst>
              <a:ext uri="{FF2B5EF4-FFF2-40B4-BE49-F238E27FC236}">
                <a16:creationId xmlns:a16="http://schemas.microsoft.com/office/drawing/2014/main" id="{345988B8-93B1-4AA4-A281-C9EDE579AB3C}"/>
              </a:ext>
            </a:extLst>
          </p:cNvPr>
          <p:cNvSpPr/>
          <p:nvPr/>
        </p:nvSpPr>
        <p:spPr>
          <a:xfrm>
            <a:off x="179864" y="2982993"/>
            <a:ext cx="3001090" cy="432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Experimental methods are used to determine the distribution and abundance of a species.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095B907-FD14-4CCC-9384-1FEFF7F0023E}"/>
              </a:ext>
            </a:extLst>
          </p:cNvPr>
          <p:cNvCxnSpPr>
            <a:cxnSpLocks/>
            <a:stCxn id="6" idx="2"/>
            <a:endCxn id="177" idx="3"/>
          </p:cNvCxnSpPr>
          <p:nvPr/>
        </p:nvCxnSpPr>
        <p:spPr>
          <a:xfrm flipH="1">
            <a:off x="3180954" y="2684025"/>
            <a:ext cx="535262" cy="515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D3182BF-603D-46C8-8214-048BF0E64C91}"/>
              </a:ext>
            </a:extLst>
          </p:cNvPr>
          <p:cNvCxnSpPr>
            <a:cxnSpLocks/>
            <a:stCxn id="176" idx="0"/>
            <a:endCxn id="177" idx="2"/>
          </p:cNvCxnSpPr>
          <p:nvPr/>
        </p:nvCxnSpPr>
        <p:spPr>
          <a:xfrm flipV="1">
            <a:off x="1680408" y="3415165"/>
            <a:ext cx="1" cy="122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4EAC9C3-F595-4F60-A3F4-0B298D98E4F1}"/>
              </a:ext>
            </a:extLst>
          </p:cNvPr>
          <p:cNvCxnSpPr>
            <a:cxnSpLocks/>
            <a:stCxn id="175" idx="0"/>
            <a:endCxn id="176" idx="2"/>
          </p:cNvCxnSpPr>
          <p:nvPr/>
        </p:nvCxnSpPr>
        <p:spPr>
          <a:xfrm flipH="1" flipV="1">
            <a:off x="1680408" y="4818116"/>
            <a:ext cx="275682" cy="1752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8" descr="Image result for quadrats">
            <a:extLst>
              <a:ext uri="{FF2B5EF4-FFF2-40B4-BE49-F238E27FC236}">
                <a16:creationId xmlns:a16="http://schemas.microsoft.com/office/drawing/2014/main" id="{18633A3E-5E67-461F-A22E-18FA28D1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59" y="2932083"/>
            <a:ext cx="1256299" cy="9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0" descr="Image result for transects">
            <a:extLst>
              <a:ext uri="{FF2B5EF4-FFF2-40B4-BE49-F238E27FC236}">
                <a16:creationId xmlns:a16="http://schemas.microsoft.com/office/drawing/2014/main" id="{6432D4AC-B95B-475D-A87E-6EB49A23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58" y="3981093"/>
            <a:ext cx="1252300" cy="9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1EEF36-7A79-40E1-A6C7-88CF81D75EBB}"/>
              </a:ext>
            </a:extLst>
          </p:cNvPr>
          <p:cNvCxnSpPr>
            <a:cxnSpLocks/>
            <a:stCxn id="185" idx="1"/>
          </p:cNvCxnSpPr>
          <p:nvPr/>
        </p:nvCxnSpPr>
        <p:spPr>
          <a:xfrm flipH="1">
            <a:off x="3167535" y="3403196"/>
            <a:ext cx="413024" cy="367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D6BF1D-327D-4329-83EA-EBACE9F72CD8}"/>
              </a:ext>
            </a:extLst>
          </p:cNvPr>
          <p:cNvCxnSpPr>
            <a:cxnSpLocks/>
            <a:stCxn id="188" idx="1"/>
          </p:cNvCxnSpPr>
          <p:nvPr/>
        </p:nvCxnSpPr>
        <p:spPr>
          <a:xfrm flipH="1">
            <a:off x="3174246" y="4431158"/>
            <a:ext cx="410312" cy="3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2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2190" y="3240592"/>
            <a:ext cx="1821172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ECOLOGY PART 3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9" name="Straight Connector 148"/>
          <p:cNvCxnSpPr>
            <a:cxnSpLocks/>
            <a:stCxn id="54" idx="2"/>
            <a:endCxn id="68" idx="0"/>
          </p:cNvCxnSpPr>
          <p:nvPr/>
        </p:nvCxnSpPr>
        <p:spPr>
          <a:xfrm>
            <a:off x="6310261" y="8079543"/>
            <a:ext cx="0" cy="2837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310E04F-3623-4617-B607-D6B04DB517A9}"/>
              </a:ext>
            </a:extLst>
          </p:cNvPr>
          <p:cNvSpPr/>
          <p:nvPr/>
        </p:nvSpPr>
        <p:spPr>
          <a:xfrm>
            <a:off x="5009075" y="1900088"/>
            <a:ext cx="2175281" cy="1077218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Biodiversity and the effect of human interaction on the ecosystem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128E6-8C0E-4958-8FF1-151E00237DB9}"/>
              </a:ext>
            </a:extLst>
          </p:cNvPr>
          <p:cNvSpPr/>
          <p:nvPr/>
        </p:nvSpPr>
        <p:spPr>
          <a:xfrm>
            <a:off x="3069786" y="2345471"/>
            <a:ext cx="1292860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Biodiversity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A361C1-37B0-4943-B8EE-537CFCE033F8}"/>
              </a:ext>
            </a:extLst>
          </p:cNvPr>
          <p:cNvSpPr/>
          <p:nvPr/>
        </p:nvSpPr>
        <p:spPr>
          <a:xfrm>
            <a:off x="307638" y="1855895"/>
            <a:ext cx="2437173" cy="931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Biodiversity is the variety of all different species of organisms on Earth, or within an ecosystem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030BE7-AE1C-4A9F-9F2B-5B302F583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69131"/>
              </p:ext>
            </p:extLst>
          </p:nvPr>
        </p:nvGraphicFramePr>
        <p:xfrm>
          <a:off x="1162276" y="89326"/>
          <a:ext cx="4698159" cy="1664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5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881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11">
                <a:tc v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4148E98-5027-4850-8F00-7A4DBB1D2D8B}"/>
              </a:ext>
            </a:extLst>
          </p:cNvPr>
          <p:cNvSpPr/>
          <p:nvPr/>
        </p:nvSpPr>
        <p:spPr>
          <a:xfrm>
            <a:off x="5663897" y="4329506"/>
            <a:ext cx="3308158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Waste, land use and deforestation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28866A-A97B-4F28-A350-CACF4BC77C91}"/>
              </a:ext>
            </a:extLst>
          </p:cNvPr>
          <p:cNvSpPr/>
          <p:nvPr/>
        </p:nvSpPr>
        <p:spPr>
          <a:xfrm>
            <a:off x="6258840" y="226116"/>
            <a:ext cx="1422377" cy="872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Human activity can have a negative impact on biodiversity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A72068-C66D-4988-A19B-C104310B30BD}"/>
              </a:ext>
            </a:extLst>
          </p:cNvPr>
          <p:cNvCxnSpPr>
            <a:cxnSpLocks/>
            <a:stCxn id="5" idx="0"/>
            <a:endCxn id="10" idx="2"/>
          </p:cNvCxnSpPr>
          <p:nvPr/>
        </p:nvCxnSpPr>
        <p:spPr>
          <a:xfrm flipV="1">
            <a:off x="6096716" y="1098261"/>
            <a:ext cx="873313" cy="801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E07AB7-7E6F-46D8-867F-0E7701A4DB38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1526225" y="1753518"/>
            <a:ext cx="1985130" cy="102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0AED4F-9079-4B70-A21B-D207F619BDE5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2744811" y="2321587"/>
            <a:ext cx="971405" cy="23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C0AE44-FF65-4369-A38B-DF56256F7D7C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H="1" flipV="1">
            <a:off x="6096716" y="2977306"/>
            <a:ext cx="346060" cy="263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5FFA15-F5EB-4FB4-98FB-E15ABE180F9A}"/>
              </a:ext>
            </a:extLst>
          </p:cNvPr>
          <p:cNvCxnSpPr>
            <a:cxnSpLocks/>
            <a:stCxn id="9" idx="0"/>
            <a:endCxn id="4" idx="2"/>
          </p:cNvCxnSpPr>
          <p:nvPr/>
        </p:nvCxnSpPr>
        <p:spPr>
          <a:xfrm flipH="1" flipV="1">
            <a:off x="6442776" y="3886923"/>
            <a:ext cx="875200" cy="442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71D5D8-2DA2-43D2-AE5D-E3C7DCE59D9B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4362646" y="2514748"/>
            <a:ext cx="1169544" cy="10490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D92CF38-1814-43DD-807C-C3991980EC07}"/>
              </a:ext>
            </a:extLst>
          </p:cNvPr>
          <p:cNvSpPr/>
          <p:nvPr/>
        </p:nvSpPr>
        <p:spPr>
          <a:xfrm>
            <a:off x="4090230" y="5054536"/>
            <a:ext cx="2113262" cy="84236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Impact of environmental change </a:t>
            </a:r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HT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422766-73C7-4547-B359-9BED5F52081C}"/>
              </a:ext>
            </a:extLst>
          </p:cNvPr>
          <p:cNvCxnSpPr>
            <a:cxnSpLocks/>
            <a:stCxn id="28" idx="0"/>
            <a:endCxn id="4" idx="1"/>
          </p:cNvCxnSpPr>
          <p:nvPr/>
        </p:nvCxnSpPr>
        <p:spPr>
          <a:xfrm flipV="1">
            <a:off x="5146861" y="3563758"/>
            <a:ext cx="385329" cy="14907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D73B09F-9DD8-46DD-9EE5-0AE481919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8505"/>
              </p:ext>
            </p:extLst>
          </p:nvPr>
        </p:nvGraphicFramePr>
        <p:xfrm>
          <a:off x="340064" y="6846230"/>
          <a:ext cx="4496794" cy="1397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020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A90ECF-E4DB-4412-9564-C788855A7831}"/>
              </a:ext>
            </a:extLst>
          </p:cNvPr>
          <p:cNvCxnSpPr>
            <a:cxnSpLocks/>
            <a:stCxn id="32" idx="3"/>
            <a:endCxn id="28" idx="2"/>
          </p:cNvCxnSpPr>
          <p:nvPr/>
        </p:nvCxnSpPr>
        <p:spPr>
          <a:xfrm flipV="1">
            <a:off x="4836858" y="5896901"/>
            <a:ext cx="310003" cy="16480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EA082B6-D5B5-4A1E-A0BD-361FD142EAED}"/>
              </a:ext>
            </a:extLst>
          </p:cNvPr>
          <p:cNvSpPr/>
          <p:nvPr/>
        </p:nvSpPr>
        <p:spPr>
          <a:xfrm>
            <a:off x="750054" y="8334024"/>
            <a:ext cx="3555301" cy="778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r>
              <a:rPr lang="en-GB" sz="1200" dirty="0">
                <a:solidFill>
                  <a:schemeClr val="tx1"/>
                </a:solidFill>
              </a:rPr>
              <a:t>Several species of bird migrate from cold winter conditions to warmer conditions closer to the equator.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89B6CEF-674E-4113-9915-874C165B7A09}"/>
              </a:ext>
            </a:extLst>
          </p:cNvPr>
          <p:cNvCxnSpPr>
            <a:cxnSpLocks/>
            <a:stCxn id="36" idx="0"/>
            <a:endCxn id="32" idx="2"/>
          </p:cNvCxnSpPr>
          <p:nvPr/>
        </p:nvCxnSpPr>
        <p:spPr>
          <a:xfrm flipV="1">
            <a:off x="2527705" y="8243754"/>
            <a:ext cx="60756" cy="90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6F63E1E0-51CE-4907-9530-7DCB14B11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97570"/>
              </p:ext>
            </p:extLst>
          </p:nvPr>
        </p:nvGraphicFramePr>
        <p:xfrm>
          <a:off x="7414181" y="1300087"/>
          <a:ext cx="5181061" cy="1940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7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087">
                <a:tc rowSpan="4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FEDB24-E426-480A-9E7C-FE64337AE6F5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317976" y="3240592"/>
            <a:ext cx="1996145" cy="10889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E2798E4-AC52-4C1B-88F9-1536701A9784}"/>
              </a:ext>
            </a:extLst>
          </p:cNvPr>
          <p:cNvSpPr/>
          <p:nvPr/>
        </p:nvSpPr>
        <p:spPr>
          <a:xfrm>
            <a:off x="10117588" y="368391"/>
            <a:ext cx="1647824" cy="556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Pollution kills plants and animals which can reduce biodiversity.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7A70BF9-594F-4CE1-B1BD-B3E98708C5C1}"/>
              </a:ext>
            </a:extLst>
          </p:cNvPr>
          <p:cNvCxnSpPr>
            <a:cxnSpLocks/>
            <a:stCxn id="50" idx="2"/>
            <a:endCxn id="41" idx="0"/>
          </p:cNvCxnSpPr>
          <p:nvPr/>
        </p:nvCxnSpPr>
        <p:spPr>
          <a:xfrm flipH="1">
            <a:off x="10004711" y="924547"/>
            <a:ext cx="936789" cy="375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50903BA-3E02-423A-A823-41C6CDA8B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88628"/>
              </p:ext>
            </p:extLst>
          </p:nvPr>
        </p:nvGraphicFramePr>
        <p:xfrm>
          <a:off x="5102296" y="6325819"/>
          <a:ext cx="2415930" cy="1753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979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65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78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70EAC9A-6532-4CC8-B296-1213327448C7}"/>
              </a:ext>
            </a:extLst>
          </p:cNvPr>
          <p:cNvCxnSpPr>
            <a:cxnSpLocks/>
            <a:stCxn id="9" idx="2"/>
            <a:endCxn id="54" idx="0"/>
          </p:cNvCxnSpPr>
          <p:nvPr/>
        </p:nvCxnSpPr>
        <p:spPr>
          <a:xfrm flipH="1">
            <a:off x="6310261" y="4668060"/>
            <a:ext cx="1007715" cy="16577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E74F30F7-541F-48D8-9CC9-6FA8A3ADD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44549"/>
              </p:ext>
            </p:extLst>
          </p:nvPr>
        </p:nvGraphicFramePr>
        <p:xfrm>
          <a:off x="9547914" y="3335145"/>
          <a:ext cx="2872741" cy="300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2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764"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131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7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84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813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13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89AE722-AAAC-48FC-8DE2-126D63722CDC}"/>
              </a:ext>
            </a:extLst>
          </p:cNvPr>
          <p:cNvCxnSpPr>
            <a:cxnSpLocks/>
            <a:stCxn id="9" idx="3"/>
            <a:endCxn id="58" idx="1"/>
          </p:cNvCxnSpPr>
          <p:nvPr/>
        </p:nvCxnSpPr>
        <p:spPr>
          <a:xfrm>
            <a:off x="8972055" y="4498783"/>
            <a:ext cx="575859" cy="341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C5F225C-E8B4-46AA-93BD-B15BECAB80CD}"/>
              </a:ext>
            </a:extLst>
          </p:cNvPr>
          <p:cNvSpPr/>
          <p:nvPr/>
        </p:nvSpPr>
        <p:spPr>
          <a:xfrm>
            <a:off x="10068979" y="6434745"/>
            <a:ext cx="2346568" cy="678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decay or burning of peat release CO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 into the atmosphere.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D45F92B-C8DD-4DFF-BE32-46E758835DF7}"/>
              </a:ext>
            </a:extLst>
          </p:cNvPr>
          <p:cNvCxnSpPr>
            <a:cxnSpLocks/>
            <a:stCxn id="58" idx="2"/>
            <a:endCxn id="63" idx="0"/>
          </p:cNvCxnSpPr>
          <p:nvPr/>
        </p:nvCxnSpPr>
        <p:spPr>
          <a:xfrm>
            <a:off x="10984284" y="6344839"/>
            <a:ext cx="257979" cy="89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BD1DCC7A-2C8C-45CA-9C1B-CD90FEC2388A}"/>
              </a:ext>
            </a:extLst>
          </p:cNvPr>
          <p:cNvSpPr/>
          <p:nvPr/>
        </p:nvSpPr>
        <p:spPr>
          <a:xfrm>
            <a:off x="7762666" y="7523659"/>
            <a:ext cx="2218883" cy="900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This conflicts with conserving peat bogs and peatlands as habitats for biodiversity and reduce CO</a:t>
            </a:r>
            <a:r>
              <a:rPr lang="en-GB" sz="1200" baseline="-25000" dirty="0">
                <a:solidFill>
                  <a:schemeClr val="tx1"/>
                </a:solidFill>
              </a:rPr>
              <a:t>2 </a:t>
            </a:r>
            <a:r>
              <a:rPr lang="en-GB" sz="1200" dirty="0">
                <a:solidFill>
                  <a:schemeClr val="tx1"/>
                </a:solidFill>
              </a:rPr>
              <a:t>emissions.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2B0BA51-3F18-4971-A685-F81FC1013587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8872108" y="6698492"/>
            <a:ext cx="1180544" cy="8251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E32DD59C-3DA3-4B38-BE15-8E34392295A9}"/>
              </a:ext>
            </a:extLst>
          </p:cNvPr>
          <p:cNvSpPr/>
          <p:nvPr/>
        </p:nvSpPr>
        <p:spPr>
          <a:xfrm>
            <a:off x="5085954" y="8363267"/>
            <a:ext cx="2448614" cy="779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Deforestation reduces biodiversity and removes a sink for increasing the amount CO</a:t>
            </a:r>
            <a:r>
              <a:rPr lang="en-GB" sz="1200" baseline="-25000" dirty="0">
                <a:solidFill>
                  <a:schemeClr val="tx1"/>
                </a:solidFill>
              </a:rPr>
              <a:t>2  </a:t>
            </a:r>
            <a:r>
              <a:rPr lang="en-GB" sz="1200" dirty="0">
                <a:solidFill>
                  <a:schemeClr val="tx1"/>
                </a:solidFill>
              </a:rPr>
              <a:t>in the atmosphere.</a:t>
            </a:r>
          </a:p>
        </p:txBody>
      </p:sp>
      <p:pic>
        <p:nvPicPr>
          <p:cNvPr id="1026" name="Picture 2" descr="Image result for deforestation">
            <a:extLst>
              <a:ext uri="{FF2B5EF4-FFF2-40B4-BE49-F238E27FC236}">
                <a16:creationId xmlns:a16="http://schemas.microsoft.com/office/drawing/2014/main" id="{4BEA4DB6-939A-4B36-93CC-0C689AA1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04" y="5030489"/>
            <a:ext cx="1850571" cy="138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urning peat">
            <a:extLst>
              <a:ext uri="{FF2B5EF4-FFF2-40B4-BE49-F238E27FC236}">
                <a16:creationId xmlns:a16="http://schemas.microsoft.com/office/drawing/2014/main" id="{B542AF25-657E-416F-9D21-CC298469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031" y="7214532"/>
            <a:ext cx="2321516" cy="19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llution">
            <a:extLst>
              <a:ext uri="{FF2B5EF4-FFF2-40B4-BE49-F238E27FC236}">
                <a16:creationId xmlns:a16="http://schemas.microsoft.com/office/drawing/2014/main" id="{FE4EFA69-AA0D-4E54-99FD-026DF5A5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22" y="70700"/>
            <a:ext cx="1639561" cy="10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5" name="Table 174">
            <a:extLst>
              <a:ext uri="{FF2B5EF4-FFF2-40B4-BE49-F238E27FC236}">
                <a16:creationId xmlns:a16="http://schemas.microsoft.com/office/drawing/2014/main" id="{02E8B309-87B2-40A8-8214-55D606BCA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5860"/>
              </p:ext>
            </p:extLst>
          </p:nvPr>
        </p:nvGraphicFramePr>
        <p:xfrm>
          <a:off x="177910" y="4993414"/>
          <a:ext cx="3556361" cy="1672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870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9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5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6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6" name="Table 175">
            <a:extLst>
              <a:ext uri="{FF2B5EF4-FFF2-40B4-BE49-F238E27FC236}">
                <a16:creationId xmlns:a16="http://schemas.microsoft.com/office/drawing/2014/main" id="{3B43DED9-0641-4371-9067-C333165F3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202106"/>
              </p:ext>
            </p:extLst>
          </p:nvPr>
        </p:nvGraphicFramePr>
        <p:xfrm>
          <a:off x="193283" y="3537956"/>
          <a:ext cx="2974251" cy="1302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018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Rectangle 176">
            <a:extLst>
              <a:ext uri="{FF2B5EF4-FFF2-40B4-BE49-F238E27FC236}">
                <a16:creationId xmlns:a16="http://schemas.microsoft.com/office/drawing/2014/main" id="{345988B8-93B1-4AA4-A281-C9EDE579AB3C}"/>
              </a:ext>
            </a:extLst>
          </p:cNvPr>
          <p:cNvSpPr/>
          <p:nvPr/>
        </p:nvSpPr>
        <p:spPr>
          <a:xfrm>
            <a:off x="179864" y="2982993"/>
            <a:ext cx="3001090" cy="432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Experimental methods are used to determine the distribution and abundance of a species.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095B907-FD14-4CCC-9384-1FEFF7F0023E}"/>
              </a:ext>
            </a:extLst>
          </p:cNvPr>
          <p:cNvCxnSpPr>
            <a:cxnSpLocks/>
            <a:stCxn id="6" idx="2"/>
            <a:endCxn id="177" idx="3"/>
          </p:cNvCxnSpPr>
          <p:nvPr/>
        </p:nvCxnSpPr>
        <p:spPr>
          <a:xfrm flipH="1">
            <a:off x="3180954" y="2684025"/>
            <a:ext cx="535262" cy="515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D3182BF-603D-46C8-8214-048BF0E64C91}"/>
              </a:ext>
            </a:extLst>
          </p:cNvPr>
          <p:cNvCxnSpPr>
            <a:cxnSpLocks/>
            <a:stCxn id="176" idx="0"/>
            <a:endCxn id="177" idx="2"/>
          </p:cNvCxnSpPr>
          <p:nvPr/>
        </p:nvCxnSpPr>
        <p:spPr>
          <a:xfrm flipV="1">
            <a:off x="1680408" y="3415165"/>
            <a:ext cx="1" cy="122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4EAC9C3-F595-4F60-A3F4-0B298D98E4F1}"/>
              </a:ext>
            </a:extLst>
          </p:cNvPr>
          <p:cNvCxnSpPr>
            <a:cxnSpLocks/>
            <a:stCxn id="175" idx="0"/>
            <a:endCxn id="176" idx="2"/>
          </p:cNvCxnSpPr>
          <p:nvPr/>
        </p:nvCxnSpPr>
        <p:spPr>
          <a:xfrm flipH="1" flipV="1">
            <a:off x="1680408" y="4839992"/>
            <a:ext cx="275682" cy="153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8" descr="Image result for quadrats">
            <a:extLst>
              <a:ext uri="{FF2B5EF4-FFF2-40B4-BE49-F238E27FC236}">
                <a16:creationId xmlns:a16="http://schemas.microsoft.com/office/drawing/2014/main" id="{18633A3E-5E67-461F-A22E-18FA28D1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59" y="2932083"/>
            <a:ext cx="1256299" cy="9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0" descr="Image result for transects">
            <a:extLst>
              <a:ext uri="{FF2B5EF4-FFF2-40B4-BE49-F238E27FC236}">
                <a16:creationId xmlns:a16="http://schemas.microsoft.com/office/drawing/2014/main" id="{6432D4AC-B95B-475D-A87E-6EB49A23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58" y="3981093"/>
            <a:ext cx="1252300" cy="9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1EEF36-7A79-40E1-A6C7-88CF81D75EBB}"/>
              </a:ext>
            </a:extLst>
          </p:cNvPr>
          <p:cNvCxnSpPr>
            <a:cxnSpLocks/>
            <a:stCxn id="185" idx="1"/>
          </p:cNvCxnSpPr>
          <p:nvPr/>
        </p:nvCxnSpPr>
        <p:spPr>
          <a:xfrm flipH="1">
            <a:off x="3167535" y="3403196"/>
            <a:ext cx="413024" cy="367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D6BF1D-327D-4329-83EA-EBACE9F72CD8}"/>
              </a:ext>
            </a:extLst>
          </p:cNvPr>
          <p:cNvCxnSpPr>
            <a:cxnSpLocks/>
            <a:stCxn id="188" idx="1"/>
          </p:cNvCxnSpPr>
          <p:nvPr/>
        </p:nvCxnSpPr>
        <p:spPr>
          <a:xfrm flipH="1">
            <a:off x="3174246" y="4431158"/>
            <a:ext cx="410312" cy="3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17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C80E9CB9-E76E-9746-BBD9-9A5642A3D5E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3E356EEA-E8C8-7543-8BDC-2F59607924F1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1A4D6916-CBD0-1B43-B42B-8275D887926E}"/>
    </a:ext>
  </a:extLst>
</a:theme>
</file>

<file path=ppt/theme/theme4.xml><?xml version="1.0" encoding="utf-8"?>
<a:theme xmlns:a="http://schemas.openxmlformats.org/drawingml/2006/main" name="1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D925D060-3B1D-5548-9114-7EDCE4E98F41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DC732CF4-5BDE-8046-B4DE-2D8BD2EF8667}"/>
    </a:ext>
  </a:extLst>
</a:theme>
</file>

<file path=ppt/theme/theme6.xml><?xml version="1.0" encoding="utf-8"?>
<a:theme xmlns:a="http://schemas.openxmlformats.org/drawingml/2006/main" name="2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93805219-F6D9-3A4C-BBFB-B4DE692E9609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CB3D2206-8F79-494A-B3D4-5C13485329D1}"/>
    </a:ext>
  </a:extLst>
</a:theme>
</file>

<file path=ppt/theme/theme8.xml><?xml version="1.0" encoding="utf-8"?>
<a:theme xmlns:a="http://schemas.openxmlformats.org/drawingml/2006/main" name="3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293CA237-E40C-E049-B52B-8A449DAD856B}"/>
    </a:ext>
  </a:extLst>
</a:theme>
</file>

<file path=ppt/theme/theme9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7B297D88-6958-E345-939D-06B02D812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mat TEMPLATE</Template>
  <TotalTime>37</TotalTime>
  <Words>1270</Words>
  <Application>Microsoft Office PowerPoint</Application>
  <PresentationFormat>A3 Paper (297x420 mm)</PresentationFormat>
  <Paragraphs>136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News Gothic MT</vt:lpstr>
      <vt:lpstr>Verdana</vt:lpstr>
      <vt:lpstr>Custom Design</vt:lpstr>
      <vt:lpstr>PIXL Sci</vt:lpstr>
      <vt:lpstr>1_Custom Design</vt:lpstr>
      <vt:lpstr>1_PIXL Sci</vt:lpstr>
      <vt:lpstr>2_Custom Design</vt:lpstr>
      <vt:lpstr>2_PIXL Sci</vt:lpstr>
      <vt:lpstr>3_Custom Design</vt:lpstr>
      <vt:lpstr>3_PIXL Sci</vt:lpstr>
      <vt:lpstr>4_Custom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Kynes</dc:creator>
  <cp:lastModifiedBy>Jason Kynes</cp:lastModifiedBy>
  <cp:revision>8</cp:revision>
  <cp:lastPrinted>2017-05-23T07:01:30Z</cp:lastPrinted>
  <dcterms:created xsi:type="dcterms:W3CDTF">2017-10-01T15:24:36Z</dcterms:created>
  <dcterms:modified xsi:type="dcterms:W3CDTF">2017-10-08T18:13:55Z</dcterms:modified>
</cp:coreProperties>
</file>