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4.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5.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6.xml" ContentType="application/vnd.openxmlformats-officedocument.theme+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theme/theme7.xml" ContentType="application/vnd.openxmlformats-officedocument.theme+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theme/theme8.xml" ContentType="application/vnd.openxmlformats-officedocument.theme+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5" r:id="rId1"/>
    <p:sldMasterId id="2147483687" r:id="rId2"/>
    <p:sldMasterId id="2147483704" r:id="rId3"/>
    <p:sldMasterId id="2147483716" r:id="rId4"/>
    <p:sldMasterId id="2147483733" r:id="rId5"/>
    <p:sldMasterId id="2147483745" r:id="rId6"/>
    <p:sldMasterId id="2147483762" r:id="rId7"/>
    <p:sldMasterId id="2147483774" r:id="rId8"/>
    <p:sldMasterId id="2147483791" r:id="rId9"/>
  </p:sldMasterIdLst>
  <p:notesMasterIdLst>
    <p:notesMasterId r:id="rId14"/>
  </p:notesMasterIdLst>
  <p:sldIdLst>
    <p:sldId id="258" r:id="rId10"/>
    <p:sldId id="259" r:id="rId11"/>
    <p:sldId id="260" r:id="rId12"/>
    <p:sldId id="261" r:id="rId13"/>
  </p:sldIdLst>
  <p:sldSz cx="12801600" cy="9601200" type="A3"/>
  <p:notesSz cx="6858000" cy="9144000"/>
  <p:defaultText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re Buffham" initials="CB" lastIdx="25" clrIdx="0">
    <p:extLst>
      <p:ext uri="{19B8F6BF-5375-455C-9EA6-DF929625EA0E}">
        <p15:presenceInfo xmlns:p15="http://schemas.microsoft.com/office/powerpoint/2012/main" userId="S-1-5-21-233367352-1540679046-2994997741-10681" providerId="AD"/>
      </p:ext>
    </p:extLst>
  </p:cmAuthor>
  <p:cmAuthor id="2" name="Ms C. Dawes" initials="MCD" lastIdx="4" clrIdx="1">
    <p:extLst>
      <p:ext uri="{19B8F6BF-5375-455C-9EA6-DF929625EA0E}">
        <p15:presenceInfo xmlns:p15="http://schemas.microsoft.com/office/powerpoint/2012/main" userId="Ms C. Daw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394" autoAdjust="0"/>
  </p:normalViewPr>
  <p:slideViewPr>
    <p:cSldViewPr snapToGrid="0" snapToObjects="1">
      <p:cViewPr varScale="1">
        <p:scale>
          <a:sx n="53" d="100"/>
          <a:sy n="53" d="100"/>
        </p:scale>
        <p:origin x="594" y="78"/>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5" Type="http://schemas.openxmlformats.org/officeDocument/2006/relationships/slideMaster" Target="slideMasters/slideMaster5.xml"/><Relationship Id="rId15" Type="http://schemas.openxmlformats.org/officeDocument/2006/relationships/commentAuthors" Target="commentAuthors.xml"/><Relationship Id="rId10" Type="http://schemas.openxmlformats.org/officeDocument/2006/relationships/slide" Target="slides/slide1.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E492C9-B55A-1F4F-9AFE-46C3C2199AFF}" type="datetimeFigureOut">
              <a:rPr lang="en-GB" smtClean="0"/>
              <a:t>19/11/2017</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D1B3C7-D27E-3848-B356-B3E625A9DB30}" type="slidenum">
              <a:rPr lang="en-GB" smtClean="0"/>
              <a:t>‹#›</a:t>
            </a:fld>
            <a:endParaRPr lang="en-GB" dirty="0"/>
          </a:p>
        </p:txBody>
      </p:sp>
    </p:spTree>
    <p:extLst>
      <p:ext uri="{BB962C8B-B14F-4D97-AF65-F5344CB8AC3E}">
        <p14:creationId xmlns:p14="http://schemas.microsoft.com/office/powerpoint/2010/main" val="1732083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571308"/>
            <a:ext cx="9601200" cy="3342640"/>
          </a:xfrm>
          <a:prstGeom prst="rect">
            <a:avLst/>
          </a:prstGeom>
        </p:spPr>
        <p:txBody>
          <a:bodyPr anchor="b"/>
          <a:lstStyle>
            <a:lvl1pPr algn="ctr">
              <a:defRPr sz="8400"/>
            </a:lvl1pPr>
          </a:lstStyle>
          <a:p>
            <a:r>
              <a:rPr lang="en-US" smtClean="0"/>
              <a:t>Click to edit Master title style</a:t>
            </a:r>
            <a:endParaRPr lang="en-GB"/>
          </a:p>
        </p:txBody>
      </p:sp>
      <p:sp>
        <p:nvSpPr>
          <p:cNvPr id="3" name="Subtitle 2"/>
          <p:cNvSpPr>
            <a:spLocks noGrp="1"/>
          </p:cNvSpPr>
          <p:nvPr>
            <p:ph type="subTitle" idx="1"/>
          </p:nvPr>
        </p:nvSpPr>
        <p:spPr>
          <a:xfrm>
            <a:off x="1600200" y="5042853"/>
            <a:ext cx="9601200" cy="2318067"/>
          </a:xfrm>
          <a:prstGeom prst="rect">
            <a:avLst/>
          </a:prstGeo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smtClean="0"/>
              <a:t>Click to edit Master subtitle style</a:t>
            </a:r>
            <a:endParaRPr lang="en-GB"/>
          </a:p>
        </p:txBody>
      </p:sp>
      <p:sp>
        <p:nvSpPr>
          <p:cNvPr id="4" name="Date Placeholder 3"/>
          <p:cNvSpPr>
            <a:spLocks noGrp="1"/>
          </p:cNvSpPr>
          <p:nvPr>
            <p:ph type="dt" sz="half" idx="10"/>
          </p:nvPr>
        </p:nvSpPr>
        <p:spPr>
          <a:xfrm>
            <a:off x="880110" y="8898891"/>
            <a:ext cx="2880360" cy="511175"/>
          </a:xfrm>
          <a:prstGeom prst="rect">
            <a:avLst/>
          </a:prstGeom>
        </p:spPr>
        <p:txBody>
          <a:bodyPr/>
          <a:lstStyle/>
          <a:p>
            <a:fld id="{B595F713-2110-964B-A68E-481EBA276186}" type="datetimeFigureOut">
              <a:rPr lang="en-GB" smtClean="0"/>
              <a:t>19/11/2017</a:t>
            </a:fld>
            <a:endParaRPr lang="en-GB" dirty="0"/>
          </a:p>
        </p:txBody>
      </p:sp>
      <p:sp>
        <p:nvSpPr>
          <p:cNvPr id="5" name="Footer Placeholder 4"/>
          <p:cNvSpPr>
            <a:spLocks noGrp="1"/>
          </p:cNvSpPr>
          <p:nvPr>
            <p:ph type="ftr" sz="quarter" idx="11"/>
          </p:nvPr>
        </p:nvSpPr>
        <p:spPr>
          <a:xfrm>
            <a:off x="4252382" y="8919635"/>
            <a:ext cx="4320540" cy="511175"/>
          </a:xfrm>
          <a:prstGeom prst="rect">
            <a:avLst/>
          </a:prstGeom>
        </p:spPr>
        <p:txBody>
          <a:bodyPr/>
          <a:lstStyle/>
          <a:p>
            <a:endParaRPr lang="en-GB" dirty="0"/>
          </a:p>
        </p:txBody>
      </p:sp>
      <p:sp>
        <p:nvSpPr>
          <p:cNvPr id="6" name="Slide Number Placeholder 5"/>
          <p:cNvSpPr>
            <a:spLocks noGrp="1"/>
          </p:cNvSpPr>
          <p:nvPr>
            <p:ph type="sldNum" sz="quarter" idx="12"/>
          </p:nvPr>
        </p:nvSpPr>
        <p:spPr>
          <a:xfrm>
            <a:off x="9064838" y="8910745"/>
            <a:ext cx="288036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80110" y="511176"/>
            <a:ext cx="11041380" cy="1855788"/>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880110" y="2555875"/>
            <a:ext cx="11041380" cy="6091873"/>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880110" y="8898891"/>
            <a:ext cx="2880360" cy="511175"/>
          </a:xfrm>
          <a:prstGeom prst="rect">
            <a:avLst/>
          </a:prstGeom>
        </p:spPr>
        <p:txBody>
          <a:bodyPr/>
          <a:lstStyle/>
          <a:p>
            <a:fld id="{B595F713-2110-964B-A68E-481EBA276186}" type="datetimeFigureOut">
              <a:rPr lang="en-GB" smtClean="0"/>
              <a:t>19/11/2017</a:t>
            </a:fld>
            <a:endParaRPr lang="en-GB" dirty="0"/>
          </a:p>
        </p:txBody>
      </p:sp>
      <p:sp>
        <p:nvSpPr>
          <p:cNvPr id="5" name="Footer Placeholder 4"/>
          <p:cNvSpPr>
            <a:spLocks noGrp="1"/>
          </p:cNvSpPr>
          <p:nvPr>
            <p:ph type="ftr" sz="quarter" idx="11"/>
          </p:nvPr>
        </p:nvSpPr>
        <p:spPr>
          <a:xfrm>
            <a:off x="4252382" y="8919635"/>
            <a:ext cx="4320540" cy="511175"/>
          </a:xfrm>
          <a:prstGeom prst="rect">
            <a:avLst/>
          </a:prstGeom>
        </p:spPr>
        <p:txBody>
          <a:bodyPr/>
          <a:lstStyle/>
          <a:p>
            <a:endParaRPr lang="en-GB" dirty="0"/>
          </a:p>
        </p:txBody>
      </p:sp>
      <p:sp>
        <p:nvSpPr>
          <p:cNvPr id="6" name="Slide Number Placeholder 5"/>
          <p:cNvSpPr>
            <a:spLocks noGrp="1"/>
          </p:cNvSpPr>
          <p:nvPr>
            <p:ph type="sldNum" sz="quarter" idx="12"/>
          </p:nvPr>
        </p:nvSpPr>
        <p:spPr>
          <a:xfrm>
            <a:off x="9064838" y="8910745"/>
            <a:ext cx="288036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91160" y="2982599"/>
            <a:ext cx="12001500" cy="2058035"/>
          </a:xfrm>
          <a:prstGeom prst="rect">
            <a:avLst/>
          </a:prstGeom>
        </p:spPr>
        <p:txBody>
          <a:bodyPr/>
          <a:lstStyle/>
          <a:p>
            <a:r>
              <a:rPr lang="en-US" smtClean="0"/>
              <a:t>Click to edit Master title style</a:t>
            </a:r>
            <a:endParaRPr lang="en-US" dirty="0"/>
          </a:p>
        </p:txBody>
      </p:sp>
      <p:sp>
        <p:nvSpPr>
          <p:cNvPr id="3" name="Subtitle 2"/>
          <p:cNvSpPr>
            <a:spLocks noGrp="1"/>
          </p:cNvSpPr>
          <p:nvPr>
            <p:ph type="subTitle" idx="1"/>
          </p:nvPr>
        </p:nvSpPr>
        <p:spPr>
          <a:xfrm>
            <a:off x="391160" y="5440680"/>
            <a:ext cx="12001500" cy="2453640"/>
          </a:xfrm>
          <a:prstGeom prst="rect">
            <a:avLst/>
          </a:prstGeom>
        </p:spPr>
        <p:txBody>
          <a:bodyPr/>
          <a:lstStyle>
            <a:lvl1pPr marL="0" indent="0" algn="ctr">
              <a:buNone/>
              <a:defRPr>
                <a:solidFill>
                  <a:schemeClr val="tx1">
                    <a:tint val="75000"/>
                  </a:schemeClr>
                </a:solidFill>
                <a:latin typeface="News Gothic MT"/>
                <a:cs typeface="News Gothic MT"/>
              </a:defRPr>
            </a:lvl1pPr>
            <a:lvl2pPr marL="640065" indent="0" algn="ctr">
              <a:buNone/>
              <a:defRPr>
                <a:solidFill>
                  <a:schemeClr val="tx1">
                    <a:tint val="75000"/>
                  </a:schemeClr>
                </a:solidFill>
              </a:defRPr>
            </a:lvl2pPr>
            <a:lvl3pPr marL="1280129" indent="0" algn="ctr">
              <a:buNone/>
              <a:defRPr>
                <a:solidFill>
                  <a:schemeClr val="tx1">
                    <a:tint val="75000"/>
                  </a:schemeClr>
                </a:solidFill>
              </a:defRPr>
            </a:lvl3pPr>
            <a:lvl4pPr marL="1920192" indent="0" algn="ctr">
              <a:buNone/>
              <a:defRPr>
                <a:solidFill>
                  <a:schemeClr val="tx1">
                    <a:tint val="75000"/>
                  </a:schemeClr>
                </a:solidFill>
              </a:defRPr>
            </a:lvl4pPr>
            <a:lvl5pPr marL="2560256" indent="0" algn="ctr">
              <a:buNone/>
              <a:defRPr>
                <a:solidFill>
                  <a:schemeClr val="tx1">
                    <a:tint val="75000"/>
                  </a:schemeClr>
                </a:solidFill>
              </a:defRPr>
            </a:lvl5pPr>
            <a:lvl6pPr marL="3200320" indent="0" algn="ctr">
              <a:buNone/>
              <a:defRPr>
                <a:solidFill>
                  <a:schemeClr val="tx1">
                    <a:tint val="75000"/>
                  </a:schemeClr>
                </a:solidFill>
              </a:defRPr>
            </a:lvl6pPr>
            <a:lvl7pPr marL="3840385" indent="0" algn="ctr">
              <a:buNone/>
              <a:defRPr>
                <a:solidFill>
                  <a:schemeClr val="tx1">
                    <a:tint val="75000"/>
                  </a:schemeClr>
                </a:solidFill>
              </a:defRPr>
            </a:lvl7pPr>
            <a:lvl8pPr marL="4480448" indent="0" algn="ctr">
              <a:buNone/>
              <a:defRPr>
                <a:solidFill>
                  <a:schemeClr val="tx1">
                    <a:tint val="75000"/>
                  </a:schemeClr>
                </a:solidFill>
              </a:defRPr>
            </a:lvl8pPr>
            <a:lvl9pPr marL="5120513" indent="0" algn="ctr">
              <a:buNone/>
              <a:defRPr>
                <a:solidFill>
                  <a:schemeClr val="tx1">
                    <a:tint val="75000"/>
                  </a:schemeClr>
                </a:solidFill>
              </a:defRPr>
            </a:lvl9pPr>
          </a:lstStyle>
          <a:p>
            <a:r>
              <a:rPr lang="en-US" smtClean="0"/>
              <a:t>Click to edit Master subtitle style</a:t>
            </a:r>
            <a:endParaRPr lang="en-US" dirty="0"/>
          </a:p>
        </p:txBody>
      </p:sp>
    </p:spTree>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p:cSld name="1_Default">
    <p:spTree>
      <p:nvGrpSpPr>
        <p:cNvPr id="1" name=""/>
        <p:cNvGrpSpPr/>
        <p:nvPr/>
      </p:nvGrpSpPr>
      <p:grpSpPr>
        <a:xfrm>
          <a:off x="0" y="0"/>
          <a:ext cx="0" cy="0"/>
          <a:chOff x="0" y="0"/>
          <a:chExt cx="0" cy="0"/>
        </a:xfrm>
      </p:grpSpPr>
    </p:spTree>
    <p:extLst/>
  </p:cSld>
  <p:clrMapOvr>
    <a:masterClrMapping/>
  </p:clrMapOvr>
  <p:transition spd="med"/>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p:cSld name="2_Default">
    <p:spTree>
      <p:nvGrpSpPr>
        <p:cNvPr id="1" name=""/>
        <p:cNvGrpSpPr/>
        <p:nvPr/>
      </p:nvGrpSpPr>
      <p:grpSpPr>
        <a:xfrm>
          <a:off x="0" y="0"/>
          <a:ext cx="0" cy="0"/>
          <a:chOff x="0" y="0"/>
          <a:chExt cx="0" cy="0"/>
        </a:xfrm>
      </p:grpSpPr>
    </p:spTree>
    <p:extLst/>
  </p:cSld>
  <p:clrMapOvr>
    <a:masterClrMapping/>
  </p:clrMapOvr>
  <p:transition spd="med"/>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p:cSld name="3_Default">
    <p:spTree>
      <p:nvGrpSpPr>
        <p:cNvPr id="1" name=""/>
        <p:cNvGrpSpPr/>
        <p:nvPr/>
      </p:nvGrpSpPr>
      <p:grpSpPr>
        <a:xfrm>
          <a:off x="0" y="0"/>
          <a:ext cx="0" cy="0"/>
          <a:chOff x="0" y="0"/>
          <a:chExt cx="0" cy="0"/>
        </a:xfrm>
      </p:grpSpPr>
    </p:spTree>
    <p:extLst/>
  </p:cSld>
  <p:clrMapOvr>
    <a:masterClrMapping/>
  </p:clrMapOvr>
  <p:transition spd="med"/>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Tree>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p:cSld name="2_Picture with Caption">
    <p:spTree>
      <p:nvGrpSpPr>
        <p:cNvPr id="1" name=""/>
        <p:cNvGrpSpPr/>
        <p:nvPr/>
      </p:nvGrpSpPr>
      <p:grpSpPr>
        <a:xfrm>
          <a:off x="0" y="0"/>
          <a:ext cx="0" cy="0"/>
          <a:chOff x="0" y="0"/>
          <a:chExt cx="0" cy="0"/>
        </a:xfrm>
      </p:grpSpPr>
    </p:spTree>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p:cSld name="4_Picture with Caption">
    <p:spTree>
      <p:nvGrpSpPr>
        <p:cNvPr id="1" name=""/>
        <p:cNvGrpSpPr/>
        <p:nvPr/>
      </p:nvGrpSpPr>
      <p:grpSpPr>
        <a:xfrm>
          <a:off x="0" y="0"/>
          <a:ext cx="0" cy="0"/>
          <a:chOff x="0" y="0"/>
          <a:chExt cx="0" cy="0"/>
        </a:xfrm>
      </p:grpSpPr>
    </p:spTree>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p:cSld name="3_Picture with Caption">
    <p:spTree>
      <p:nvGrpSpPr>
        <p:cNvPr id="1" name=""/>
        <p:cNvGrpSpPr/>
        <p:nvPr/>
      </p:nvGrpSpPr>
      <p:grpSpPr>
        <a:xfrm>
          <a:off x="0" y="0"/>
          <a:ext cx="0" cy="0"/>
          <a:chOff x="0" y="0"/>
          <a:chExt cx="0" cy="0"/>
        </a:xfrm>
      </p:grpSpPr>
    </p:spTree>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880110" y="8898895"/>
            <a:ext cx="2880360" cy="511175"/>
          </a:xfrm>
          <a:prstGeom prst="rect">
            <a:avLst/>
          </a:prstGeom>
        </p:spPr>
        <p:txBody>
          <a:bodyPr/>
          <a:lstStyle/>
          <a:p>
            <a:fld id="{B595F713-2110-964B-A68E-481EBA276186}" type="datetimeFigureOut">
              <a:rPr lang="en-GB" smtClean="0"/>
              <a:t>19/11/2017</a:t>
            </a:fld>
            <a:endParaRPr lang="en-GB" dirty="0"/>
          </a:p>
        </p:txBody>
      </p:sp>
      <p:sp>
        <p:nvSpPr>
          <p:cNvPr id="4" name="Footer Placeholder 3"/>
          <p:cNvSpPr>
            <a:spLocks noGrp="1"/>
          </p:cNvSpPr>
          <p:nvPr>
            <p:ph type="ftr" sz="quarter" idx="11"/>
          </p:nvPr>
        </p:nvSpPr>
        <p:spPr>
          <a:xfrm>
            <a:off x="4240530" y="8898895"/>
            <a:ext cx="4320540" cy="511175"/>
          </a:xfrm>
          <a:prstGeom prst="rect">
            <a:avLst/>
          </a:prstGeom>
        </p:spPr>
        <p:txBody>
          <a:bodyPr/>
          <a:lstStyle/>
          <a:p>
            <a:endParaRPr lang="en-GB" dirty="0"/>
          </a:p>
        </p:txBody>
      </p:sp>
      <p:sp>
        <p:nvSpPr>
          <p:cNvPr id="5" name="Slide Number Placeholder 4"/>
          <p:cNvSpPr>
            <a:spLocks noGrp="1"/>
          </p:cNvSpPr>
          <p:nvPr>
            <p:ph type="sldNum" sz="quarter" idx="12"/>
          </p:nvPr>
        </p:nvSpPr>
        <p:spPr>
          <a:xfrm>
            <a:off x="9041130" y="8898895"/>
            <a:ext cx="288036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smtClean="0"/>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80111" y="511175"/>
            <a:ext cx="8067675" cy="8136573"/>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880110" y="8898891"/>
            <a:ext cx="2880360" cy="511175"/>
          </a:xfrm>
          <a:prstGeom prst="rect">
            <a:avLst/>
          </a:prstGeom>
        </p:spPr>
        <p:txBody>
          <a:bodyPr/>
          <a:lstStyle/>
          <a:p>
            <a:fld id="{B595F713-2110-964B-A68E-481EBA276186}" type="datetimeFigureOut">
              <a:rPr lang="en-GB" smtClean="0"/>
              <a:t>19/11/2017</a:t>
            </a:fld>
            <a:endParaRPr lang="en-GB" dirty="0"/>
          </a:p>
        </p:txBody>
      </p:sp>
      <p:sp>
        <p:nvSpPr>
          <p:cNvPr id="5" name="Footer Placeholder 4"/>
          <p:cNvSpPr>
            <a:spLocks noGrp="1"/>
          </p:cNvSpPr>
          <p:nvPr>
            <p:ph type="ftr" sz="quarter" idx="11"/>
          </p:nvPr>
        </p:nvSpPr>
        <p:spPr>
          <a:xfrm>
            <a:off x="4252382" y="8919635"/>
            <a:ext cx="4320540" cy="511175"/>
          </a:xfrm>
          <a:prstGeom prst="rect">
            <a:avLst/>
          </a:prstGeom>
        </p:spPr>
        <p:txBody>
          <a:bodyPr/>
          <a:lstStyle/>
          <a:p>
            <a:endParaRPr lang="en-GB" dirty="0"/>
          </a:p>
        </p:txBody>
      </p:sp>
      <p:sp>
        <p:nvSpPr>
          <p:cNvPr id="6" name="Slide Number Placeholder 5"/>
          <p:cNvSpPr>
            <a:spLocks noGrp="1"/>
          </p:cNvSpPr>
          <p:nvPr>
            <p:ph type="sldNum" sz="quarter" idx="12"/>
          </p:nvPr>
        </p:nvSpPr>
        <p:spPr>
          <a:xfrm>
            <a:off x="9064838" y="8910745"/>
            <a:ext cx="288036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smtClean="0"/>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02CBB9E-F5D3-6E40-A939-4B2058AA44B4}" type="slidenum">
              <a:rPr lang="en-GB" smtClean="0"/>
              <a:t>‹#›</a:t>
            </a:fld>
            <a:endParaRPr lang="en-GB" dirty="0"/>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02CBB9E-F5D3-6E40-A939-4B2058AA44B4}" type="slidenum">
              <a:rPr lang="en-GB" smtClean="0"/>
              <a:t>‹#›</a:t>
            </a:fld>
            <a:endParaRPr lang="en-GB" dirty="0"/>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02CBB9E-F5D3-6E40-A939-4B2058AA44B4}" type="slidenum">
              <a:rPr lang="en-GB" smtClean="0"/>
              <a:t>‹#›</a:t>
            </a:fld>
            <a:endParaRPr lang="en-GB" dirty="0"/>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smtClean="0"/>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571308"/>
            <a:ext cx="9601200" cy="3342640"/>
          </a:xfrm>
        </p:spPr>
        <p:txBody>
          <a:bodyPr anchor="b"/>
          <a:lstStyle>
            <a:lvl1pPr algn="ctr">
              <a:defRPr sz="6300"/>
            </a:lvl1pPr>
          </a:lstStyle>
          <a:p>
            <a:r>
              <a:rPr lang="en-US" smtClean="0"/>
              <a:t>Click to edit Master title style</a:t>
            </a:r>
            <a:endParaRPr lang="en-GB"/>
          </a:p>
        </p:txBody>
      </p:sp>
      <p:sp>
        <p:nvSpPr>
          <p:cNvPr id="3" name="Subtitle 2"/>
          <p:cNvSpPr>
            <a:spLocks noGrp="1"/>
          </p:cNvSpPr>
          <p:nvPr>
            <p:ph type="subTitle" idx="1"/>
          </p:nvPr>
        </p:nvSpPr>
        <p:spPr>
          <a:xfrm>
            <a:off x="1600200" y="5042853"/>
            <a:ext cx="9601200" cy="2318067"/>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3360"/>
            </a:lvl1pPr>
          </a:lstStyle>
          <a:p>
            <a:r>
              <a:rPr lang="en-US" smtClean="0"/>
              <a:t>Click to edit Master title style</a:t>
            </a:r>
            <a:endParaRPr lang="en-GB"/>
          </a:p>
        </p:txBody>
      </p:sp>
      <p:sp>
        <p:nvSpPr>
          <p:cNvPr id="3" name="Picture Placeholder 2"/>
          <p:cNvSpPr>
            <a:spLocks noGrp="1"/>
          </p:cNvSpPr>
          <p:nvPr>
            <p:ph type="pic" idx="1"/>
          </p:nvPr>
        </p:nvSpPr>
        <p:spPr>
          <a:xfrm>
            <a:off x="5442347" y="1382397"/>
            <a:ext cx="6480810" cy="6823075"/>
          </a:xfrm>
        </p:spPr>
        <p:txBody>
          <a:bodyPr/>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dirty="0" smtClean="0"/>
              <a:t>Drag picture to placeholder or click icon to add</a:t>
            </a:r>
            <a:endParaRPr lang="en-GB"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7840" y="1760220"/>
            <a:ext cx="11841480" cy="1049020"/>
          </a:xfrm>
        </p:spPr>
        <p:txBody>
          <a:bodyPr/>
          <a:lstStyle>
            <a:lvl1pPr algn="l">
              <a:defRPr/>
            </a:lvl1pPr>
          </a:lstStyle>
          <a:p>
            <a:r>
              <a:rPr lang="en-US" smtClean="0"/>
              <a:t>Click to edit Master title style</a:t>
            </a:r>
            <a:endParaRPr lang="en-US" dirty="0"/>
          </a:p>
        </p:txBody>
      </p:sp>
      <p:sp>
        <p:nvSpPr>
          <p:cNvPr id="3" name="Content Placeholder 2"/>
          <p:cNvSpPr>
            <a:spLocks noGrp="1"/>
          </p:cNvSpPr>
          <p:nvPr>
            <p:ph idx="1"/>
          </p:nvPr>
        </p:nvSpPr>
        <p:spPr>
          <a:xfrm>
            <a:off x="497840" y="2987040"/>
            <a:ext cx="11841480" cy="5831840"/>
          </a:xfrm>
        </p:spPr>
        <p:txBody>
          <a:bodyPr/>
          <a:lstStyle>
            <a:lvl1pPr>
              <a:defRPr>
                <a:latin typeface="News Gothic MT"/>
                <a:cs typeface="News Gothic MT"/>
              </a:defRPr>
            </a:lvl1pPr>
            <a:lvl2pPr>
              <a:defRPr>
                <a:latin typeface="News Gothic MT"/>
                <a:cs typeface="News Gothic MT"/>
              </a:defRPr>
            </a:lvl2pPr>
            <a:lvl3pPr>
              <a:defRPr>
                <a:latin typeface="News Gothic MT"/>
                <a:cs typeface="News Gothic MT"/>
              </a:defRPr>
            </a:lvl3pPr>
            <a:lvl4pPr>
              <a:defRPr>
                <a:latin typeface="News Gothic MT"/>
                <a:cs typeface="News Gothic MT"/>
              </a:defRPr>
            </a:lvl4pPr>
            <a:lvl5pPr>
              <a:defRPr>
                <a:latin typeface="News Gothic MT"/>
                <a:cs typeface="News Gothic M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0080" y="8898896"/>
            <a:ext cx="2987040" cy="511175"/>
          </a:xfrm>
          <a:prstGeom prst="rect">
            <a:avLst/>
          </a:prstGeom>
        </p:spPr>
        <p:txBody>
          <a:bodyPr/>
          <a:lstStyle/>
          <a:p>
            <a:fld id="{B595F713-2110-964B-A68E-481EBA276186}" type="datetimeFigureOut">
              <a:rPr lang="en-GB" smtClean="0"/>
              <a:t>19/11/2017</a:t>
            </a:fld>
            <a:endParaRPr lang="en-GB" dirty="0"/>
          </a:p>
        </p:txBody>
      </p:sp>
      <p:sp>
        <p:nvSpPr>
          <p:cNvPr id="3" name="Footer Placeholder 2"/>
          <p:cNvSpPr>
            <a:spLocks noGrp="1"/>
          </p:cNvSpPr>
          <p:nvPr>
            <p:ph type="ftr" sz="quarter" idx="11"/>
          </p:nvPr>
        </p:nvSpPr>
        <p:spPr>
          <a:xfrm>
            <a:off x="4373880" y="8898896"/>
            <a:ext cx="4053840" cy="511175"/>
          </a:xfrm>
          <a:prstGeom prst="rect">
            <a:avLst/>
          </a:prstGeom>
        </p:spPr>
        <p:txBody>
          <a:bodyPr/>
          <a:lstStyle/>
          <a:p>
            <a:endParaRPr lang="en-GB" dirty="0"/>
          </a:p>
        </p:txBody>
      </p:sp>
      <p:sp>
        <p:nvSpPr>
          <p:cNvPr id="4" name="Slide Number Placeholder 3"/>
          <p:cNvSpPr>
            <a:spLocks noGrp="1"/>
          </p:cNvSpPr>
          <p:nvPr>
            <p:ph type="sldNum" sz="quarter" idx="12"/>
          </p:nvPr>
        </p:nvSpPr>
        <p:spPr>
          <a:xfrm>
            <a:off x="9174480" y="8898896"/>
            <a:ext cx="298704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 preserve="1">
  <p:cSld name="Default">
    <p:spTree>
      <p:nvGrpSpPr>
        <p:cNvPr id="1" name=""/>
        <p:cNvGrpSpPr/>
        <p:nvPr/>
      </p:nvGrpSpPr>
      <p:grpSpPr>
        <a:xfrm>
          <a:off x="0" y="0"/>
          <a:ext cx="0" cy="0"/>
          <a:chOff x="0" y="0"/>
          <a:chExt cx="0" cy="0"/>
        </a:xfrm>
      </p:grpSpPr>
      <p:sp>
        <p:nvSpPr>
          <p:cNvPr id="6" name="Shape 6"/>
          <p:cNvSpPr>
            <a:spLocks noGrp="1"/>
          </p:cNvSpPr>
          <p:nvPr>
            <p:ph type="title"/>
          </p:nvPr>
        </p:nvSpPr>
        <p:spPr>
          <a:xfrm>
            <a:off x="640080" y="128911"/>
            <a:ext cx="11521440" cy="2111375"/>
          </a:xfrm>
          <a:prstGeom prst="rect">
            <a:avLst/>
          </a:prstGeom>
        </p:spPr>
        <p:txBody>
          <a:bodyPr lIns="0" tIns="0" rIns="0" bIns="0">
            <a:noAutofit/>
          </a:bodyPr>
          <a:lstStyle>
            <a:lvl1pPr>
              <a:defRPr sz="6195">
                <a:latin typeface="Gill Sans"/>
                <a:ea typeface="Gill Sans"/>
                <a:cs typeface="Gill Sans"/>
                <a:sym typeface="Gill Sans"/>
              </a:defRPr>
            </a:lvl1pPr>
          </a:lstStyle>
          <a:p>
            <a:pPr lvl="0">
              <a:defRPr sz="1800"/>
            </a:pPr>
            <a:r>
              <a:rPr lang="en-US" sz="6195" smtClean="0"/>
              <a:t>Click to edit Master title style</a:t>
            </a:r>
            <a:endParaRPr sz="6195"/>
          </a:p>
        </p:txBody>
      </p:sp>
      <p:sp>
        <p:nvSpPr>
          <p:cNvPr id="7" name="Shape 7"/>
          <p:cNvSpPr>
            <a:spLocks noGrp="1"/>
          </p:cNvSpPr>
          <p:nvPr>
            <p:ph type="body" idx="1"/>
          </p:nvPr>
        </p:nvSpPr>
        <p:spPr>
          <a:xfrm>
            <a:off x="640080" y="2240280"/>
            <a:ext cx="11521440" cy="7360920"/>
          </a:xfrm>
          <a:prstGeom prst="rect">
            <a:avLst/>
          </a:prstGeom>
        </p:spPr>
        <p:txBody>
          <a:bodyPr>
            <a:noAutofit/>
          </a:bodyPr>
          <a:lstStyle>
            <a:lvl1pPr marL="0" indent="0" algn="ctr">
              <a:spcBef>
                <a:spcPts val="3465"/>
              </a:spcBef>
              <a:buSzTx/>
              <a:buFontTx/>
              <a:buNone/>
              <a:defRPr>
                <a:latin typeface="Gill Sans"/>
                <a:ea typeface="Gill Sans"/>
                <a:cs typeface="Gill Sans"/>
                <a:sym typeface="Gill Sans"/>
              </a:defRPr>
            </a:lvl1pPr>
            <a:lvl2pPr marL="0" indent="336708" algn="ctr">
              <a:spcBef>
                <a:spcPts val="3465"/>
              </a:spcBef>
              <a:buSzTx/>
              <a:buFontTx/>
              <a:buNone/>
              <a:defRPr>
                <a:latin typeface="Gill Sans"/>
                <a:ea typeface="Gill Sans"/>
                <a:cs typeface="Gill Sans"/>
                <a:sym typeface="Gill Sans"/>
              </a:defRPr>
            </a:lvl2pPr>
            <a:lvl3pPr marL="0" indent="673418" algn="ctr">
              <a:spcBef>
                <a:spcPts val="3465"/>
              </a:spcBef>
              <a:buSzTx/>
              <a:buFontTx/>
              <a:buNone/>
              <a:defRPr>
                <a:latin typeface="Gill Sans"/>
                <a:ea typeface="Gill Sans"/>
                <a:cs typeface="Gill Sans"/>
                <a:sym typeface="Gill Sans"/>
              </a:defRPr>
            </a:lvl3pPr>
            <a:lvl4pPr marL="0" indent="1011793" algn="ctr">
              <a:spcBef>
                <a:spcPts val="3465"/>
              </a:spcBef>
              <a:buSzTx/>
              <a:buFontTx/>
              <a:buNone/>
              <a:defRPr>
                <a:latin typeface="Gill Sans"/>
                <a:ea typeface="Gill Sans"/>
                <a:cs typeface="Gill Sans"/>
                <a:sym typeface="Gill Sans"/>
              </a:defRPr>
            </a:lvl4pPr>
            <a:lvl5pPr marL="0" indent="1348501" algn="ctr">
              <a:spcBef>
                <a:spcPts val="3465"/>
              </a:spcBef>
              <a:buSzTx/>
              <a:buFontTx/>
              <a:buNone/>
              <a:defRPr>
                <a:latin typeface="Gill Sans"/>
                <a:ea typeface="Gill Sans"/>
                <a:cs typeface="Gill Sans"/>
                <a:sym typeface="Gill Sans"/>
              </a:defRPr>
            </a:lvl5pPr>
          </a:lstStyle>
          <a:p>
            <a:pPr lvl="0">
              <a:defRPr sz="1800"/>
            </a:pPr>
            <a:r>
              <a:rPr lang="en-US" sz="3150" smtClean="0"/>
              <a:t>Click to edit Master text styles</a:t>
            </a:r>
          </a:p>
          <a:p>
            <a:pPr lvl="1">
              <a:defRPr sz="1800"/>
            </a:pPr>
            <a:r>
              <a:rPr lang="en-US" sz="3150" smtClean="0"/>
              <a:t>Second level</a:t>
            </a:r>
          </a:p>
          <a:p>
            <a:pPr lvl="2">
              <a:defRPr sz="1800"/>
            </a:pPr>
            <a:r>
              <a:rPr lang="en-US" sz="3150" smtClean="0"/>
              <a:t>Third level</a:t>
            </a:r>
          </a:p>
          <a:p>
            <a:pPr lvl="3">
              <a:defRPr sz="1800"/>
            </a:pPr>
            <a:r>
              <a:rPr lang="en-US" sz="3150" smtClean="0"/>
              <a:t>Fourth level</a:t>
            </a:r>
          </a:p>
          <a:p>
            <a:pPr lvl="4">
              <a:defRPr sz="1800"/>
            </a:pPr>
            <a:r>
              <a:rPr lang="en-US" sz="3150" smtClean="0"/>
              <a:t>Fifth level</a:t>
            </a:r>
            <a:endParaRPr sz="3150"/>
          </a:p>
        </p:txBody>
      </p:sp>
    </p:spTree>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91160" y="2982599"/>
            <a:ext cx="12001500" cy="2058035"/>
          </a:xfrm>
          <a:prstGeom prst="rect">
            <a:avLst/>
          </a:prstGeom>
        </p:spPr>
        <p:txBody>
          <a:bodyPr/>
          <a:lstStyle/>
          <a:p>
            <a:r>
              <a:rPr lang="en-US" smtClean="0"/>
              <a:t>Click to edit Master title style</a:t>
            </a:r>
            <a:endParaRPr lang="en-US" dirty="0"/>
          </a:p>
        </p:txBody>
      </p:sp>
      <p:sp>
        <p:nvSpPr>
          <p:cNvPr id="3" name="Subtitle 2"/>
          <p:cNvSpPr>
            <a:spLocks noGrp="1"/>
          </p:cNvSpPr>
          <p:nvPr>
            <p:ph type="subTitle" idx="1"/>
          </p:nvPr>
        </p:nvSpPr>
        <p:spPr>
          <a:xfrm>
            <a:off x="391160" y="5440680"/>
            <a:ext cx="12001500" cy="2453640"/>
          </a:xfrm>
          <a:prstGeom prst="rect">
            <a:avLst/>
          </a:prstGeom>
        </p:spPr>
        <p:txBody>
          <a:bodyPr/>
          <a:lstStyle>
            <a:lvl1pPr marL="0" indent="0" algn="ctr">
              <a:buNone/>
              <a:defRPr>
                <a:solidFill>
                  <a:schemeClr val="tx1">
                    <a:tint val="75000"/>
                  </a:schemeClr>
                </a:solidFill>
                <a:latin typeface="News Gothic MT"/>
                <a:cs typeface="News Gothic MT"/>
              </a:defRPr>
            </a:lvl1pPr>
            <a:lvl2pPr marL="640065" indent="0" algn="ctr">
              <a:buNone/>
              <a:defRPr>
                <a:solidFill>
                  <a:schemeClr val="tx1">
                    <a:tint val="75000"/>
                  </a:schemeClr>
                </a:solidFill>
              </a:defRPr>
            </a:lvl2pPr>
            <a:lvl3pPr marL="1280129" indent="0" algn="ctr">
              <a:buNone/>
              <a:defRPr>
                <a:solidFill>
                  <a:schemeClr val="tx1">
                    <a:tint val="75000"/>
                  </a:schemeClr>
                </a:solidFill>
              </a:defRPr>
            </a:lvl3pPr>
            <a:lvl4pPr marL="1920192" indent="0" algn="ctr">
              <a:buNone/>
              <a:defRPr>
                <a:solidFill>
                  <a:schemeClr val="tx1">
                    <a:tint val="75000"/>
                  </a:schemeClr>
                </a:solidFill>
              </a:defRPr>
            </a:lvl4pPr>
            <a:lvl5pPr marL="2560256" indent="0" algn="ctr">
              <a:buNone/>
              <a:defRPr>
                <a:solidFill>
                  <a:schemeClr val="tx1">
                    <a:tint val="75000"/>
                  </a:schemeClr>
                </a:solidFill>
              </a:defRPr>
            </a:lvl5pPr>
            <a:lvl6pPr marL="3200320" indent="0" algn="ctr">
              <a:buNone/>
              <a:defRPr>
                <a:solidFill>
                  <a:schemeClr val="tx1">
                    <a:tint val="75000"/>
                  </a:schemeClr>
                </a:solidFill>
              </a:defRPr>
            </a:lvl6pPr>
            <a:lvl7pPr marL="3840385" indent="0" algn="ctr">
              <a:buNone/>
              <a:defRPr>
                <a:solidFill>
                  <a:schemeClr val="tx1">
                    <a:tint val="75000"/>
                  </a:schemeClr>
                </a:solidFill>
              </a:defRPr>
            </a:lvl7pPr>
            <a:lvl8pPr marL="4480448" indent="0" algn="ctr">
              <a:buNone/>
              <a:defRPr>
                <a:solidFill>
                  <a:schemeClr val="tx1">
                    <a:tint val="75000"/>
                  </a:schemeClr>
                </a:solidFill>
              </a:defRPr>
            </a:lvl8pPr>
            <a:lvl9pPr marL="5120513" indent="0" algn="ctr">
              <a:buNone/>
              <a:defRPr>
                <a:solidFill>
                  <a:schemeClr val="tx1">
                    <a:tint val="75000"/>
                  </a:schemeClr>
                </a:solidFill>
              </a:defRPr>
            </a:lvl9pPr>
          </a:lstStyle>
          <a:p>
            <a:r>
              <a:rPr lang="en-US" smtClean="0"/>
              <a:t>Click to edit Master subtitle style</a:t>
            </a:r>
            <a:endParaRPr lang="en-US" dirty="0"/>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80110" y="511176"/>
            <a:ext cx="11041380" cy="1855788"/>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880110" y="2555875"/>
            <a:ext cx="11041380" cy="6091873"/>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880110" y="8898891"/>
            <a:ext cx="2880360" cy="511175"/>
          </a:xfrm>
          <a:prstGeom prst="rect">
            <a:avLst/>
          </a:prstGeom>
        </p:spPr>
        <p:txBody>
          <a:bodyPr/>
          <a:lstStyle/>
          <a:p>
            <a:fld id="{B595F713-2110-964B-A68E-481EBA276186}" type="datetimeFigureOut">
              <a:rPr lang="en-GB" smtClean="0"/>
              <a:t>19/11/2017</a:t>
            </a:fld>
            <a:endParaRPr lang="en-GB" dirty="0"/>
          </a:p>
        </p:txBody>
      </p:sp>
      <p:sp>
        <p:nvSpPr>
          <p:cNvPr id="5" name="Footer Placeholder 4"/>
          <p:cNvSpPr>
            <a:spLocks noGrp="1"/>
          </p:cNvSpPr>
          <p:nvPr>
            <p:ph type="ftr" sz="quarter" idx="11"/>
          </p:nvPr>
        </p:nvSpPr>
        <p:spPr>
          <a:xfrm>
            <a:off x="4252382" y="8919635"/>
            <a:ext cx="4320540" cy="511175"/>
          </a:xfrm>
          <a:prstGeom prst="rect">
            <a:avLst/>
          </a:prstGeom>
        </p:spPr>
        <p:txBody>
          <a:bodyPr/>
          <a:lstStyle/>
          <a:p>
            <a:endParaRPr lang="en-GB" dirty="0"/>
          </a:p>
        </p:txBody>
      </p:sp>
      <p:sp>
        <p:nvSpPr>
          <p:cNvPr id="6" name="Slide Number Placeholder 5"/>
          <p:cNvSpPr>
            <a:spLocks noGrp="1"/>
          </p:cNvSpPr>
          <p:nvPr>
            <p:ph type="sldNum" sz="quarter" idx="12"/>
          </p:nvPr>
        </p:nvSpPr>
        <p:spPr>
          <a:xfrm>
            <a:off x="9064838" y="8910745"/>
            <a:ext cx="288036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1_Default">
    <p:spTree>
      <p:nvGrpSpPr>
        <p:cNvPr id="1" name=""/>
        <p:cNvGrpSpPr/>
        <p:nvPr/>
      </p:nvGrpSpPr>
      <p:grpSpPr>
        <a:xfrm>
          <a:off x="0" y="0"/>
          <a:ext cx="0" cy="0"/>
          <a:chOff x="0" y="0"/>
          <a:chExt cx="0" cy="0"/>
        </a:xfrm>
      </p:grpSpPr>
    </p:spTree>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2_Default">
    <p:spTree>
      <p:nvGrpSpPr>
        <p:cNvPr id="1" name=""/>
        <p:cNvGrpSpPr/>
        <p:nvPr/>
      </p:nvGrpSpPr>
      <p:grpSpPr>
        <a:xfrm>
          <a:off x="0" y="0"/>
          <a:ext cx="0" cy="0"/>
          <a:chOff x="0" y="0"/>
          <a:chExt cx="0" cy="0"/>
        </a:xfrm>
      </p:grpSpPr>
    </p:spTree>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3_Default">
    <p:spTree>
      <p:nvGrpSpPr>
        <p:cNvPr id="1" name=""/>
        <p:cNvGrpSpPr/>
        <p:nvPr/>
      </p:nvGrpSpPr>
      <p:grpSpPr>
        <a:xfrm>
          <a:off x="0" y="0"/>
          <a:ext cx="0" cy="0"/>
          <a:chOff x="0" y="0"/>
          <a:chExt cx="0" cy="0"/>
        </a:xfrm>
      </p:grpSpPr>
    </p:spTree>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Tree>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2_Picture with Caption">
    <p:spTree>
      <p:nvGrpSpPr>
        <p:cNvPr id="1" name=""/>
        <p:cNvGrpSpPr/>
        <p:nvPr/>
      </p:nvGrpSpPr>
      <p:grpSpPr>
        <a:xfrm>
          <a:off x="0" y="0"/>
          <a:ext cx="0" cy="0"/>
          <a:chOff x="0" y="0"/>
          <a:chExt cx="0" cy="0"/>
        </a:xfrm>
      </p:grpSpPr>
    </p:spTree>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4_Picture with Caption">
    <p:spTree>
      <p:nvGrpSpPr>
        <p:cNvPr id="1" name=""/>
        <p:cNvGrpSpPr/>
        <p:nvPr/>
      </p:nvGrpSpPr>
      <p:grpSpPr>
        <a:xfrm>
          <a:off x="0" y="0"/>
          <a:ext cx="0" cy="0"/>
          <a:chOff x="0" y="0"/>
          <a:chExt cx="0" cy="0"/>
        </a:xfrm>
      </p:grpSpPr>
    </p:spTree>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_Picture with Caption">
    <p:spTree>
      <p:nvGrpSpPr>
        <p:cNvPr id="1" name=""/>
        <p:cNvGrpSpPr/>
        <p:nvPr/>
      </p:nvGrpSpPr>
      <p:grpSpPr>
        <a:xfrm>
          <a:off x="0" y="0"/>
          <a:ext cx="0" cy="0"/>
          <a:chOff x="0" y="0"/>
          <a:chExt cx="0" cy="0"/>
        </a:xfrm>
      </p:grpSpPr>
    </p:spTree>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880110" y="8898895"/>
            <a:ext cx="2880360" cy="511175"/>
          </a:xfrm>
          <a:prstGeom prst="rect">
            <a:avLst/>
          </a:prstGeom>
        </p:spPr>
        <p:txBody>
          <a:bodyPr/>
          <a:lstStyle/>
          <a:p>
            <a:fld id="{B595F713-2110-964B-A68E-481EBA276186}" type="datetimeFigureOut">
              <a:rPr lang="en-GB" smtClean="0"/>
              <a:t>19/11/2017</a:t>
            </a:fld>
            <a:endParaRPr lang="en-GB" dirty="0"/>
          </a:p>
        </p:txBody>
      </p:sp>
      <p:sp>
        <p:nvSpPr>
          <p:cNvPr id="4" name="Footer Placeholder 3"/>
          <p:cNvSpPr>
            <a:spLocks noGrp="1"/>
          </p:cNvSpPr>
          <p:nvPr>
            <p:ph type="ftr" sz="quarter" idx="11"/>
          </p:nvPr>
        </p:nvSpPr>
        <p:spPr>
          <a:xfrm>
            <a:off x="4240530" y="8898895"/>
            <a:ext cx="4320540" cy="511175"/>
          </a:xfrm>
          <a:prstGeom prst="rect">
            <a:avLst/>
          </a:prstGeom>
        </p:spPr>
        <p:txBody>
          <a:bodyPr/>
          <a:lstStyle/>
          <a:p>
            <a:endParaRPr lang="en-GB" dirty="0"/>
          </a:p>
        </p:txBody>
      </p:sp>
      <p:sp>
        <p:nvSpPr>
          <p:cNvPr id="5" name="Slide Number Placeholder 4"/>
          <p:cNvSpPr>
            <a:spLocks noGrp="1"/>
          </p:cNvSpPr>
          <p:nvPr>
            <p:ph type="sldNum" sz="quarter" idx="12"/>
          </p:nvPr>
        </p:nvSpPr>
        <p:spPr>
          <a:xfrm>
            <a:off x="9041130" y="8898895"/>
            <a:ext cx="288036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571308"/>
            <a:ext cx="9601200" cy="3342640"/>
          </a:xfrm>
        </p:spPr>
        <p:txBody>
          <a:bodyPr anchor="b"/>
          <a:lstStyle>
            <a:lvl1pPr algn="ctr">
              <a:defRPr sz="8400"/>
            </a:lvl1pPr>
          </a:lstStyle>
          <a:p>
            <a:r>
              <a:rPr lang="en-US" smtClean="0"/>
              <a:t>Click to edit Master title style</a:t>
            </a:r>
            <a:endParaRPr lang="en-GB"/>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4"/>
            <a:ext cx="11041380" cy="3993832"/>
          </a:xfrm>
          <a:prstGeom prst="rect">
            <a:avLst/>
          </a:prstGeom>
        </p:spPr>
        <p:txBody>
          <a:bodyPr anchor="b"/>
          <a:lstStyle>
            <a:lvl1pPr>
              <a:defRPr sz="8400"/>
            </a:lvl1pPr>
          </a:lstStyle>
          <a:p>
            <a:r>
              <a:rPr lang="en-US" smtClean="0"/>
              <a:t>Click to edit Master title style</a:t>
            </a:r>
            <a:endParaRPr lang="en-GB"/>
          </a:p>
        </p:txBody>
      </p:sp>
      <p:sp>
        <p:nvSpPr>
          <p:cNvPr id="3" name="Text Placeholder 2"/>
          <p:cNvSpPr>
            <a:spLocks noGrp="1"/>
          </p:cNvSpPr>
          <p:nvPr>
            <p:ph type="body" idx="1"/>
          </p:nvPr>
        </p:nvSpPr>
        <p:spPr>
          <a:xfrm>
            <a:off x="873443" y="6425249"/>
            <a:ext cx="11041380" cy="2100262"/>
          </a:xfrm>
          <a:prstGeom prst="rect">
            <a:avLst/>
          </a:prstGeom>
        </p:spPr>
        <p:txBody>
          <a:bodyPr/>
          <a:lstStyle>
            <a:lvl1pPr marL="0" indent="0">
              <a:buNone/>
              <a:defRPr sz="3360">
                <a:solidFill>
                  <a:schemeClr val="tx1">
                    <a:tint val="75000"/>
                  </a:schemeClr>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80110" y="8898891"/>
            <a:ext cx="2880360" cy="511175"/>
          </a:xfrm>
          <a:prstGeom prst="rect">
            <a:avLst/>
          </a:prstGeom>
        </p:spPr>
        <p:txBody>
          <a:bodyPr/>
          <a:lstStyle/>
          <a:p>
            <a:fld id="{B595F713-2110-964B-A68E-481EBA276186}" type="datetimeFigureOut">
              <a:rPr lang="en-GB" smtClean="0"/>
              <a:t>19/11/2017</a:t>
            </a:fld>
            <a:endParaRPr lang="en-GB" dirty="0"/>
          </a:p>
        </p:txBody>
      </p:sp>
      <p:sp>
        <p:nvSpPr>
          <p:cNvPr id="5" name="Footer Placeholder 4"/>
          <p:cNvSpPr>
            <a:spLocks noGrp="1"/>
          </p:cNvSpPr>
          <p:nvPr>
            <p:ph type="ftr" sz="quarter" idx="11"/>
          </p:nvPr>
        </p:nvSpPr>
        <p:spPr>
          <a:xfrm>
            <a:off x="4252382" y="8919635"/>
            <a:ext cx="4320540" cy="511175"/>
          </a:xfrm>
          <a:prstGeom prst="rect">
            <a:avLst/>
          </a:prstGeom>
        </p:spPr>
        <p:txBody>
          <a:bodyPr/>
          <a:lstStyle/>
          <a:p>
            <a:endParaRPr lang="en-GB" dirty="0"/>
          </a:p>
        </p:txBody>
      </p:sp>
      <p:sp>
        <p:nvSpPr>
          <p:cNvPr id="6" name="Slide Number Placeholder 5"/>
          <p:cNvSpPr>
            <a:spLocks noGrp="1"/>
          </p:cNvSpPr>
          <p:nvPr>
            <p:ph type="sldNum" sz="quarter" idx="12"/>
          </p:nvPr>
        </p:nvSpPr>
        <p:spPr>
          <a:xfrm>
            <a:off x="9064838" y="8910745"/>
            <a:ext cx="288036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4"/>
            <a:ext cx="11041380" cy="3993832"/>
          </a:xfrm>
        </p:spPr>
        <p:txBody>
          <a:bodyPr anchor="b"/>
          <a:lstStyle>
            <a:lvl1pPr>
              <a:defRPr sz="8400"/>
            </a:lvl1pPr>
          </a:lstStyle>
          <a:p>
            <a:r>
              <a:rPr lang="en-US" smtClean="0"/>
              <a:t>Click to edit Master title style</a:t>
            </a:r>
            <a:endParaRPr lang="en-GB"/>
          </a:p>
        </p:txBody>
      </p:sp>
      <p:sp>
        <p:nvSpPr>
          <p:cNvPr id="3" name="Text Placeholder 2"/>
          <p:cNvSpPr>
            <a:spLocks noGrp="1"/>
          </p:cNvSpPr>
          <p:nvPr>
            <p:ph type="body" idx="1"/>
          </p:nvPr>
        </p:nvSpPr>
        <p:spPr>
          <a:xfrm>
            <a:off x="873443" y="6425249"/>
            <a:ext cx="11041380" cy="2100262"/>
          </a:xfrm>
        </p:spPr>
        <p:txBody>
          <a:bodyPr/>
          <a:lstStyle>
            <a:lvl1pPr marL="0" indent="0">
              <a:buNone/>
              <a:defRPr sz="3360">
                <a:solidFill>
                  <a:schemeClr val="tx1">
                    <a:tint val="75000"/>
                  </a:schemeClr>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80110" y="2555875"/>
            <a:ext cx="5414010" cy="60918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507480" y="2555875"/>
            <a:ext cx="5414010" cy="60918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2333" y="511176"/>
            <a:ext cx="11041380" cy="1855788"/>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82334" y="2353628"/>
            <a:ext cx="5416232"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Click to edit Master text styles</a:t>
            </a:r>
          </a:p>
        </p:txBody>
      </p:sp>
      <p:sp>
        <p:nvSpPr>
          <p:cNvPr id="4" name="Content Placeholder 3"/>
          <p:cNvSpPr>
            <a:spLocks noGrp="1"/>
          </p:cNvSpPr>
          <p:nvPr>
            <p:ph sz="half" idx="2"/>
          </p:nvPr>
        </p:nvSpPr>
        <p:spPr>
          <a:xfrm>
            <a:off x="882334" y="3507105"/>
            <a:ext cx="5416232" cy="51584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480810" y="2353628"/>
            <a:ext cx="5442903"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Click to edit Master text styles</a:t>
            </a:r>
          </a:p>
        </p:txBody>
      </p:sp>
      <p:sp>
        <p:nvSpPr>
          <p:cNvPr id="6" name="Content Placeholder 5"/>
          <p:cNvSpPr>
            <a:spLocks noGrp="1"/>
          </p:cNvSpPr>
          <p:nvPr>
            <p:ph sz="quarter" idx="4"/>
          </p:nvPr>
        </p:nvSpPr>
        <p:spPr>
          <a:xfrm>
            <a:off x="6480810" y="3507105"/>
            <a:ext cx="5442903" cy="51584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2334" y="640080"/>
            <a:ext cx="4129405" cy="2240280"/>
          </a:xfrm>
        </p:spPr>
        <p:txBody>
          <a:bodyPr anchor="b"/>
          <a:lstStyle>
            <a:lvl1pPr>
              <a:defRPr sz="4480"/>
            </a:lvl1pPr>
          </a:lstStyle>
          <a:p>
            <a:r>
              <a:rPr lang="en-US" smtClean="0"/>
              <a:t>Click to edit Master title style</a:t>
            </a:r>
            <a:endParaRPr lang="en-GB"/>
          </a:p>
        </p:txBody>
      </p:sp>
      <p:sp>
        <p:nvSpPr>
          <p:cNvPr id="3" name="Content Placeholder 2"/>
          <p:cNvSpPr>
            <a:spLocks noGrp="1"/>
          </p:cNvSpPr>
          <p:nvPr>
            <p:ph idx="1"/>
          </p:nvPr>
        </p:nvSpPr>
        <p:spPr>
          <a:xfrm>
            <a:off x="5442903" y="1382396"/>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82334" y="2880360"/>
            <a:ext cx="4129405"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2334" y="640080"/>
            <a:ext cx="4129405" cy="2240280"/>
          </a:xfrm>
        </p:spPr>
        <p:txBody>
          <a:bodyPr anchor="b"/>
          <a:lstStyle>
            <a:lvl1pPr>
              <a:defRPr sz="4480"/>
            </a:lvl1pPr>
          </a:lstStyle>
          <a:p>
            <a:r>
              <a:rPr lang="en-US" smtClean="0"/>
              <a:t>Click to edit Master title style</a:t>
            </a:r>
            <a:endParaRPr lang="en-GB"/>
          </a:p>
        </p:txBody>
      </p:sp>
      <p:sp>
        <p:nvSpPr>
          <p:cNvPr id="3" name="Picture Placeholder 2"/>
          <p:cNvSpPr>
            <a:spLocks noGrp="1"/>
          </p:cNvSpPr>
          <p:nvPr>
            <p:ph type="pic" idx="1"/>
          </p:nvPr>
        </p:nvSpPr>
        <p:spPr>
          <a:xfrm>
            <a:off x="5442903" y="1382396"/>
            <a:ext cx="6480810" cy="6823075"/>
          </a:xfrm>
        </p:spPr>
        <p:txBody>
          <a:bodyPr/>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dirty="0" smtClean="0"/>
              <a:t>Drag picture to placeholder or click icon to add</a:t>
            </a:r>
            <a:endParaRPr lang="en-GB" dirty="0"/>
          </a:p>
        </p:txBody>
      </p:sp>
      <p:sp>
        <p:nvSpPr>
          <p:cNvPr id="4" name="Text Placeholder 3"/>
          <p:cNvSpPr>
            <a:spLocks noGrp="1"/>
          </p:cNvSpPr>
          <p:nvPr>
            <p:ph type="body" sz="half" idx="2"/>
          </p:nvPr>
        </p:nvSpPr>
        <p:spPr>
          <a:xfrm>
            <a:off x="882334" y="2880360"/>
            <a:ext cx="4129405"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80111" y="511175"/>
            <a:ext cx="8067675" cy="813657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571308"/>
            <a:ext cx="9601200" cy="3342640"/>
          </a:xfrm>
        </p:spPr>
        <p:txBody>
          <a:bodyPr anchor="b"/>
          <a:lstStyle>
            <a:lvl1pPr algn="ctr">
              <a:defRPr sz="6300"/>
            </a:lvl1pPr>
          </a:lstStyle>
          <a:p>
            <a:r>
              <a:rPr lang="en-US" smtClean="0"/>
              <a:t>Click to edit Master title style</a:t>
            </a:r>
            <a:endParaRPr lang="en-GB"/>
          </a:p>
        </p:txBody>
      </p:sp>
      <p:sp>
        <p:nvSpPr>
          <p:cNvPr id="3" name="Subtitle 2"/>
          <p:cNvSpPr>
            <a:spLocks noGrp="1"/>
          </p:cNvSpPr>
          <p:nvPr>
            <p:ph type="subTitle" idx="1"/>
          </p:nvPr>
        </p:nvSpPr>
        <p:spPr>
          <a:xfrm>
            <a:off x="1600200" y="5042853"/>
            <a:ext cx="9601200" cy="2318067"/>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80110" y="511176"/>
            <a:ext cx="11041380" cy="1855788"/>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880110" y="2555875"/>
            <a:ext cx="5414010" cy="6091873"/>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507480" y="2555875"/>
            <a:ext cx="5414010" cy="6091873"/>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880110" y="8898891"/>
            <a:ext cx="2880360" cy="511175"/>
          </a:xfrm>
          <a:prstGeom prst="rect">
            <a:avLst/>
          </a:prstGeom>
        </p:spPr>
        <p:txBody>
          <a:bodyPr/>
          <a:lstStyle/>
          <a:p>
            <a:fld id="{B595F713-2110-964B-A68E-481EBA276186}" type="datetimeFigureOut">
              <a:rPr lang="en-GB" smtClean="0"/>
              <a:t>19/11/2017</a:t>
            </a:fld>
            <a:endParaRPr lang="en-GB" dirty="0"/>
          </a:p>
        </p:txBody>
      </p:sp>
      <p:sp>
        <p:nvSpPr>
          <p:cNvPr id="6" name="Footer Placeholder 5"/>
          <p:cNvSpPr>
            <a:spLocks noGrp="1"/>
          </p:cNvSpPr>
          <p:nvPr>
            <p:ph type="ftr" sz="quarter" idx="11"/>
          </p:nvPr>
        </p:nvSpPr>
        <p:spPr>
          <a:xfrm>
            <a:off x="4252382" y="8919635"/>
            <a:ext cx="4320540" cy="511175"/>
          </a:xfrm>
          <a:prstGeom prst="rect">
            <a:avLst/>
          </a:prstGeom>
        </p:spPr>
        <p:txBody>
          <a:bodyPr/>
          <a:lstStyle/>
          <a:p>
            <a:endParaRPr lang="en-GB" dirty="0"/>
          </a:p>
        </p:txBody>
      </p:sp>
      <p:sp>
        <p:nvSpPr>
          <p:cNvPr id="7" name="Slide Number Placeholder 6"/>
          <p:cNvSpPr>
            <a:spLocks noGrp="1"/>
          </p:cNvSpPr>
          <p:nvPr>
            <p:ph type="sldNum" sz="quarter" idx="12"/>
          </p:nvPr>
        </p:nvSpPr>
        <p:spPr>
          <a:xfrm>
            <a:off x="9064838" y="8910745"/>
            <a:ext cx="288036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3360"/>
            </a:lvl1pPr>
          </a:lstStyle>
          <a:p>
            <a:r>
              <a:rPr lang="en-US" smtClean="0"/>
              <a:t>Click to edit Master title style</a:t>
            </a:r>
            <a:endParaRPr lang="en-GB"/>
          </a:p>
        </p:txBody>
      </p:sp>
      <p:sp>
        <p:nvSpPr>
          <p:cNvPr id="3" name="Picture Placeholder 2"/>
          <p:cNvSpPr>
            <a:spLocks noGrp="1"/>
          </p:cNvSpPr>
          <p:nvPr>
            <p:ph type="pic" idx="1"/>
          </p:nvPr>
        </p:nvSpPr>
        <p:spPr>
          <a:xfrm>
            <a:off x="5442347" y="1382397"/>
            <a:ext cx="6480810" cy="6823075"/>
          </a:xfrm>
        </p:spPr>
        <p:txBody>
          <a:bodyPr/>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dirty="0" smtClean="0"/>
              <a:t>Drag picture to placeholder or click icon to add</a:t>
            </a:r>
            <a:endParaRPr lang="en-GB"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7840" y="1760220"/>
            <a:ext cx="11841480" cy="1049020"/>
          </a:xfrm>
        </p:spPr>
        <p:txBody>
          <a:bodyPr/>
          <a:lstStyle>
            <a:lvl1pPr algn="l">
              <a:defRPr/>
            </a:lvl1pPr>
          </a:lstStyle>
          <a:p>
            <a:r>
              <a:rPr lang="en-US" smtClean="0"/>
              <a:t>Click to edit Master title style</a:t>
            </a:r>
            <a:endParaRPr lang="en-US" dirty="0"/>
          </a:p>
        </p:txBody>
      </p:sp>
      <p:sp>
        <p:nvSpPr>
          <p:cNvPr id="3" name="Content Placeholder 2"/>
          <p:cNvSpPr>
            <a:spLocks noGrp="1"/>
          </p:cNvSpPr>
          <p:nvPr>
            <p:ph idx="1"/>
          </p:nvPr>
        </p:nvSpPr>
        <p:spPr>
          <a:xfrm>
            <a:off x="497840" y="2987040"/>
            <a:ext cx="11841480" cy="5831840"/>
          </a:xfrm>
        </p:spPr>
        <p:txBody>
          <a:bodyPr/>
          <a:lstStyle>
            <a:lvl1pPr>
              <a:defRPr>
                <a:latin typeface="News Gothic MT"/>
                <a:cs typeface="News Gothic MT"/>
              </a:defRPr>
            </a:lvl1pPr>
            <a:lvl2pPr>
              <a:defRPr>
                <a:latin typeface="News Gothic MT"/>
                <a:cs typeface="News Gothic MT"/>
              </a:defRPr>
            </a:lvl2pPr>
            <a:lvl3pPr>
              <a:defRPr>
                <a:latin typeface="News Gothic MT"/>
                <a:cs typeface="News Gothic MT"/>
              </a:defRPr>
            </a:lvl3pPr>
            <a:lvl4pPr>
              <a:defRPr>
                <a:latin typeface="News Gothic MT"/>
                <a:cs typeface="News Gothic MT"/>
              </a:defRPr>
            </a:lvl4pPr>
            <a:lvl5pPr>
              <a:defRPr>
                <a:latin typeface="News Gothic MT"/>
                <a:cs typeface="News Gothic M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0080" y="8898896"/>
            <a:ext cx="2987040" cy="511175"/>
          </a:xfrm>
          <a:prstGeom prst="rect">
            <a:avLst/>
          </a:prstGeom>
        </p:spPr>
        <p:txBody>
          <a:bodyPr/>
          <a:lstStyle/>
          <a:p>
            <a:fld id="{B595F713-2110-964B-A68E-481EBA276186}" type="datetimeFigureOut">
              <a:rPr lang="en-GB" smtClean="0"/>
              <a:t>19/11/2017</a:t>
            </a:fld>
            <a:endParaRPr lang="en-GB" dirty="0"/>
          </a:p>
        </p:txBody>
      </p:sp>
      <p:sp>
        <p:nvSpPr>
          <p:cNvPr id="3" name="Footer Placeholder 2"/>
          <p:cNvSpPr>
            <a:spLocks noGrp="1"/>
          </p:cNvSpPr>
          <p:nvPr>
            <p:ph type="ftr" sz="quarter" idx="11"/>
          </p:nvPr>
        </p:nvSpPr>
        <p:spPr>
          <a:xfrm>
            <a:off x="4373880" y="8898896"/>
            <a:ext cx="4053840" cy="511175"/>
          </a:xfrm>
          <a:prstGeom prst="rect">
            <a:avLst/>
          </a:prstGeom>
        </p:spPr>
        <p:txBody>
          <a:bodyPr/>
          <a:lstStyle/>
          <a:p>
            <a:endParaRPr lang="en-GB" dirty="0"/>
          </a:p>
        </p:txBody>
      </p:sp>
      <p:sp>
        <p:nvSpPr>
          <p:cNvPr id="4" name="Slide Number Placeholder 3"/>
          <p:cNvSpPr>
            <a:spLocks noGrp="1"/>
          </p:cNvSpPr>
          <p:nvPr>
            <p:ph type="sldNum" sz="quarter" idx="12"/>
          </p:nvPr>
        </p:nvSpPr>
        <p:spPr>
          <a:xfrm>
            <a:off x="9174480" y="8898896"/>
            <a:ext cx="298704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x" preserve="1">
  <p:cSld name="Default">
    <p:spTree>
      <p:nvGrpSpPr>
        <p:cNvPr id="1" name=""/>
        <p:cNvGrpSpPr/>
        <p:nvPr/>
      </p:nvGrpSpPr>
      <p:grpSpPr>
        <a:xfrm>
          <a:off x="0" y="0"/>
          <a:ext cx="0" cy="0"/>
          <a:chOff x="0" y="0"/>
          <a:chExt cx="0" cy="0"/>
        </a:xfrm>
      </p:grpSpPr>
      <p:sp>
        <p:nvSpPr>
          <p:cNvPr id="6" name="Shape 6"/>
          <p:cNvSpPr>
            <a:spLocks noGrp="1"/>
          </p:cNvSpPr>
          <p:nvPr>
            <p:ph type="title"/>
          </p:nvPr>
        </p:nvSpPr>
        <p:spPr>
          <a:xfrm>
            <a:off x="640080" y="128911"/>
            <a:ext cx="11521440" cy="2111375"/>
          </a:xfrm>
          <a:prstGeom prst="rect">
            <a:avLst/>
          </a:prstGeom>
        </p:spPr>
        <p:txBody>
          <a:bodyPr lIns="0" tIns="0" rIns="0" bIns="0">
            <a:noAutofit/>
          </a:bodyPr>
          <a:lstStyle>
            <a:lvl1pPr>
              <a:defRPr sz="6195">
                <a:latin typeface="Gill Sans"/>
                <a:ea typeface="Gill Sans"/>
                <a:cs typeface="Gill Sans"/>
                <a:sym typeface="Gill Sans"/>
              </a:defRPr>
            </a:lvl1pPr>
          </a:lstStyle>
          <a:p>
            <a:pPr lvl="0">
              <a:defRPr sz="1800"/>
            </a:pPr>
            <a:r>
              <a:rPr lang="en-US" sz="6195" smtClean="0"/>
              <a:t>Click to edit Master title style</a:t>
            </a:r>
            <a:endParaRPr sz="6195"/>
          </a:p>
        </p:txBody>
      </p:sp>
      <p:sp>
        <p:nvSpPr>
          <p:cNvPr id="7" name="Shape 7"/>
          <p:cNvSpPr>
            <a:spLocks noGrp="1"/>
          </p:cNvSpPr>
          <p:nvPr>
            <p:ph type="body" idx="1"/>
          </p:nvPr>
        </p:nvSpPr>
        <p:spPr>
          <a:xfrm>
            <a:off x="640080" y="2240280"/>
            <a:ext cx="11521440" cy="7360920"/>
          </a:xfrm>
          <a:prstGeom prst="rect">
            <a:avLst/>
          </a:prstGeom>
        </p:spPr>
        <p:txBody>
          <a:bodyPr>
            <a:noAutofit/>
          </a:bodyPr>
          <a:lstStyle>
            <a:lvl1pPr marL="0" indent="0" algn="ctr">
              <a:spcBef>
                <a:spcPts val="3465"/>
              </a:spcBef>
              <a:buSzTx/>
              <a:buFontTx/>
              <a:buNone/>
              <a:defRPr>
                <a:latin typeface="Gill Sans"/>
                <a:ea typeface="Gill Sans"/>
                <a:cs typeface="Gill Sans"/>
                <a:sym typeface="Gill Sans"/>
              </a:defRPr>
            </a:lvl1pPr>
            <a:lvl2pPr marL="0" indent="336708" algn="ctr">
              <a:spcBef>
                <a:spcPts val="3465"/>
              </a:spcBef>
              <a:buSzTx/>
              <a:buFontTx/>
              <a:buNone/>
              <a:defRPr>
                <a:latin typeface="Gill Sans"/>
                <a:ea typeface="Gill Sans"/>
                <a:cs typeface="Gill Sans"/>
                <a:sym typeface="Gill Sans"/>
              </a:defRPr>
            </a:lvl2pPr>
            <a:lvl3pPr marL="0" indent="673418" algn="ctr">
              <a:spcBef>
                <a:spcPts val="3465"/>
              </a:spcBef>
              <a:buSzTx/>
              <a:buFontTx/>
              <a:buNone/>
              <a:defRPr>
                <a:latin typeface="Gill Sans"/>
                <a:ea typeface="Gill Sans"/>
                <a:cs typeface="Gill Sans"/>
                <a:sym typeface="Gill Sans"/>
              </a:defRPr>
            </a:lvl3pPr>
            <a:lvl4pPr marL="0" indent="1011793" algn="ctr">
              <a:spcBef>
                <a:spcPts val="3465"/>
              </a:spcBef>
              <a:buSzTx/>
              <a:buFontTx/>
              <a:buNone/>
              <a:defRPr>
                <a:latin typeface="Gill Sans"/>
                <a:ea typeface="Gill Sans"/>
                <a:cs typeface="Gill Sans"/>
                <a:sym typeface="Gill Sans"/>
              </a:defRPr>
            </a:lvl4pPr>
            <a:lvl5pPr marL="0" indent="1348501" algn="ctr">
              <a:spcBef>
                <a:spcPts val="3465"/>
              </a:spcBef>
              <a:buSzTx/>
              <a:buFontTx/>
              <a:buNone/>
              <a:defRPr>
                <a:latin typeface="Gill Sans"/>
                <a:ea typeface="Gill Sans"/>
                <a:cs typeface="Gill Sans"/>
                <a:sym typeface="Gill Sans"/>
              </a:defRPr>
            </a:lvl5pPr>
          </a:lstStyle>
          <a:p>
            <a:pPr lvl="0">
              <a:defRPr sz="1800"/>
            </a:pPr>
            <a:r>
              <a:rPr lang="en-US" sz="3150" smtClean="0"/>
              <a:t>Click to edit Master text styles</a:t>
            </a:r>
          </a:p>
          <a:p>
            <a:pPr lvl="1">
              <a:defRPr sz="1800"/>
            </a:pPr>
            <a:r>
              <a:rPr lang="en-US" sz="3150" smtClean="0"/>
              <a:t>Second level</a:t>
            </a:r>
          </a:p>
          <a:p>
            <a:pPr lvl="2">
              <a:defRPr sz="1800"/>
            </a:pPr>
            <a:r>
              <a:rPr lang="en-US" sz="3150" smtClean="0"/>
              <a:t>Third level</a:t>
            </a:r>
          </a:p>
          <a:p>
            <a:pPr lvl="3">
              <a:defRPr sz="1800"/>
            </a:pPr>
            <a:r>
              <a:rPr lang="en-US" sz="3150" smtClean="0"/>
              <a:t>Fourth level</a:t>
            </a:r>
          </a:p>
          <a:p>
            <a:pPr lvl="4">
              <a:defRPr sz="1800"/>
            </a:pPr>
            <a:r>
              <a:rPr lang="en-US" sz="3150" smtClean="0"/>
              <a:t>Fifth level</a:t>
            </a:r>
            <a:endParaRPr sz="3150"/>
          </a:p>
        </p:txBody>
      </p:sp>
    </p:spTree>
    <p:extLst/>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91160" y="2982599"/>
            <a:ext cx="12001500" cy="2058035"/>
          </a:xfrm>
          <a:prstGeom prst="rect">
            <a:avLst/>
          </a:prstGeom>
        </p:spPr>
        <p:txBody>
          <a:bodyPr/>
          <a:lstStyle/>
          <a:p>
            <a:r>
              <a:rPr lang="en-US" smtClean="0"/>
              <a:t>Click to edit Master title style</a:t>
            </a:r>
            <a:endParaRPr lang="en-US" dirty="0"/>
          </a:p>
        </p:txBody>
      </p:sp>
      <p:sp>
        <p:nvSpPr>
          <p:cNvPr id="3" name="Subtitle 2"/>
          <p:cNvSpPr>
            <a:spLocks noGrp="1"/>
          </p:cNvSpPr>
          <p:nvPr>
            <p:ph type="subTitle" idx="1"/>
          </p:nvPr>
        </p:nvSpPr>
        <p:spPr>
          <a:xfrm>
            <a:off x="391160" y="5440680"/>
            <a:ext cx="12001500" cy="2453640"/>
          </a:xfrm>
          <a:prstGeom prst="rect">
            <a:avLst/>
          </a:prstGeom>
        </p:spPr>
        <p:txBody>
          <a:bodyPr/>
          <a:lstStyle>
            <a:lvl1pPr marL="0" indent="0" algn="ctr">
              <a:buNone/>
              <a:defRPr>
                <a:solidFill>
                  <a:schemeClr val="tx1">
                    <a:tint val="75000"/>
                  </a:schemeClr>
                </a:solidFill>
                <a:latin typeface="News Gothic MT"/>
                <a:cs typeface="News Gothic MT"/>
              </a:defRPr>
            </a:lvl1pPr>
            <a:lvl2pPr marL="640065" indent="0" algn="ctr">
              <a:buNone/>
              <a:defRPr>
                <a:solidFill>
                  <a:schemeClr val="tx1">
                    <a:tint val="75000"/>
                  </a:schemeClr>
                </a:solidFill>
              </a:defRPr>
            </a:lvl2pPr>
            <a:lvl3pPr marL="1280129" indent="0" algn="ctr">
              <a:buNone/>
              <a:defRPr>
                <a:solidFill>
                  <a:schemeClr val="tx1">
                    <a:tint val="75000"/>
                  </a:schemeClr>
                </a:solidFill>
              </a:defRPr>
            </a:lvl3pPr>
            <a:lvl4pPr marL="1920192" indent="0" algn="ctr">
              <a:buNone/>
              <a:defRPr>
                <a:solidFill>
                  <a:schemeClr val="tx1">
                    <a:tint val="75000"/>
                  </a:schemeClr>
                </a:solidFill>
              </a:defRPr>
            </a:lvl4pPr>
            <a:lvl5pPr marL="2560256" indent="0" algn="ctr">
              <a:buNone/>
              <a:defRPr>
                <a:solidFill>
                  <a:schemeClr val="tx1">
                    <a:tint val="75000"/>
                  </a:schemeClr>
                </a:solidFill>
              </a:defRPr>
            </a:lvl5pPr>
            <a:lvl6pPr marL="3200320" indent="0" algn="ctr">
              <a:buNone/>
              <a:defRPr>
                <a:solidFill>
                  <a:schemeClr val="tx1">
                    <a:tint val="75000"/>
                  </a:schemeClr>
                </a:solidFill>
              </a:defRPr>
            </a:lvl6pPr>
            <a:lvl7pPr marL="3840385" indent="0" algn="ctr">
              <a:buNone/>
              <a:defRPr>
                <a:solidFill>
                  <a:schemeClr val="tx1">
                    <a:tint val="75000"/>
                  </a:schemeClr>
                </a:solidFill>
              </a:defRPr>
            </a:lvl7pPr>
            <a:lvl8pPr marL="4480448" indent="0" algn="ctr">
              <a:buNone/>
              <a:defRPr>
                <a:solidFill>
                  <a:schemeClr val="tx1">
                    <a:tint val="75000"/>
                  </a:schemeClr>
                </a:solidFill>
              </a:defRPr>
            </a:lvl8pPr>
            <a:lvl9pPr marL="5120513" indent="0" algn="ctr">
              <a:buNone/>
              <a:defRPr>
                <a:solidFill>
                  <a:schemeClr val="tx1">
                    <a:tint val="75000"/>
                  </a:schemeClr>
                </a:solidFill>
              </a:defRPr>
            </a:lvl9pPr>
          </a:lstStyle>
          <a:p>
            <a:r>
              <a:rPr lang="en-US" smtClean="0"/>
              <a:t>Click to edit Master subtitle style</a:t>
            </a:r>
            <a:endParaRPr lang="en-US" dirty="0"/>
          </a:p>
        </p:txBody>
      </p:sp>
    </p:spTree>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1_Default">
    <p:spTree>
      <p:nvGrpSpPr>
        <p:cNvPr id="1" name=""/>
        <p:cNvGrpSpPr/>
        <p:nvPr/>
      </p:nvGrpSpPr>
      <p:grpSpPr>
        <a:xfrm>
          <a:off x="0" y="0"/>
          <a:ext cx="0" cy="0"/>
          <a:chOff x="0" y="0"/>
          <a:chExt cx="0" cy="0"/>
        </a:xfrm>
      </p:grpSpPr>
    </p:spTree>
    <p:extLst/>
  </p:cSld>
  <p:clrMapOvr>
    <a:masterClrMapping/>
  </p:clrMapOvr>
  <p:transition spd="med"/>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2_Default">
    <p:spTree>
      <p:nvGrpSpPr>
        <p:cNvPr id="1" name=""/>
        <p:cNvGrpSpPr/>
        <p:nvPr/>
      </p:nvGrpSpPr>
      <p:grpSpPr>
        <a:xfrm>
          <a:off x="0" y="0"/>
          <a:ext cx="0" cy="0"/>
          <a:chOff x="0" y="0"/>
          <a:chExt cx="0" cy="0"/>
        </a:xfrm>
      </p:grpSpPr>
    </p:spTree>
    <p:extLst/>
  </p:cSld>
  <p:clrMapOvr>
    <a:masterClrMapping/>
  </p:clrMapOvr>
  <p:transition spd="med"/>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3_Default">
    <p:spTree>
      <p:nvGrpSpPr>
        <p:cNvPr id="1" name=""/>
        <p:cNvGrpSpPr/>
        <p:nvPr/>
      </p:nvGrpSpPr>
      <p:grpSpPr>
        <a:xfrm>
          <a:off x="0" y="0"/>
          <a:ext cx="0" cy="0"/>
          <a:chOff x="0" y="0"/>
          <a:chExt cx="0" cy="0"/>
        </a:xfrm>
      </p:grpSpPr>
    </p:spTree>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2333" y="511176"/>
            <a:ext cx="11041380" cy="1855788"/>
          </a:xfrm>
          <a:prstGeom prst="rect">
            <a:avLst/>
          </a:prstGeom>
        </p:spPr>
        <p:txBody>
          <a:bodyPr/>
          <a:lstStyle/>
          <a:p>
            <a:r>
              <a:rPr lang="en-US" smtClean="0"/>
              <a:t>Click to edit Master title style</a:t>
            </a:r>
            <a:endParaRPr lang="en-GB"/>
          </a:p>
        </p:txBody>
      </p:sp>
      <p:sp>
        <p:nvSpPr>
          <p:cNvPr id="3" name="Text Placeholder 2"/>
          <p:cNvSpPr>
            <a:spLocks noGrp="1"/>
          </p:cNvSpPr>
          <p:nvPr>
            <p:ph type="body" idx="1"/>
          </p:nvPr>
        </p:nvSpPr>
        <p:spPr>
          <a:xfrm>
            <a:off x="882334" y="2353628"/>
            <a:ext cx="5416232" cy="1153477"/>
          </a:xfrm>
          <a:prstGeom prst="rect">
            <a:avLst/>
          </a:prstGeo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Edit Master text styles</a:t>
            </a:r>
          </a:p>
        </p:txBody>
      </p:sp>
      <p:sp>
        <p:nvSpPr>
          <p:cNvPr id="4" name="Content Placeholder 3"/>
          <p:cNvSpPr>
            <a:spLocks noGrp="1"/>
          </p:cNvSpPr>
          <p:nvPr>
            <p:ph sz="half" idx="2"/>
          </p:nvPr>
        </p:nvSpPr>
        <p:spPr>
          <a:xfrm>
            <a:off x="882334" y="3507105"/>
            <a:ext cx="5416232" cy="5158423"/>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480810" y="2353628"/>
            <a:ext cx="5442903" cy="1153477"/>
          </a:xfrm>
          <a:prstGeom prst="rect">
            <a:avLst/>
          </a:prstGeo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Edit Master text styles</a:t>
            </a:r>
          </a:p>
        </p:txBody>
      </p:sp>
      <p:sp>
        <p:nvSpPr>
          <p:cNvPr id="6" name="Content Placeholder 5"/>
          <p:cNvSpPr>
            <a:spLocks noGrp="1"/>
          </p:cNvSpPr>
          <p:nvPr>
            <p:ph sz="quarter" idx="4"/>
          </p:nvPr>
        </p:nvSpPr>
        <p:spPr>
          <a:xfrm>
            <a:off x="6480810" y="3507105"/>
            <a:ext cx="5442903" cy="5158423"/>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880110" y="8898891"/>
            <a:ext cx="2880360" cy="511175"/>
          </a:xfrm>
          <a:prstGeom prst="rect">
            <a:avLst/>
          </a:prstGeom>
        </p:spPr>
        <p:txBody>
          <a:bodyPr/>
          <a:lstStyle/>
          <a:p>
            <a:fld id="{B595F713-2110-964B-A68E-481EBA276186}" type="datetimeFigureOut">
              <a:rPr lang="en-GB" smtClean="0"/>
              <a:t>19/11/2017</a:t>
            </a:fld>
            <a:endParaRPr lang="en-GB" dirty="0"/>
          </a:p>
        </p:txBody>
      </p:sp>
      <p:sp>
        <p:nvSpPr>
          <p:cNvPr id="8" name="Footer Placeholder 7"/>
          <p:cNvSpPr>
            <a:spLocks noGrp="1"/>
          </p:cNvSpPr>
          <p:nvPr>
            <p:ph type="ftr" sz="quarter" idx="11"/>
          </p:nvPr>
        </p:nvSpPr>
        <p:spPr>
          <a:xfrm>
            <a:off x="4252382" y="8919635"/>
            <a:ext cx="4320540" cy="511175"/>
          </a:xfrm>
          <a:prstGeom prst="rect">
            <a:avLst/>
          </a:prstGeom>
        </p:spPr>
        <p:txBody>
          <a:bodyPr/>
          <a:lstStyle/>
          <a:p>
            <a:endParaRPr lang="en-GB" dirty="0"/>
          </a:p>
        </p:txBody>
      </p:sp>
      <p:sp>
        <p:nvSpPr>
          <p:cNvPr id="9" name="Slide Number Placeholder 8"/>
          <p:cNvSpPr>
            <a:spLocks noGrp="1"/>
          </p:cNvSpPr>
          <p:nvPr>
            <p:ph type="sldNum" sz="quarter" idx="12"/>
          </p:nvPr>
        </p:nvSpPr>
        <p:spPr>
          <a:xfrm>
            <a:off x="9064838" y="8910745"/>
            <a:ext cx="288036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Tree>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2_Picture with Caption">
    <p:spTree>
      <p:nvGrpSpPr>
        <p:cNvPr id="1" name=""/>
        <p:cNvGrpSpPr/>
        <p:nvPr/>
      </p:nvGrpSpPr>
      <p:grpSpPr>
        <a:xfrm>
          <a:off x="0" y="0"/>
          <a:ext cx="0" cy="0"/>
          <a:chOff x="0" y="0"/>
          <a:chExt cx="0" cy="0"/>
        </a:xfrm>
      </p:grpSpPr>
    </p:spTree>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4_Picture with Caption">
    <p:spTree>
      <p:nvGrpSpPr>
        <p:cNvPr id="1" name=""/>
        <p:cNvGrpSpPr/>
        <p:nvPr/>
      </p:nvGrpSpPr>
      <p:grpSpPr>
        <a:xfrm>
          <a:off x="0" y="0"/>
          <a:ext cx="0" cy="0"/>
          <a:chOff x="0" y="0"/>
          <a:chExt cx="0" cy="0"/>
        </a:xfrm>
      </p:grpSpPr>
    </p:spTree>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3_Picture with Caption">
    <p:spTree>
      <p:nvGrpSpPr>
        <p:cNvPr id="1" name=""/>
        <p:cNvGrpSpPr/>
        <p:nvPr/>
      </p:nvGrpSpPr>
      <p:grpSpPr>
        <a:xfrm>
          <a:off x="0" y="0"/>
          <a:ext cx="0" cy="0"/>
          <a:chOff x="0" y="0"/>
          <a:chExt cx="0" cy="0"/>
        </a:xfrm>
      </p:grpSpPr>
    </p:spTree>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880110" y="8898895"/>
            <a:ext cx="2880360" cy="511175"/>
          </a:xfrm>
          <a:prstGeom prst="rect">
            <a:avLst/>
          </a:prstGeom>
        </p:spPr>
        <p:txBody>
          <a:bodyPr/>
          <a:lstStyle/>
          <a:p>
            <a:fld id="{B595F713-2110-964B-A68E-481EBA276186}" type="datetimeFigureOut">
              <a:rPr lang="en-GB" smtClean="0"/>
              <a:t>19/11/2017</a:t>
            </a:fld>
            <a:endParaRPr lang="en-GB" dirty="0"/>
          </a:p>
        </p:txBody>
      </p:sp>
      <p:sp>
        <p:nvSpPr>
          <p:cNvPr id="4" name="Footer Placeholder 3"/>
          <p:cNvSpPr>
            <a:spLocks noGrp="1"/>
          </p:cNvSpPr>
          <p:nvPr>
            <p:ph type="ftr" sz="quarter" idx="11"/>
          </p:nvPr>
        </p:nvSpPr>
        <p:spPr>
          <a:xfrm>
            <a:off x="4240530" y="8898895"/>
            <a:ext cx="4320540" cy="511175"/>
          </a:xfrm>
          <a:prstGeom prst="rect">
            <a:avLst/>
          </a:prstGeom>
        </p:spPr>
        <p:txBody>
          <a:bodyPr/>
          <a:lstStyle/>
          <a:p>
            <a:endParaRPr lang="en-GB" dirty="0"/>
          </a:p>
        </p:txBody>
      </p:sp>
      <p:sp>
        <p:nvSpPr>
          <p:cNvPr id="5" name="Slide Number Placeholder 4"/>
          <p:cNvSpPr>
            <a:spLocks noGrp="1"/>
          </p:cNvSpPr>
          <p:nvPr>
            <p:ph type="sldNum" sz="quarter" idx="12"/>
          </p:nvPr>
        </p:nvSpPr>
        <p:spPr>
          <a:xfrm>
            <a:off x="9041130" y="8898895"/>
            <a:ext cx="288036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571308"/>
            <a:ext cx="9601200" cy="3342640"/>
          </a:xfrm>
        </p:spPr>
        <p:txBody>
          <a:bodyPr anchor="b"/>
          <a:lstStyle>
            <a:lvl1pPr algn="ctr">
              <a:defRPr sz="8400"/>
            </a:lvl1pPr>
          </a:lstStyle>
          <a:p>
            <a:r>
              <a:rPr lang="en-US" smtClean="0"/>
              <a:t>Click to edit Master title style</a:t>
            </a:r>
            <a:endParaRPr lang="en-GB"/>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4"/>
            <a:ext cx="11041380" cy="3993832"/>
          </a:xfrm>
        </p:spPr>
        <p:txBody>
          <a:bodyPr anchor="b"/>
          <a:lstStyle>
            <a:lvl1pPr>
              <a:defRPr sz="8400"/>
            </a:lvl1pPr>
          </a:lstStyle>
          <a:p>
            <a:r>
              <a:rPr lang="en-US" smtClean="0"/>
              <a:t>Click to edit Master title style</a:t>
            </a:r>
            <a:endParaRPr lang="en-GB"/>
          </a:p>
        </p:txBody>
      </p:sp>
      <p:sp>
        <p:nvSpPr>
          <p:cNvPr id="3" name="Text Placeholder 2"/>
          <p:cNvSpPr>
            <a:spLocks noGrp="1"/>
          </p:cNvSpPr>
          <p:nvPr>
            <p:ph type="body" idx="1"/>
          </p:nvPr>
        </p:nvSpPr>
        <p:spPr>
          <a:xfrm>
            <a:off x="873443" y="6425249"/>
            <a:ext cx="11041380" cy="2100262"/>
          </a:xfrm>
        </p:spPr>
        <p:txBody>
          <a:bodyPr/>
          <a:lstStyle>
            <a:lvl1pPr marL="0" indent="0">
              <a:buNone/>
              <a:defRPr sz="3360">
                <a:solidFill>
                  <a:schemeClr val="tx1">
                    <a:tint val="75000"/>
                  </a:schemeClr>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80110" y="2555875"/>
            <a:ext cx="5414010" cy="60918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507480" y="2555875"/>
            <a:ext cx="5414010" cy="60918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2333" y="511176"/>
            <a:ext cx="11041380" cy="1855788"/>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82334" y="2353628"/>
            <a:ext cx="5416232"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Click to edit Master text styles</a:t>
            </a:r>
          </a:p>
        </p:txBody>
      </p:sp>
      <p:sp>
        <p:nvSpPr>
          <p:cNvPr id="4" name="Content Placeholder 3"/>
          <p:cNvSpPr>
            <a:spLocks noGrp="1"/>
          </p:cNvSpPr>
          <p:nvPr>
            <p:ph sz="half" idx="2"/>
          </p:nvPr>
        </p:nvSpPr>
        <p:spPr>
          <a:xfrm>
            <a:off x="882334" y="3507105"/>
            <a:ext cx="5416232" cy="51584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480810" y="2353628"/>
            <a:ext cx="5442903"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Click to edit Master text styles</a:t>
            </a:r>
          </a:p>
        </p:txBody>
      </p:sp>
      <p:sp>
        <p:nvSpPr>
          <p:cNvPr id="6" name="Content Placeholder 5"/>
          <p:cNvSpPr>
            <a:spLocks noGrp="1"/>
          </p:cNvSpPr>
          <p:nvPr>
            <p:ph sz="quarter" idx="4"/>
          </p:nvPr>
        </p:nvSpPr>
        <p:spPr>
          <a:xfrm>
            <a:off x="6480810" y="3507105"/>
            <a:ext cx="5442903" cy="51584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80110" y="511176"/>
            <a:ext cx="11041380" cy="1855788"/>
          </a:xfrm>
          <a:prstGeom prst="rect">
            <a:avLst/>
          </a:prstGeom>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880110" y="8898891"/>
            <a:ext cx="2880360" cy="511175"/>
          </a:xfrm>
          <a:prstGeom prst="rect">
            <a:avLst/>
          </a:prstGeom>
        </p:spPr>
        <p:txBody>
          <a:bodyPr/>
          <a:lstStyle/>
          <a:p>
            <a:fld id="{B595F713-2110-964B-A68E-481EBA276186}" type="datetimeFigureOut">
              <a:rPr lang="en-GB" smtClean="0"/>
              <a:t>19/11/2017</a:t>
            </a:fld>
            <a:endParaRPr lang="en-GB" dirty="0"/>
          </a:p>
        </p:txBody>
      </p:sp>
      <p:sp>
        <p:nvSpPr>
          <p:cNvPr id="4" name="Footer Placeholder 3"/>
          <p:cNvSpPr>
            <a:spLocks noGrp="1"/>
          </p:cNvSpPr>
          <p:nvPr>
            <p:ph type="ftr" sz="quarter" idx="11"/>
          </p:nvPr>
        </p:nvSpPr>
        <p:spPr>
          <a:xfrm>
            <a:off x="4252382" y="8919635"/>
            <a:ext cx="4320540" cy="511175"/>
          </a:xfrm>
          <a:prstGeom prst="rect">
            <a:avLst/>
          </a:prstGeom>
        </p:spPr>
        <p:txBody>
          <a:bodyPr/>
          <a:lstStyle/>
          <a:p>
            <a:endParaRPr lang="en-GB" dirty="0"/>
          </a:p>
        </p:txBody>
      </p:sp>
      <p:sp>
        <p:nvSpPr>
          <p:cNvPr id="5" name="Slide Number Placeholder 4"/>
          <p:cNvSpPr>
            <a:spLocks noGrp="1"/>
          </p:cNvSpPr>
          <p:nvPr>
            <p:ph type="sldNum" sz="quarter" idx="12"/>
          </p:nvPr>
        </p:nvSpPr>
        <p:spPr>
          <a:xfrm>
            <a:off x="9064838" y="8910745"/>
            <a:ext cx="288036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2334" y="640080"/>
            <a:ext cx="4129405" cy="2240280"/>
          </a:xfrm>
        </p:spPr>
        <p:txBody>
          <a:bodyPr anchor="b"/>
          <a:lstStyle>
            <a:lvl1pPr>
              <a:defRPr sz="4480"/>
            </a:lvl1pPr>
          </a:lstStyle>
          <a:p>
            <a:r>
              <a:rPr lang="en-US" smtClean="0"/>
              <a:t>Click to edit Master title style</a:t>
            </a:r>
            <a:endParaRPr lang="en-GB"/>
          </a:p>
        </p:txBody>
      </p:sp>
      <p:sp>
        <p:nvSpPr>
          <p:cNvPr id="3" name="Content Placeholder 2"/>
          <p:cNvSpPr>
            <a:spLocks noGrp="1"/>
          </p:cNvSpPr>
          <p:nvPr>
            <p:ph idx="1"/>
          </p:nvPr>
        </p:nvSpPr>
        <p:spPr>
          <a:xfrm>
            <a:off x="5442903" y="1382396"/>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82334" y="2880360"/>
            <a:ext cx="4129405"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2334" y="640080"/>
            <a:ext cx="4129405" cy="2240280"/>
          </a:xfrm>
        </p:spPr>
        <p:txBody>
          <a:bodyPr anchor="b"/>
          <a:lstStyle>
            <a:lvl1pPr>
              <a:defRPr sz="4480"/>
            </a:lvl1pPr>
          </a:lstStyle>
          <a:p>
            <a:r>
              <a:rPr lang="en-US" smtClean="0"/>
              <a:t>Click to edit Master title style</a:t>
            </a:r>
            <a:endParaRPr lang="en-GB"/>
          </a:p>
        </p:txBody>
      </p:sp>
      <p:sp>
        <p:nvSpPr>
          <p:cNvPr id="3" name="Picture Placeholder 2"/>
          <p:cNvSpPr>
            <a:spLocks noGrp="1"/>
          </p:cNvSpPr>
          <p:nvPr>
            <p:ph type="pic" idx="1"/>
          </p:nvPr>
        </p:nvSpPr>
        <p:spPr>
          <a:xfrm>
            <a:off x="5442903" y="1382396"/>
            <a:ext cx="6480810" cy="6823075"/>
          </a:xfrm>
        </p:spPr>
        <p:txBody>
          <a:bodyPr/>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dirty="0" smtClean="0"/>
              <a:t>Drag picture to placeholder or click icon to add</a:t>
            </a:r>
            <a:endParaRPr lang="en-GB" dirty="0"/>
          </a:p>
        </p:txBody>
      </p:sp>
      <p:sp>
        <p:nvSpPr>
          <p:cNvPr id="4" name="Text Placeholder 3"/>
          <p:cNvSpPr>
            <a:spLocks noGrp="1"/>
          </p:cNvSpPr>
          <p:nvPr>
            <p:ph type="body" sz="half" idx="2"/>
          </p:nvPr>
        </p:nvSpPr>
        <p:spPr>
          <a:xfrm>
            <a:off x="882334" y="2880360"/>
            <a:ext cx="4129405"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80111" y="511175"/>
            <a:ext cx="8067675" cy="813657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571308"/>
            <a:ext cx="9601200" cy="3342640"/>
          </a:xfrm>
        </p:spPr>
        <p:txBody>
          <a:bodyPr anchor="b"/>
          <a:lstStyle>
            <a:lvl1pPr algn="ctr">
              <a:defRPr sz="6300"/>
            </a:lvl1pPr>
          </a:lstStyle>
          <a:p>
            <a:r>
              <a:rPr lang="en-US" smtClean="0"/>
              <a:t>Click to edit Master title style</a:t>
            </a:r>
            <a:endParaRPr lang="en-GB"/>
          </a:p>
        </p:txBody>
      </p:sp>
      <p:sp>
        <p:nvSpPr>
          <p:cNvPr id="3" name="Subtitle 2"/>
          <p:cNvSpPr>
            <a:spLocks noGrp="1"/>
          </p:cNvSpPr>
          <p:nvPr>
            <p:ph type="subTitle" idx="1"/>
          </p:nvPr>
        </p:nvSpPr>
        <p:spPr>
          <a:xfrm>
            <a:off x="1600200" y="5042853"/>
            <a:ext cx="9601200" cy="2318067"/>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3360"/>
            </a:lvl1pPr>
          </a:lstStyle>
          <a:p>
            <a:r>
              <a:rPr lang="en-US" smtClean="0"/>
              <a:t>Click to edit Master title style</a:t>
            </a:r>
            <a:endParaRPr lang="en-GB"/>
          </a:p>
        </p:txBody>
      </p:sp>
      <p:sp>
        <p:nvSpPr>
          <p:cNvPr id="3" name="Picture Placeholder 2"/>
          <p:cNvSpPr>
            <a:spLocks noGrp="1"/>
          </p:cNvSpPr>
          <p:nvPr>
            <p:ph type="pic" idx="1"/>
          </p:nvPr>
        </p:nvSpPr>
        <p:spPr>
          <a:xfrm>
            <a:off x="5442347" y="1382397"/>
            <a:ext cx="6480810" cy="6823075"/>
          </a:xfrm>
        </p:spPr>
        <p:txBody>
          <a:bodyPr/>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dirty="0" smtClean="0"/>
              <a:t>Drag picture to placeholder or click icon to add</a:t>
            </a:r>
            <a:endParaRPr lang="en-GB"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80110" y="8898891"/>
            <a:ext cx="2880360" cy="511175"/>
          </a:xfrm>
          <a:prstGeom prst="rect">
            <a:avLst/>
          </a:prstGeom>
        </p:spPr>
        <p:txBody>
          <a:bodyPr/>
          <a:lstStyle/>
          <a:p>
            <a:fld id="{B595F713-2110-964B-A68E-481EBA276186}" type="datetimeFigureOut">
              <a:rPr lang="en-GB" smtClean="0"/>
              <a:t>19/11/2017</a:t>
            </a:fld>
            <a:endParaRPr lang="en-GB" dirty="0"/>
          </a:p>
        </p:txBody>
      </p:sp>
      <p:sp>
        <p:nvSpPr>
          <p:cNvPr id="3" name="Footer Placeholder 2"/>
          <p:cNvSpPr>
            <a:spLocks noGrp="1"/>
          </p:cNvSpPr>
          <p:nvPr>
            <p:ph type="ftr" sz="quarter" idx="11"/>
          </p:nvPr>
        </p:nvSpPr>
        <p:spPr>
          <a:xfrm>
            <a:off x="4252382" y="8919635"/>
            <a:ext cx="4320540" cy="511175"/>
          </a:xfrm>
          <a:prstGeom prst="rect">
            <a:avLst/>
          </a:prstGeom>
        </p:spPr>
        <p:txBody>
          <a:bodyPr/>
          <a:lstStyle/>
          <a:p>
            <a:endParaRPr lang="en-GB" dirty="0"/>
          </a:p>
        </p:txBody>
      </p:sp>
      <p:sp>
        <p:nvSpPr>
          <p:cNvPr id="4" name="Slide Number Placeholder 3"/>
          <p:cNvSpPr>
            <a:spLocks noGrp="1"/>
          </p:cNvSpPr>
          <p:nvPr>
            <p:ph type="sldNum" sz="quarter" idx="12"/>
          </p:nvPr>
        </p:nvSpPr>
        <p:spPr>
          <a:xfrm>
            <a:off x="9064838" y="8910745"/>
            <a:ext cx="288036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7840" y="1760220"/>
            <a:ext cx="11841480" cy="1049020"/>
          </a:xfrm>
        </p:spPr>
        <p:txBody>
          <a:bodyPr/>
          <a:lstStyle>
            <a:lvl1pPr algn="l">
              <a:defRPr/>
            </a:lvl1pPr>
          </a:lstStyle>
          <a:p>
            <a:r>
              <a:rPr lang="en-US" smtClean="0"/>
              <a:t>Click to edit Master title style</a:t>
            </a:r>
            <a:endParaRPr lang="en-US" dirty="0"/>
          </a:p>
        </p:txBody>
      </p:sp>
      <p:sp>
        <p:nvSpPr>
          <p:cNvPr id="3" name="Content Placeholder 2"/>
          <p:cNvSpPr>
            <a:spLocks noGrp="1"/>
          </p:cNvSpPr>
          <p:nvPr>
            <p:ph idx="1"/>
          </p:nvPr>
        </p:nvSpPr>
        <p:spPr>
          <a:xfrm>
            <a:off x="497840" y="2987040"/>
            <a:ext cx="11841480" cy="5831840"/>
          </a:xfrm>
        </p:spPr>
        <p:txBody>
          <a:bodyPr/>
          <a:lstStyle>
            <a:lvl1pPr>
              <a:defRPr>
                <a:latin typeface="News Gothic MT"/>
                <a:cs typeface="News Gothic MT"/>
              </a:defRPr>
            </a:lvl1pPr>
            <a:lvl2pPr>
              <a:defRPr>
                <a:latin typeface="News Gothic MT"/>
                <a:cs typeface="News Gothic MT"/>
              </a:defRPr>
            </a:lvl2pPr>
            <a:lvl3pPr>
              <a:defRPr>
                <a:latin typeface="News Gothic MT"/>
                <a:cs typeface="News Gothic MT"/>
              </a:defRPr>
            </a:lvl3pPr>
            <a:lvl4pPr>
              <a:defRPr>
                <a:latin typeface="News Gothic MT"/>
                <a:cs typeface="News Gothic MT"/>
              </a:defRPr>
            </a:lvl4pPr>
            <a:lvl5pPr>
              <a:defRPr>
                <a:latin typeface="News Gothic MT"/>
                <a:cs typeface="News Gothic M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0080" y="8898896"/>
            <a:ext cx="2987040" cy="511175"/>
          </a:xfrm>
          <a:prstGeom prst="rect">
            <a:avLst/>
          </a:prstGeom>
        </p:spPr>
        <p:txBody>
          <a:bodyPr/>
          <a:lstStyle/>
          <a:p>
            <a:fld id="{B595F713-2110-964B-A68E-481EBA276186}" type="datetimeFigureOut">
              <a:rPr lang="en-GB" smtClean="0"/>
              <a:t>19/11/2017</a:t>
            </a:fld>
            <a:endParaRPr lang="en-GB" dirty="0"/>
          </a:p>
        </p:txBody>
      </p:sp>
      <p:sp>
        <p:nvSpPr>
          <p:cNvPr id="3" name="Footer Placeholder 2"/>
          <p:cNvSpPr>
            <a:spLocks noGrp="1"/>
          </p:cNvSpPr>
          <p:nvPr>
            <p:ph type="ftr" sz="quarter" idx="11"/>
          </p:nvPr>
        </p:nvSpPr>
        <p:spPr>
          <a:xfrm>
            <a:off x="4373880" y="8898896"/>
            <a:ext cx="4053840" cy="511175"/>
          </a:xfrm>
          <a:prstGeom prst="rect">
            <a:avLst/>
          </a:prstGeom>
        </p:spPr>
        <p:txBody>
          <a:bodyPr/>
          <a:lstStyle/>
          <a:p>
            <a:endParaRPr lang="en-GB" dirty="0"/>
          </a:p>
        </p:txBody>
      </p:sp>
      <p:sp>
        <p:nvSpPr>
          <p:cNvPr id="4" name="Slide Number Placeholder 3"/>
          <p:cNvSpPr>
            <a:spLocks noGrp="1"/>
          </p:cNvSpPr>
          <p:nvPr>
            <p:ph type="sldNum" sz="quarter" idx="12"/>
          </p:nvPr>
        </p:nvSpPr>
        <p:spPr>
          <a:xfrm>
            <a:off x="9174480" y="8898896"/>
            <a:ext cx="298704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x" preserve="1">
  <p:cSld name="Default">
    <p:spTree>
      <p:nvGrpSpPr>
        <p:cNvPr id="1" name=""/>
        <p:cNvGrpSpPr/>
        <p:nvPr/>
      </p:nvGrpSpPr>
      <p:grpSpPr>
        <a:xfrm>
          <a:off x="0" y="0"/>
          <a:ext cx="0" cy="0"/>
          <a:chOff x="0" y="0"/>
          <a:chExt cx="0" cy="0"/>
        </a:xfrm>
      </p:grpSpPr>
      <p:sp>
        <p:nvSpPr>
          <p:cNvPr id="6" name="Shape 6"/>
          <p:cNvSpPr>
            <a:spLocks noGrp="1"/>
          </p:cNvSpPr>
          <p:nvPr>
            <p:ph type="title"/>
          </p:nvPr>
        </p:nvSpPr>
        <p:spPr>
          <a:xfrm>
            <a:off x="640080" y="128911"/>
            <a:ext cx="11521440" cy="2111375"/>
          </a:xfrm>
          <a:prstGeom prst="rect">
            <a:avLst/>
          </a:prstGeom>
        </p:spPr>
        <p:txBody>
          <a:bodyPr lIns="0" tIns="0" rIns="0" bIns="0">
            <a:noAutofit/>
          </a:bodyPr>
          <a:lstStyle>
            <a:lvl1pPr>
              <a:defRPr sz="6195">
                <a:latin typeface="Gill Sans"/>
                <a:ea typeface="Gill Sans"/>
                <a:cs typeface="Gill Sans"/>
                <a:sym typeface="Gill Sans"/>
              </a:defRPr>
            </a:lvl1pPr>
          </a:lstStyle>
          <a:p>
            <a:pPr lvl="0">
              <a:defRPr sz="1800"/>
            </a:pPr>
            <a:r>
              <a:rPr lang="en-US" sz="6195" smtClean="0"/>
              <a:t>Click to edit Master title style</a:t>
            </a:r>
            <a:endParaRPr sz="6195"/>
          </a:p>
        </p:txBody>
      </p:sp>
      <p:sp>
        <p:nvSpPr>
          <p:cNvPr id="7" name="Shape 7"/>
          <p:cNvSpPr>
            <a:spLocks noGrp="1"/>
          </p:cNvSpPr>
          <p:nvPr>
            <p:ph type="body" idx="1"/>
          </p:nvPr>
        </p:nvSpPr>
        <p:spPr>
          <a:xfrm>
            <a:off x="640080" y="2240280"/>
            <a:ext cx="11521440" cy="7360920"/>
          </a:xfrm>
          <a:prstGeom prst="rect">
            <a:avLst/>
          </a:prstGeom>
        </p:spPr>
        <p:txBody>
          <a:bodyPr>
            <a:noAutofit/>
          </a:bodyPr>
          <a:lstStyle>
            <a:lvl1pPr marL="0" indent="0" algn="ctr">
              <a:spcBef>
                <a:spcPts val="3465"/>
              </a:spcBef>
              <a:buSzTx/>
              <a:buFontTx/>
              <a:buNone/>
              <a:defRPr>
                <a:latin typeface="Gill Sans"/>
                <a:ea typeface="Gill Sans"/>
                <a:cs typeface="Gill Sans"/>
                <a:sym typeface="Gill Sans"/>
              </a:defRPr>
            </a:lvl1pPr>
            <a:lvl2pPr marL="0" indent="336708" algn="ctr">
              <a:spcBef>
                <a:spcPts val="3465"/>
              </a:spcBef>
              <a:buSzTx/>
              <a:buFontTx/>
              <a:buNone/>
              <a:defRPr>
                <a:latin typeface="Gill Sans"/>
                <a:ea typeface="Gill Sans"/>
                <a:cs typeface="Gill Sans"/>
                <a:sym typeface="Gill Sans"/>
              </a:defRPr>
            </a:lvl2pPr>
            <a:lvl3pPr marL="0" indent="673418" algn="ctr">
              <a:spcBef>
                <a:spcPts val="3465"/>
              </a:spcBef>
              <a:buSzTx/>
              <a:buFontTx/>
              <a:buNone/>
              <a:defRPr>
                <a:latin typeface="Gill Sans"/>
                <a:ea typeface="Gill Sans"/>
                <a:cs typeface="Gill Sans"/>
                <a:sym typeface="Gill Sans"/>
              </a:defRPr>
            </a:lvl3pPr>
            <a:lvl4pPr marL="0" indent="1011793" algn="ctr">
              <a:spcBef>
                <a:spcPts val="3465"/>
              </a:spcBef>
              <a:buSzTx/>
              <a:buFontTx/>
              <a:buNone/>
              <a:defRPr>
                <a:latin typeface="Gill Sans"/>
                <a:ea typeface="Gill Sans"/>
                <a:cs typeface="Gill Sans"/>
                <a:sym typeface="Gill Sans"/>
              </a:defRPr>
            </a:lvl4pPr>
            <a:lvl5pPr marL="0" indent="1348501" algn="ctr">
              <a:spcBef>
                <a:spcPts val="3465"/>
              </a:spcBef>
              <a:buSzTx/>
              <a:buFontTx/>
              <a:buNone/>
              <a:defRPr>
                <a:latin typeface="Gill Sans"/>
                <a:ea typeface="Gill Sans"/>
                <a:cs typeface="Gill Sans"/>
                <a:sym typeface="Gill Sans"/>
              </a:defRPr>
            </a:lvl5pPr>
          </a:lstStyle>
          <a:p>
            <a:pPr lvl="0">
              <a:defRPr sz="1800"/>
            </a:pPr>
            <a:r>
              <a:rPr lang="en-US" sz="3150" smtClean="0"/>
              <a:t>Click to edit Master text styles</a:t>
            </a:r>
          </a:p>
          <a:p>
            <a:pPr lvl="1">
              <a:defRPr sz="1800"/>
            </a:pPr>
            <a:r>
              <a:rPr lang="en-US" sz="3150" smtClean="0"/>
              <a:t>Second level</a:t>
            </a:r>
          </a:p>
          <a:p>
            <a:pPr lvl="2">
              <a:defRPr sz="1800"/>
            </a:pPr>
            <a:r>
              <a:rPr lang="en-US" sz="3150" smtClean="0"/>
              <a:t>Third level</a:t>
            </a:r>
          </a:p>
          <a:p>
            <a:pPr lvl="3">
              <a:defRPr sz="1800"/>
            </a:pPr>
            <a:r>
              <a:rPr lang="en-US" sz="3150" smtClean="0"/>
              <a:t>Fourth level</a:t>
            </a:r>
          </a:p>
          <a:p>
            <a:pPr lvl="4">
              <a:defRPr sz="1800"/>
            </a:pPr>
            <a:r>
              <a:rPr lang="en-US" sz="3150" smtClean="0"/>
              <a:t>Fifth level</a:t>
            </a:r>
            <a:endParaRPr sz="3150"/>
          </a:p>
        </p:txBody>
      </p:sp>
    </p:spTree>
    <p:extLst/>
  </p:cSld>
  <p:clrMapOvr>
    <a:masterClrMapping/>
  </p:clrMapOvr>
  <p:transition spd="med"/>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91160" y="2982599"/>
            <a:ext cx="12001500" cy="2058035"/>
          </a:xfrm>
          <a:prstGeom prst="rect">
            <a:avLst/>
          </a:prstGeom>
        </p:spPr>
        <p:txBody>
          <a:bodyPr/>
          <a:lstStyle/>
          <a:p>
            <a:r>
              <a:rPr lang="en-US" smtClean="0"/>
              <a:t>Click to edit Master title style</a:t>
            </a:r>
            <a:endParaRPr lang="en-US" dirty="0"/>
          </a:p>
        </p:txBody>
      </p:sp>
      <p:sp>
        <p:nvSpPr>
          <p:cNvPr id="3" name="Subtitle 2"/>
          <p:cNvSpPr>
            <a:spLocks noGrp="1"/>
          </p:cNvSpPr>
          <p:nvPr>
            <p:ph type="subTitle" idx="1"/>
          </p:nvPr>
        </p:nvSpPr>
        <p:spPr>
          <a:xfrm>
            <a:off x="391160" y="5440680"/>
            <a:ext cx="12001500" cy="2453640"/>
          </a:xfrm>
          <a:prstGeom prst="rect">
            <a:avLst/>
          </a:prstGeom>
        </p:spPr>
        <p:txBody>
          <a:bodyPr/>
          <a:lstStyle>
            <a:lvl1pPr marL="0" indent="0" algn="ctr">
              <a:buNone/>
              <a:defRPr>
                <a:solidFill>
                  <a:schemeClr val="tx1">
                    <a:tint val="75000"/>
                  </a:schemeClr>
                </a:solidFill>
                <a:latin typeface="News Gothic MT"/>
                <a:cs typeface="News Gothic MT"/>
              </a:defRPr>
            </a:lvl1pPr>
            <a:lvl2pPr marL="640065" indent="0" algn="ctr">
              <a:buNone/>
              <a:defRPr>
                <a:solidFill>
                  <a:schemeClr val="tx1">
                    <a:tint val="75000"/>
                  </a:schemeClr>
                </a:solidFill>
              </a:defRPr>
            </a:lvl2pPr>
            <a:lvl3pPr marL="1280129" indent="0" algn="ctr">
              <a:buNone/>
              <a:defRPr>
                <a:solidFill>
                  <a:schemeClr val="tx1">
                    <a:tint val="75000"/>
                  </a:schemeClr>
                </a:solidFill>
              </a:defRPr>
            </a:lvl3pPr>
            <a:lvl4pPr marL="1920192" indent="0" algn="ctr">
              <a:buNone/>
              <a:defRPr>
                <a:solidFill>
                  <a:schemeClr val="tx1">
                    <a:tint val="75000"/>
                  </a:schemeClr>
                </a:solidFill>
              </a:defRPr>
            </a:lvl4pPr>
            <a:lvl5pPr marL="2560256" indent="0" algn="ctr">
              <a:buNone/>
              <a:defRPr>
                <a:solidFill>
                  <a:schemeClr val="tx1">
                    <a:tint val="75000"/>
                  </a:schemeClr>
                </a:solidFill>
              </a:defRPr>
            </a:lvl5pPr>
            <a:lvl6pPr marL="3200320" indent="0" algn="ctr">
              <a:buNone/>
              <a:defRPr>
                <a:solidFill>
                  <a:schemeClr val="tx1">
                    <a:tint val="75000"/>
                  </a:schemeClr>
                </a:solidFill>
              </a:defRPr>
            </a:lvl6pPr>
            <a:lvl7pPr marL="3840385" indent="0" algn="ctr">
              <a:buNone/>
              <a:defRPr>
                <a:solidFill>
                  <a:schemeClr val="tx1">
                    <a:tint val="75000"/>
                  </a:schemeClr>
                </a:solidFill>
              </a:defRPr>
            </a:lvl7pPr>
            <a:lvl8pPr marL="4480448" indent="0" algn="ctr">
              <a:buNone/>
              <a:defRPr>
                <a:solidFill>
                  <a:schemeClr val="tx1">
                    <a:tint val="75000"/>
                  </a:schemeClr>
                </a:solidFill>
              </a:defRPr>
            </a:lvl8pPr>
            <a:lvl9pPr marL="5120513" indent="0" algn="ctr">
              <a:buNone/>
              <a:defRPr>
                <a:solidFill>
                  <a:schemeClr val="tx1">
                    <a:tint val="75000"/>
                  </a:schemeClr>
                </a:solidFill>
              </a:defRPr>
            </a:lvl9pPr>
          </a:lstStyle>
          <a:p>
            <a:r>
              <a:rPr lang="en-US" smtClean="0"/>
              <a:t>Click to edit Master subtitle style</a:t>
            </a:r>
            <a:endParaRPr lang="en-US" dirty="0"/>
          </a:p>
        </p:txBody>
      </p:sp>
    </p:spTree>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p:cSld name="1_Default">
    <p:spTree>
      <p:nvGrpSpPr>
        <p:cNvPr id="1" name=""/>
        <p:cNvGrpSpPr/>
        <p:nvPr/>
      </p:nvGrpSpPr>
      <p:grpSpPr>
        <a:xfrm>
          <a:off x="0" y="0"/>
          <a:ext cx="0" cy="0"/>
          <a:chOff x="0" y="0"/>
          <a:chExt cx="0" cy="0"/>
        </a:xfrm>
      </p:grpSpPr>
    </p:spTree>
    <p:extLst/>
  </p:cSld>
  <p:clrMapOvr>
    <a:masterClrMapping/>
  </p:clrMapOvr>
  <p:transition spd="med"/>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2_Default">
    <p:spTree>
      <p:nvGrpSpPr>
        <p:cNvPr id="1" name=""/>
        <p:cNvGrpSpPr/>
        <p:nvPr/>
      </p:nvGrpSpPr>
      <p:grpSpPr>
        <a:xfrm>
          <a:off x="0" y="0"/>
          <a:ext cx="0" cy="0"/>
          <a:chOff x="0" y="0"/>
          <a:chExt cx="0" cy="0"/>
        </a:xfrm>
      </p:grpSpPr>
    </p:spTree>
    <p:extLst/>
  </p:cSld>
  <p:clrMapOvr>
    <a:masterClrMapping/>
  </p:clrMapOvr>
  <p:transition spd="med"/>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p:cSld name="3_Default">
    <p:spTree>
      <p:nvGrpSpPr>
        <p:cNvPr id="1" name=""/>
        <p:cNvGrpSpPr/>
        <p:nvPr/>
      </p:nvGrpSpPr>
      <p:grpSpPr>
        <a:xfrm>
          <a:off x="0" y="0"/>
          <a:ext cx="0" cy="0"/>
          <a:chOff x="0" y="0"/>
          <a:chExt cx="0" cy="0"/>
        </a:xfrm>
      </p:grpSpPr>
    </p:spTree>
    <p:extLst/>
  </p:cSld>
  <p:clrMapOvr>
    <a:masterClrMapping/>
  </p:clrMapOvr>
  <p:transition spd="med"/>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Tree>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2_Picture with Caption">
    <p:spTree>
      <p:nvGrpSpPr>
        <p:cNvPr id="1" name=""/>
        <p:cNvGrpSpPr/>
        <p:nvPr/>
      </p:nvGrpSpPr>
      <p:grpSpPr>
        <a:xfrm>
          <a:off x="0" y="0"/>
          <a:ext cx="0" cy="0"/>
          <a:chOff x="0" y="0"/>
          <a:chExt cx="0" cy="0"/>
        </a:xfrm>
      </p:grpSpPr>
    </p:spTree>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p:cSld name="4_Picture with Caption">
    <p:spTree>
      <p:nvGrpSpPr>
        <p:cNvPr id="1" name=""/>
        <p:cNvGrpSpPr/>
        <p:nvPr/>
      </p:nvGrpSpPr>
      <p:grpSpPr>
        <a:xfrm>
          <a:off x="0" y="0"/>
          <a:ext cx="0" cy="0"/>
          <a:chOff x="0" y="0"/>
          <a:chExt cx="0" cy="0"/>
        </a:xfrm>
      </p:grpSpPr>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2334" y="640080"/>
            <a:ext cx="4129405" cy="2240280"/>
          </a:xfrm>
          <a:prstGeom prst="rect">
            <a:avLst/>
          </a:prstGeom>
        </p:spPr>
        <p:txBody>
          <a:bodyPr anchor="b"/>
          <a:lstStyle>
            <a:lvl1pPr>
              <a:defRPr sz="4480"/>
            </a:lvl1pPr>
          </a:lstStyle>
          <a:p>
            <a:r>
              <a:rPr lang="en-US" smtClean="0"/>
              <a:t>Click to edit Master title style</a:t>
            </a:r>
            <a:endParaRPr lang="en-GB"/>
          </a:p>
        </p:txBody>
      </p:sp>
      <p:sp>
        <p:nvSpPr>
          <p:cNvPr id="3" name="Content Placeholder 2"/>
          <p:cNvSpPr>
            <a:spLocks noGrp="1"/>
          </p:cNvSpPr>
          <p:nvPr>
            <p:ph idx="1"/>
          </p:nvPr>
        </p:nvSpPr>
        <p:spPr>
          <a:xfrm>
            <a:off x="5442903" y="1382396"/>
            <a:ext cx="6480810" cy="6823075"/>
          </a:xfrm>
          <a:prstGeom prst="rect">
            <a:avLst/>
          </a:prstGeo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82334" y="2880360"/>
            <a:ext cx="4129405" cy="5336223"/>
          </a:xfrm>
          <a:prstGeom prst="rect">
            <a:avLst/>
          </a:prstGeo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Edit Master text styles</a:t>
            </a:r>
          </a:p>
        </p:txBody>
      </p:sp>
      <p:sp>
        <p:nvSpPr>
          <p:cNvPr id="5" name="Date Placeholder 4"/>
          <p:cNvSpPr>
            <a:spLocks noGrp="1"/>
          </p:cNvSpPr>
          <p:nvPr>
            <p:ph type="dt" sz="half" idx="10"/>
          </p:nvPr>
        </p:nvSpPr>
        <p:spPr>
          <a:xfrm>
            <a:off x="880110" y="8898891"/>
            <a:ext cx="2880360" cy="511175"/>
          </a:xfrm>
          <a:prstGeom prst="rect">
            <a:avLst/>
          </a:prstGeom>
        </p:spPr>
        <p:txBody>
          <a:bodyPr/>
          <a:lstStyle/>
          <a:p>
            <a:fld id="{B595F713-2110-964B-A68E-481EBA276186}" type="datetimeFigureOut">
              <a:rPr lang="en-GB" smtClean="0"/>
              <a:t>19/11/2017</a:t>
            </a:fld>
            <a:endParaRPr lang="en-GB" dirty="0"/>
          </a:p>
        </p:txBody>
      </p:sp>
      <p:sp>
        <p:nvSpPr>
          <p:cNvPr id="6" name="Footer Placeholder 5"/>
          <p:cNvSpPr>
            <a:spLocks noGrp="1"/>
          </p:cNvSpPr>
          <p:nvPr>
            <p:ph type="ftr" sz="quarter" idx="11"/>
          </p:nvPr>
        </p:nvSpPr>
        <p:spPr>
          <a:xfrm>
            <a:off x="4252382" y="8919635"/>
            <a:ext cx="4320540" cy="511175"/>
          </a:xfrm>
          <a:prstGeom prst="rect">
            <a:avLst/>
          </a:prstGeom>
        </p:spPr>
        <p:txBody>
          <a:bodyPr/>
          <a:lstStyle/>
          <a:p>
            <a:endParaRPr lang="en-GB" dirty="0"/>
          </a:p>
        </p:txBody>
      </p:sp>
      <p:sp>
        <p:nvSpPr>
          <p:cNvPr id="7" name="Slide Number Placeholder 6"/>
          <p:cNvSpPr>
            <a:spLocks noGrp="1"/>
          </p:cNvSpPr>
          <p:nvPr>
            <p:ph type="sldNum" sz="quarter" idx="12"/>
          </p:nvPr>
        </p:nvSpPr>
        <p:spPr>
          <a:xfrm>
            <a:off x="9064838" y="8910745"/>
            <a:ext cx="288036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p:cSld name="3_Picture with Caption">
    <p:spTree>
      <p:nvGrpSpPr>
        <p:cNvPr id="1" name=""/>
        <p:cNvGrpSpPr/>
        <p:nvPr/>
      </p:nvGrpSpPr>
      <p:grpSpPr>
        <a:xfrm>
          <a:off x="0" y="0"/>
          <a:ext cx="0" cy="0"/>
          <a:chOff x="0" y="0"/>
          <a:chExt cx="0" cy="0"/>
        </a:xfrm>
      </p:grpSpPr>
    </p:spTree>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880110" y="8898895"/>
            <a:ext cx="2880360" cy="511175"/>
          </a:xfrm>
          <a:prstGeom prst="rect">
            <a:avLst/>
          </a:prstGeom>
        </p:spPr>
        <p:txBody>
          <a:bodyPr/>
          <a:lstStyle/>
          <a:p>
            <a:fld id="{B595F713-2110-964B-A68E-481EBA276186}" type="datetimeFigureOut">
              <a:rPr lang="en-GB" smtClean="0"/>
              <a:t>19/11/2017</a:t>
            </a:fld>
            <a:endParaRPr lang="en-GB" dirty="0"/>
          </a:p>
        </p:txBody>
      </p:sp>
      <p:sp>
        <p:nvSpPr>
          <p:cNvPr id="4" name="Footer Placeholder 3"/>
          <p:cNvSpPr>
            <a:spLocks noGrp="1"/>
          </p:cNvSpPr>
          <p:nvPr>
            <p:ph type="ftr" sz="quarter" idx="11"/>
          </p:nvPr>
        </p:nvSpPr>
        <p:spPr>
          <a:xfrm>
            <a:off x="4240530" y="8898895"/>
            <a:ext cx="4320540" cy="511175"/>
          </a:xfrm>
          <a:prstGeom prst="rect">
            <a:avLst/>
          </a:prstGeom>
        </p:spPr>
        <p:txBody>
          <a:bodyPr/>
          <a:lstStyle/>
          <a:p>
            <a:endParaRPr lang="en-GB" dirty="0"/>
          </a:p>
        </p:txBody>
      </p:sp>
      <p:sp>
        <p:nvSpPr>
          <p:cNvPr id="5" name="Slide Number Placeholder 4"/>
          <p:cNvSpPr>
            <a:spLocks noGrp="1"/>
          </p:cNvSpPr>
          <p:nvPr>
            <p:ph type="sldNum" sz="quarter" idx="12"/>
          </p:nvPr>
        </p:nvSpPr>
        <p:spPr>
          <a:xfrm>
            <a:off x="9041130" y="8898895"/>
            <a:ext cx="288036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571308"/>
            <a:ext cx="9601200" cy="3342640"/>
          </a:xfrm>
        </p:spPr>
        <p:txBody>
          <a:bodyPr anchor="b"/>
          <a:lstStyle>
            <a:lvl1pPr algn="ctr">
              <a:defRPr sz="8400"/>
            </a:lvl1pPr>
          </a:lstStyle>
          <a:p>
            <a:r>
              <a:rPr lang="en-US" smtClean="0"/>
              <a:t>Click to edit Master title style</a:t>
            </a:r>
            <a:endParaRPr lang="en-GB"/>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4"/>
            <a:ext cx="11041380" cy="3993832"/>
          </a:xfrm>
        </p:spPr>
        <p:txBody>
          <a:bodyPr anchor="b"/>
          <a:lstStyle>
            <a:lvl1pPr>
              <a:defRPr sz="8400"/>
            </a:lvl1pPr>
          </a:lstStyle>
          <a:p>
            <a:r>
              <a:rPr lang="en-US" smtClean="0"/>
              <a:t>Click to edit Master title style</a:t>
            </a:r>
            <a:endParaRPr lang="en-GB"/>
          </a:p>
        </p:txBody>
      </p:sp>
      <p:sp>
        <p:nvSpPr>
          <p:cNvPr id="3" name="Text Placeholder 2"/>
          <p:cNvSpPr>
            <a:spLocks noGrp="1"/>
          </p:cNvSpPr>
          <p:nvPr>
            <p:ph type="body" idx="1"/>
          </p:nvPr>
        </p:nvSpPr>
        <p:spPr>
          <a:xfrm>
            <a:off x="873443" y="6425249"/>
            <a:ext cx="11041380" cy="2100262"/>
          </a:xfrm>
        </p:spPr>
        <p:txBody>
          <a:bodyPr/>
          <a:lstStyle>
            <a:lvl1pPr marL="0" indent="0">
              <a:buNone/>
              <a:defRPr sz="3360">
                <a:solidFill>
                  <a:schemeClr val="tx1">
                    <a:tint val="75000"/>
                  </a:schemeClr>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80110" y="2555875"/>
            <a:ext cx="5414010" cy="60918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507480" y="2555875"/>
            <a:ext cx="5414010" cy="60918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2333" y="511176"/>
            <a:ext cx="11041380" cy="1855788"/>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82334" y="2353628"/>
            <a:ext cx="5416232"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Click to edit Master text styles</a:t>
            </a:r>
          </a:p>
        </p:txBody>
      </p:sp>
      <p:sp>
        <p:nvSpPr>
          <p:cNvPr id="4" name="Content Placeholder 3"/>
          <p:cNvSpPr>
            <a:spLocks noGrp="1"/>
          </p:cNvSpPr>
          <p:nvPr>
            <p:ph sz="half" idx="2"/>
          </p:nvPr>
        </p:nvSpPr>
        <p:spPr>
          <a:xfrm>
            <a:off x="882334" y="3507105"/>
            <a:ext cx="5416232" cy="51584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480810" y="2353628"/>
            <a:ext cx="5442903"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Click to edit Master text styles</a:t>
            </a:r>
          </a:p>
        </p:txBody>
      </p:sp>
      <p:sp>
        <p:nvSpPr>
          <p:cNvPr id="6" name="Content Placeholder 5"/>
          <p:cNvSpPr>
            <a:spLocks noGrp="1"/>
          </p:cNvSpPr>
          <p:nvPr>
            <p:ph sz="quarter" idx="4"/>
          </p:nvPr>
        </p:nvSpPr>
        <p:spPr>
          <a:xfrm>
            <a:off x="6480810" y="3507105"/>
            <a:ext cx="5442903" cy="51584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2334" y="640080"/>
            <a:ext cx="4129405" cy="2240280"/>
          </a:xfrm>
        </p:spPr>
        <p:txBody>
          <a:bodyPr anchor="b"/>
          <a:lstStyle>
            <a:lvl1pPr>
              <a:defRPr sz="4480"/>
            </a:lvl1pPr>
          </a:lstStyle>
          <a:p>
            <a:r>
              <a:rPr lang="en-US" smtClean="0"/>
              <a:t>Click to edit Master title style</a:t>
            </a:r>
            <a:endParaRPr lang="en-GB"/>
          </a:p>
        </p:txBody>
      </p:sp>
      <p:sp>
        <p:nvSpPr>
          <p:cNvPr id="3" name="Content Placeholder 2"/>
          <p:cNvSpPr>
            <a:spLocks noGrp="1"/>
          </p:cNvSpPr>
          <p:nvPr>
            <p:ph idx="1"/>
          </p:nvPr>
        </p:nvSpPr>
        <p:spPr>
          <a:xfrm>
            <a:off x="5442903" y="1382396"/>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82334" y="2880360"/>
            <a:ext cx="4129405"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2334" y="640080"/>
            <a:ext cx="4129405" cy="2240280"/>
          </a:xfrm>
          <a:prstGeom prst="rect">
            <a:avLst/>
          </a:prstGeom>
        </p:spPr>
        <p:txBody>
          <a:bodyPr anchor="b"/>
          <a:lstStyle>
            <a:lvl1pPr>
              <a:defRPr sz="4480"/>
            </a:lvl1pPr>
          </a:lstStyle>
          <a:p>
            <a:r>
              <a:rPr lang="en-US" smtClean="0"/>
              <a:t>Click to edit Master title style</a:t>
            </a:r>
            <a:endParaRPr lang="en-GB"/>
          </a:p>
        </p:txBody>
      </p:sp>
      <p:sp>
        <p:nvSpPr>
          <p:cNvPr id="3" name="Picture Placeholder 2"/>
          <p:cNvSpPr>
            <a:spLocks noGrp="1"/>
          </p:cNvSpPr>
          <p:nvPr>
            <p:ph type="pic" idx="1"/>
          </p:nvPr>
        </p:nvSpPr>
        <p:spPr>
          <a:xfrm>
            <a:off x="5442903" y="1382396"/>
            <a:ext cx="6480810" cy="6823075"/>
          </a:xfrm>
          <a:prstGeom prst="rect">
            <a:avLst/>
          </a:prstGeom>
        </p:spPr>
        <p:txBody>
          <a:bodyPr/>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smtClean="0"/>
              <a:t>Click icon to add picture</a:t>
            </a:r>
            <a:endParaRPr lang="en-GB" dirty="0"/>
          </a:p>
        </p:txBody>
      </p:sp>
      <p:sp>
        <p:nvSpPr>
          <p:cNvPr id="4" name="Text Placeholder 3"/>
          <p:cNvSpPr>
            <a:spLocks noGrp="1"/>
          </p:cNvSpPr>
          <p:nvPr>
            <p:ph type="body" sz="half" idx="2"/>
          </p:nvPr>
        </p:nvSpPr>
        <p:spPr>
          <a:xfrm>
            <a:off x="882334" y="2880360"/>
            <a:ext cx="4129405" cy="5336223"/>
          </a:xfrm>
          <a:prstGeom prst="rect">
            <a:avLst/>
          </a:prstGeo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Edit Master text styles</a:t>
            </a:r>
          </a:p>
        </p:txBody>
      </p:sp>
      <p:sp>
        <p:nvSpPr>
          <p:cNvPr id="5" name="Date Placeholder 4"/>
          <p:cNvSpPr>
            <a:spLocks noGrp="1"/>
          </p:cNvSpPr>
          <p:nvPr>
            <p:ph type="dt" sz="half" idx="10"/>
          </p:nvPr>
        </p:nvSpPr>
        <p:spPr>
          <a:xfrm>
            <a:off x="880110" y="8898891"/>
            <a:ext cx="2880360" cy="511175"/>
          </a:xfrm>
          <a:prstGeom prst="rect">
            <a:avLst/>
          </a:prstGeom>
        </p:spPr>
        <p:txBody>
          <a:bodyPr/>
          <a:lstStyle/>
          <a:p>
            <a:fld id="{B595F713-2110-964B-A68E-481EBA276186}" type="datetimeFigureOut">
              <a:rPr lang="en-GB" smtClean="0"/>
              <a:t>19/11/2017</a:t>
            </a:fld>
            <a:endParaRPr lang="en-GB" dirty="0"/>
          </a:p>
        </p:txBody>
      </p:sp>
      <p:sp>
        <p:nvSpPr>
          <p:cNvPr id="6" name="Footer Placeholder 5"/>
          <p:cNvSpPr>
            <a:spLocks noGrp="1"/>
          </p:cNvSpPr>
          <p:nvPr>
            <p:ph type="ftr" sz="quarter" idx="11"/>
          </p:nvPr>
        </p:nvSpPr>
        <p:spPr>
          <a:xfrm>
            <a:off x="4252382" y="8919635"/>
            <a:ext cx="4320540" cy="511175"/>
          </a:xfrm>
          <a:prstGeom prst="rect">
            <a:avLst/>
          </a:prstGeom>
        </p:spPr>
        <p:txBody>
          <a:bodyPr/>
          <a:lstStyle/>
          <a:p>
            <a:endParaRPr lang="en-GB" dirty="0"/>
          </a:p>
        </p:txBody>
      </p:sp>
      <p:sp>
        <p:nvSpPr>
          <p:cNvPr id="7" name="Slide Number Placeholder 6"/>
          <p:cNvSpPr>
            <a:spLocks noGrp="1"/>
          </p:cNvSpPr>
          <p:nvPr>
            <p:ph type="sldNum" sz="quarter" idx="12"/>
          </p:nvPr>
        </p:nvSpPr>
        <p:spPr>
          <a:xfrm>
            <a:off x="9064838" y="8910745"/>
            <a:ext cx="288036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2334" y="640080"/>
            <a:ext cx="4129405" cy="2240280"/>
          </a:xfrm>
        </p:spPr>
        <p:txBody>
          <a:bodyPr anchor="b"/>
          <a:lstStyle>
            <a:lvl1pPr>
              <a:defRPr sz="4480"/>
            </a:lvl1pPr>
          </a:lstStyle>
          <a:p>
            <a:r>
              <a:rPr lang="en-US" smtClean="0"/>
              <a:t>Click to edit Master title style</a:t>
            </a:r>
            <a:endParaRPr lang="en-GB"/>
          </a:p>
        </p:txBody>
      </p:sp>
      <p:sp>
        <p:nvSpPr>
          <p:cNvPr id="3" name="Picture Placeholder 2"/>
          <p:cNvSpPr>
            <a:spLocks noGrp="1"/>
          </p:cNvSpPr>
          <p:nvPr>
            <p:ph type="pic" idx="1"/>
          </p:nvPr>
        </p:nvSpPr>
        <p:spPr>
          <a:xfrm>
            <a:off x="5442903" y="1382396"/>
            <a:ext cx="6480810" cy="6823075"/>
          </a:xfrm>
        </p:spPr>
        <p:txBody>
          <a:bodyPr/>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dirty="0" smtClean="0"/>
              <a:t>Drag picture to placeholder or click icon to add</a:t>
            </a:r>
            <a:endParaRPr lang="en-GB" dirty="0"/>
          </a:p>
        </p:txBody>
      </p:sp>
      <p:sp>
        <p:nvSpPr>
          <p:cNvPr id="4" name="Text Placeholder 3"/>
          <p:cNvSpPr>
            <a:spLocks noGrp="1"/>
          </p:cNvSpPr>
          <p:nvPr>
            <p:ph type="body" sz="half" idx="2"/>
          </p:nvPr>
        </p:nvSpPr>
        <p:spPr>
          <a:xfrm>
            <a:off x="882334" y="2880360"/>
            <a:ext cx="4129405"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80111" y="511175"/>
            <a:ext cx="8067675" cy="813657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571308"/>
            <a:ext cx="9601200" cy="3342640"/>
          </a:xfrm>
        </p:spPr>
        <p:txBody>
          <a:bodyPr anchor="b"/>
          <a:lstStyle>
            <a:lvl1pPr algn="ctr">
              <a:defRPr sz="6300"/>
            </a:lvl1pPr>
          </a:lstStyle>
          <a:p>
            <a:r>
              <a:rPr lang="en-US" smtClean="0"/>
              <a:t>Click to edit Master title style</a:t>
            </a:r>
            <a:endParaRPr lang="en-GB"/>
          </a:p>
        </p:txBody>
      </p:sp>
      <p:sp>
        <p:nvSpPr>
          <p:cNvPr id="3" name="Subtitle 2"/>
          <p:cNvSpPr>
            <a:spLocks noGrp="1"/>
          </p:cNvSpPr>
          <p:nvPr>
            <p:ph type="subTitle" idx="1"/>
          </p:nvPr>
        </p:nvSpPr>
        <p:spPr>
          <a:xfrm>
            <a:off x="1600200" y="5042853"/>
            <a:ext cx="9601200" cy="2318067"/>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3360"/>
            </a:lvl1pPr>
          </a:lstStyle>
          <a:p>
            <a:r>
              <a:rPr lang="en-US" smtClean="0"/>
              <a:t>Click to edit Master title style</a:t>
            </a:r>
            <a:endParaRPr lang="en-GB"/>
          </a:p>
        </p:txBody>
      </p:sp>
      <p:sp>
        <p:nvSpPr>
          <p:cNvPr id="3" name="Picture Placeholder 2"/>
          <p:cNvSpPr>
            <a:spLocks noGrp="1"/>
          </p:cNvSpPr>
          <p:nvPr>
            <p:ph type="pic" idx="1"/>
          </p:nvPr>
        </p:nvSpPr>
        <p:spPr>
          <a:xfrm>
            <a:off x="5442347" y="1382397"/>
            <a:ext cx="6480810" cy="6823075"/>
          </a:xfrm>
        </p:spPr>
        <p:txBody>
          <a:bodyPr/>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dirty="0" smtClean="0"/>
              <a:t>Drag picture to placeholder or click icon to add</a:t>
            </a:r>
            <a:endParaRPr lang="en-GB"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19/11/2017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7840" y="1760220"/>
            <a:ext cx="11841480" cy="1049020"/>
          </a:xfrm>
        </p:spPr>
        <p:txBody>
          <a:bodyPr/>
          <a:lstStyle>
            <a:lvl1pPr algn="l">
              <a:defRPr/>
            </a:lvl1pPr>
          </a:lstStyle>
          <a:p>
            <a:r>
              <a:rPr lang="en-US" smtClean="0"/>
              <a:t>Click to edit Master title style</a:t>
            </a:r>
            <a:endParaRPr lang="en-US" dirty="0"/>
          </a:p>
        </p:txBody>
      </p:sp>
      <p:sp>
        <p:nvSpPr>
          <p:cNvPr id="3" name="Content Placeholder 2"/>
          <p:cNvSpPr>
            <a:spLocks noGrp="1"/>
          </p:cNvSpPr>
          <p:nvPr>
            <p:ph idx="1"/>
          </p:nvPr>
        </p:nvSpPr>
        <p:spPr>
          <a:xfrm>
            <a:off x="497840" y="2987040"/>
            <a:ext cx="11841480" cy="5831840"/>
          </a:xfrm>
        </p:spPr>
        <p:txBody>
          <a:bodyPr/>
          <a:lstStyle>
            <a:lvl1pPr>
              <a:defRPr>
                <a:latin typeface="News Gothic MT"/>
                <a:cs typeface="News Gothic MT"/>
              </a:defRPr>
            </a:lvl1pPr>
            <a:lvl2pPr>
              <a:defRPr>
                <a:latin typeface="News Gothic MT"/>
                <a:cs typeface="News Gothic MT"/>
              </a:defRPr>
            </a:lvl2pPr>
            <a:lvl3pPr>
              <a:defRPr>
                <a:latin typeface="News Gothic MT"/>
                <a:cs typeface="News Gothic MT"/>
              </a:defRPr>
            </a:lvl3pPr>
            <a:lvl4pPr>
              <a:defRPr>
                <a:latin typeface="News Gothic MT"/>
                <a:cs typeface="News Gothic MT"/>
              </a:defRPr>
            </a:lvl4pPr>
            <a:lvl5pPr>
              <a:defRPr>
                <a:latin typeface="News Gothic MT"/>
                <a:cs typeface="News Gothic M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0080" y="8898896"/>
            <a:ext cx="2987040" cy="511175"/>
          </a:xfrm>
          <a:prstGeom prst="rect">
            <a:avLst/>
          </a:prstGeom>
        </p:spPr>
        <p:txBody>
          <a:bodyPr/>
          <a:lstStyle/>
          <a:p>
            <a:fld id="{B595F713-2110-964B-A68E-481EBA276186}" type="datetimeFigureOut">
              <a:rPr lang="en-GB" smtClean="0"/>
              <a:t>19/11/2017</a:t>
            </a:fld>
            <a:endParaRPr lang="en-GB" dirty="0"/>
          </a:p>
        </p:txBody>
      </p:sp>
      <p:sp>
        <p:nvSpPr>
          <p:cNvPr id="3" name="Footer Placeholder 2"/>
          <p:cNvSpPr>
            <a:spLocks noGrp="1"/>
          </p:cNvSpPr>
          <p:nvPr>
            <p:ph type="ftr" sz="quarter" idx="11"/>
          </p:nvPr>
        </p:nvSpPr>
        <p:spPr>
          <a:xfrm>
            <a:off x="4373880" y="8898896"/>
            <a:ext cx="4053840" cy="511175"/>
          </a:xfrm>
          <a:prstGeom prst="rect">
            <a:avLst/>
          </a:prstGeom>
        </p:spPr>
        <p:txBody>
          <a:bodyPr/>
          <a:lstStyle/>
          <a:p>
            <a:endParaRPr lang="en-GB" dirty="0"/>
          </a:p>
        </p:txBody>
      </p:sp>
      <p:sp>
        <p:nvSpPr>
          <p:cNvPr id="4" name="Slide Number Placeholder 3"/>
          <p:cNvSpPr>
            <a:spLocks noGrp="1"/>
          </p:cNvSpPr>
          <p:nvPr>
            <p:ph type="sldNum" sz="quarter" idx="12"/>
          </p:nvPr>
        </p:nvSpPr>
        <p:spPr>
          <a:xfrm>
            <a:off x="9174480" y="8898896"/>
            <a:ext cx="2987040" cy="51117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x" preserve="1">
  <p:cSld name="Default">
    <p:spTree>
      <p:nvGrpSpPr>
        <p:cNvPr id="1" name=""/>
        <p:cNvGrpSpPr/>
        <p:nvPr/>
      </p:nvGrpSpPr>
      <p:grpSpPr>
        <a:xfrm>
          <a:off x="0" y="0"/>
          <a:ext cx="0" cy="0"/>
          <a:chOff x="0" y="0"/>
          <a:chExt cx="0" cy="0"/>
        </a:xfrm>
      </p:grpSpPr>
      <p:sp>
        <p:nvSpPr>
          <p:cNvPr id="6" name="Shape 6"/>
          <p:cNvSpPr>
            <a:spLocks noGrp="1"/>
          </p:cNvSpPr>
          <p:nvPr>
            <p:ph type="title"/>
          </p:nvPr>
        </p:nvSpPr>
        <p:spPr>
          <a:xfrm>
            <a:off x="640080" y="128911"/>
            <a:ext cx="11521440" cy="2111375"/>
          </a:xfrm>
          <a:prstGeom prst="rect">
            <a:avLst/>
          </a:prstGeom>
        </p:spPr>
        <p:txBody>
          <a:bodyPr lIns="0" tIns="0" rIns="0" bIns="0">
            <a:noAutofit/>
          </a:bodyPr>
          <a:lstStyle>
            <a:lvl1pPr>
              <a:defRPr sz="6195">
                <a:latin typeface="Gill Sans"/>
                <a:ea typeface="Gill Sans"/>
                <a:cs typeface="Gill Sans"/>
                <a:sym typeface="Gill Sans"/>
              </a:defRPr>
            </a:lvl1pPr>
          </a:lstStyle>
          <a:p>
            <a:pPr lvl="0">
              <a:defRPr sz="1800"/>
            </a:pPr>
            <a:r>
              <a:rPr lang="en-US" sz="6195" smtClean="0"/>
              <a:t>Click to edit Master title style</a:t>
            </a:r>
            <a:endParaRPr sz="6195"/>
          </a:p>
        </p:txBody>
      </p:sp>
      <p:sp>
        <p:nvSpPr>
          <p:cNvPr id="7" name="Shape 7"/>
          <p:cNvSpPr>
            <a:spLocks noGrp="1"/>
          </p:cNvSpPr>
          <p:nvPr>
            <p:ph type="body" idx="1"/>
          </p:nvPr>
        </p:nvSpPr>
        <p:spPr>
          <a:xfrm>
            <a:off x="640080" y="2240280"/>
            <a:ext cx="11521440" cy="7360920"/>
          </a:xfrm>
          <a:prstGeom prst="rect">
            <a:avLst/>
          </a:prstGeom>
        </p:spPr>
        <p:txBody>
          <a:bodyPr>
            <a:noAutofit/>
          </a:bodyPr>
          <a:lstStyle>
            <a:lvl1pPr marL="0" indent="0" algn="ctr">
              <a:spcBef>
                <a:spcPts val="3465"/>
              </a:spcBef>
              <a:buSzTx/>
              <a:buFontTx/>
              <a:buNone/>
              <a:defRPr>
                <a:latin typeface="Gill Sans"/>
                <a:ea typeface="Gill Sans"/>
                <a:cs typeface="Gill Sans"/>
                <a:sym typeface="Gill Sans"/>
              </a:defRPr>
            </a:lvl1pPr>
            <a:lvl2pPr marL="0" indent="336708" algn="ctr">
              <a:spcBef>
                <a:spcPts val="3465"/>
              </a:spcBef>
              <a:buSzTx/>
              <a:buFontTx/>
              <a:buNone/>
              <a:defRPr>
                <a:latin typeface="Gill Sans"/>
                <a:ea typeface="Gill Sans"/>
                <a:cs typeface="Gill Sans"/>
                <a:sym typeface="Gill Sans"/>
              </a:defRPr>
            </a:lvl2pPr>
            <a:lvl3pPr marL="0" indent="673418" algn="ctr">
              <a:spcBef>
                <a:spcPts val="3465"/>
              </a:spcBef>
              <a:buSzTx/>
              <a:buFontTx/>
              <a:buNone/>
              <a:defRPr>
                <a:latin typeface="Gill Sans"/>
                <a:ea typeface="Gill Sans"/>
                <a:cs typeface="Gill Sans"/>
                <a:sym typeface="Gill Sans"/>
              </a:defRPr>
            </a:lvl3pPr>
            <a:lvl4pPr marL="0" indent="1011793" algn="ctr">
              <a:spcBef>
                <a:spcPts val="3465"/>
              </a:spcBef>
              <a:buSzTx/>
              <a:buFontTx/>
              <a:buNone/>
              <a:defRPr>
                <a:latin typeface="Gill Sans"/>
                <a:ea typeface="Gill Sans"/>
                <a:cs typeface="Gill Sans"/>
                <a:sym typeface="Gill Sans"/>
              </a:defRPr>
            </a:lvl4pPr>
            <a:lvl5pPr marL="0" indent="1348501" algn="ctr">
              <a:spcBef>
                <a:spcPts val="3465"/>
              </a:spcBef>
              <a:buSzTx/>
              <a:buFontTx/>
              <a:buNone/>
              <a:defRPr>
                <a:latin typeface="Gill Sans"/>
                <a:ea typeface="Gill Sans"/>
                <a:cs typeface="Gill Sans"/>
                <a:sym typeface="Gill Sans"/>
              </a:defRPr>
            </a:lvl5pPr>
          </a:lstStyle>
          <a:p>
            <a:pPr lvl="0">
              <a:defRPr sz="1800"/>
            </a:pPr>
            <a:r>
              <a:rPr lang="en-US" sz="3150" smtClean="0"/>
              <a:t>Click to edit Master text styles</a:t>
            </a:r>
          </a:p>
          <a:p>
            <a:pPr lvl="1">
              <a:defRPr sz="1800"/>
            </a:pPr>
            <a:r>
              <a:rPr lang="en-US" sz="3150" smtClean="0"/>
              <a:t>Second level</a:t>
            </a:r>
          </a:p>
          <a:p>
            <a:pPr lvl="2">
              <a:defRPr sz="1800"/>
            </a:pPr>
            <a:r>
              <a:rPr lang="en-US" sz="3150" smtClean="0"/>
              <a:t>Third level</a:t>
            </a:r>
          </a:p>
          <a:p>
            <a:pPr lvl="3">
              <a:defRPr sz="1800"/>
            </a:pPr>
            <a:r>
              <a:rPr lang="en-US" sz="3150" smtClean="0"/>
              <a:t>Fourth level</a:t>
            </a:r>
          </a:p>
          <a:p>
            <a:pPr lvl="4">
              <a:defRPr sz="1800"/>
            </a:pPr>
            <a:r>
              <a:rPr lang="en-US" sz="3150" smtClean="0"/>
              <a:t>Fifth level</a:t>
            </a:r>
            <a:endParaRPr sz="3150"/>
          </a:p>
        </p:txBody>
      </p:sp>
    </p:spTree>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tif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image" Target="../media/image3.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4.JP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3.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slideLayout" Target="../slideLayouts/slideLayout51.xml"/><Relationship Id="rId18" Type="http://schemas.openxmlformats.org/officeDocument/2006/relationships/image" Target="../media/image3.jpg"/><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slideLayout" Target="../slideLayouts/slideLayout50.xml"/><Relationship Id="rId17" Type="http://schemas.openxmlformats.org/officeDocument/2006/relationships/theme" Target="../theme/theme4.xml"/><Relationship Id="rId2" Type="http://schemas.openxmlformats.org/officeDocument/2006/relationships/slideLayout" Target="../slideLayouts/slideLayout40.xml"/><Relationship Id="rId16" Type="http://schemas.openxmlformats.org/officeDocument/2006/relationships/slideLayout" Target="../slideLayouts/slideLayout54.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5" Type="http://schemas.openxmlformats.org/officeDocument/2006/relationships/slideLayout" Target="../slideLayouts/slideLayout53.xml"/><Relationship Id="rId10" Type="http://schemas.openxmlformats.org/officeDocument/2006/relationships/slideLayout" Target="../slideLayouts/slideLayout48.xml"/><Relationship Id="rId19" Type="http://schemas.openxmlformats.org/officeDocument/2006/relationships/image" Target="../media/image4.JPG"/><Relationship Id="rId4" Type="http://schemas.openxmlformats.org/officeDocument/2006/relationships/slideLayout" Target="../slideLayouts/slideLayout42.xml"/><Relationship Id="rId9" Type="http://schemas.openxmlformats.org/officeDocument/2006/relationships/slideLayout" Target="../slideLayouts/slideLayout47.xml"/><Relationship Id="rId14" Type="http://schemas.openxmlformats.org/officeDocument/2006/relationships/slideLayout" Target="../slideLayouts/slideLayout5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2.xml"/><Relationship Id="rId3" Type="http://schemas.openxmlformats.org/officeDocument/2006/relationships/slideLayout" Target="../slideLayouts/slideLayout57.xml"/><Relationship Id="rId7" Type="http://schemas.openxmlformats.org/officeDocument/2006/relationships/slideLayout" Target="../slideLayouts/slideLayout61.xml"/><Relationship Id="rId12" Type="http://schemas.openxmlformats.org/officeDocument/2006/relationships/theme" Target="../theme/theme5.xml"/><Relationship Id="rId2" Type="http://schemas.openxmlformats.org/officeDocument/2006/relationships/slideLayout" Target="../slideLayouts/slideLayout56.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5" Type="http://schemas.openxmlformats.org/officeDocument/2006/relationships/slideLayout" Target="../slideLayouts/slideLayout59.xml"/><Relationship Id="rId10" Type="http://schemas.openxmlformats.org/officeDocument/2006/relationships/slideLayout" Target="../slideLayouts/slideLayout64.xml"/><Relationship Id="rId4" Type="http://schemas.openxmlformats.org/officeDocument/2006/relationships/slideLayout" Target="../slideLayouts/slideLayout58.xml"/><Relationship Id="rId9" Type="http://schemas.openxmlformats.org/officeDocument/2006/relationships/slideLayout" Target="../slideLayouts/slideLayout6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3.xml"/><Relationship Id="rId13" Type="http://schemas.openxmlformats.org/officeDocument/2006/relationships/slideLayout" Target="../slideLayouts/slideLayout78.xml"/><Relationship Id="rId18" Type="http://schemas.openxmlformats.org/officeDocument/2006/relationships/image" Target="../media/image3.jpg"/><Relationship Id="rId3" Type="http://schemas.openxmlformats.org/officeDocument/2006/relationships/slideLayout" Target="../slideLayouts/slideLayout68.xml"/><Relationship Id="rId7" Type="http://schemas.openxmlformats.org/officeDocument/2006/relationships/slideLayout" Target="../slideLayouts/slideLayout72.xml"/><Relationship Id="rId12" Type="http://schemas.openxmlformats.org/officeDocument/2006/relationships/slideLayout" Target="../slideLayouts/slideLayout77.xml"/><Relationship Id="rId17" Type="http://schemas.openxmlformats.org/officeDocument/2006/relationships/theme" Target="../theme/theme6.xml"/><Relationship Id="rId2" Type="http://schemas.openxmlformats.org/officeDocument/2006/relationships/slideLayout" Target="../slideLayouts/slideLayout67.xml"/><Relationship Id="rId16" Type="http://schemas.openxmlformats.org/officeDocument/2006/relationships/slideLayout" Target="../slideLayouts/slideLayout81.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slideLayout" Target="../slideLayouts/slideLayout76.xml"/><Relationship Id="rId5" Type="http://schemas.openxmlformats.org/officeDocument/2006/relationships/slideLayout" Target="../slideLayouts/slideLayout70.xml"/><Relationship Id="rId15" Type="http://schemas.openxmlformats.org/officeDocument/2006/relationships/slideLayout" Target="../slideLayouts/slideLayout80.xml"/><Relationship Id="rId10" Type="http://schemas.openxmlformats.org/officeDocument/2006/relationships/slideLayout" Target="../slideLayouts/slideLayout75.xml"/><Relationship Id="rId19" Type="http://schemas.openxmlformats.org/officeDocument/2006/relationships/image" Target="../media/image4.JPG"/><Relationship Id="rId4" Type="http://schemas.openxmlformats.org/officeDocument/2006/relationships/slideLayout" Target="../slideLayouts/slideLayout69.xml"/><Relationship Id="rId9" Type="http://schemas.openxmlformats.org/officeDocument/2006/relationships/slideLayout" Target="../slideLayouts/slideLayout74.xml"/><Relationship Id="rId14" Type="http://schemas.openxmlformats.org/officeDocument/2006/relationships/slideLayout" Target="../slideLayouts/slideLayout79.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9.xml"/><Relationship Id="rId3" Type="http://schemas.openxmlformats.org/officeDocument/2006/relationships/slideLayout" Target="../slideLayouts/slideLayout84.xml"/><Relationship Id="rId7" Type="http://schemas.openxmlformats.org/officeDocument/2006/relationships/slideLayout" Target="../slideLayouts/slideLayout88.xml"/><Relationship Id="rId12" Type="http://schemas.openxmlformats.org/officeDocument/2006/relationships/theme" Target="../theme/theme7.xml"/><Relationship Id="rId2" Type="http://schemas.openxmlformats.org/officeDocument/2006/relationships/slideLayout" Target="../slideLayouts/slideLayout83.xml"/><Relationship Id="rId1" Type="http://schemas.openxmlformats.org/officeDocument/2006/relationships/slideLayout" Target="../slideLayouts/slideLayout82.xml"/><Relationship Id="rId6" Type="http://schemas.openxmlformats.org/officeDocument/2006/relationships/slideLayout" Target="../slideLayouts/slideLayout87.xml"/><Relationship Id="rId11" Type="http://schemas.openxmlformats.org/officeDocument/2006/relationships/slideLayout" Target="../slideLayouts/slideLayout92.xml"/><Relationship Id="rId5" Type="http://schemas.openxmlformats.org/officeDocument/2006/relationships/slideLayout" Target="../slideLayouts/slideLayout86.xml"/><Relationship Id="rId10" Type="http://schemas.openxmlformats.org/officeDocument/2006/relationships/slideLayout" Target="../slideLayouts/slideLayout91.xml"/><Relationship Id="rId4" Type="http://schemas.openxmlformats.org/officeDocument/2006/relationships/slideLayout" Target="../slideLayouts/slideLayout85.xml"/><Relationship Id="rId9" Type="http://schemas.openxmlformats.org/officeDocument/2006/relationships/slideLayout" Target="../slideLayouts/slideLayout90.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00.xml"/><Relationship Id="rId13" Type="http://schemas.openxmlformats.org/officeDocument/2006/relationships/slideLayout" Target="../slideLayouts/slideLayout105.xml"/><Relationship Id="rId18" Type="http://schemas.openxmlformats.org/officeDocument/2006/relationships/image" Target="../media/image3.jpg"/><Relationship Id="rId3" Type="http://schemas.openxmlformats.org/officeDocument/2006/relationships/slideLayout" Target="../slideLayouts/slideLayout95.xml"/><Relationship Id="rId7" Type="http://schemas.openxmlformats.org/officeDocument/2006/relationships/slideLayout" Target="../slideLayouts/slideLayout99.xml"/><Relationship Id="rId12" Type="http://schemas.openxmlformats.org/officeDocument/2006/relationships/slideLayout" Target="../slideLayouts/slideLayout104.xml"/><Relationship Id="rId17" Type="http://schemas.openxmlformats.org/officeDocument/2006/relationships/theme" Target="../theme/theme8.xml"/><Relationship Id="rId2" Type="http://schemas.openxmlformats.org/officeDocument/2006/relationships/slideLayout" Target="../slideLayouts/slideLayout94.xml"/><Relationship Id="rId16" Type="http://schemas.openxmlformats.org/officeDocument/2006/relationships/slideLayout" Target="../slideLayouts/slideLayout108.xml"/><Relationship Id="rId1" Type="http://schemas.openxmlformats.org/officeDocument/2006/relationships/slideLayout" Target="../slideLayouts/slideLayout93.xml"/><Relationship Id="rId6" Type="http://schemas.openxmlformats.org/officeDocument/2006/relationships/slideLayout" Target="../slideLayouts/slideLayout98.xml"/><Relationship Id="rId11" Type="http://schemas.openxmlformats.org/officeDocument/2006/relationships/slideLayout" Target="../slideLayouts/slideLayout103.xml"/><Relationship Id="rId5" Type="http://schemas.openxmlformats.org/officeDocument/2006/relationships/slideLayout" Target="../slideLayouts/slideLayout97.xml"/><Relationship Id="rId15" Type="http://schemas.openxmlformats.org/officeDocument/2006/relationships/slideLayout" Target="../slideLayouts/slideLayout107.xml"/><Relationship Id="rId10" Type="http://schemas.openxmlformats.org/officeDocument/2006/relationships/slideLayout" Target="../slideLayouts/slideLayout102.xml"/><Relationship Id="rId19" Type="http://schemas.openxmlformats.org/officeDocument/2006/relationships/image" Target="../media/image4.JPG"/><Relationship Id="rId4" Type="http://schemas.openxmlformats.org/officeDocument/2006/relationships/slideLayout" Target="../slideLayouts/slideLayout96.xml"/><Relationship Id="rId9" Type="http://schemas.openxmlformats.org/officeDocument/2006/relationships/slideLayout" Target="../slideLayouts/slideLayout101.xml"/><Relationship Id="rId14" Type="http://schemas.openxmlformats.org/officeDocument/2006/relationships/slideLayout" Target="../slideLayouts/slideLayout10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16.xml"/><Relationship Id="rId13" Type="http://schemas.openxmlformats.org/officeDocument/2006/relationships/image" Target="../media/image1.png"/><Relationship Id="rId3" Type="http://schemas.openxmlformats.org/officeDocument/2006/relationships/slideLayout" Target="../slideLayouts/slideLayout111.xml"/><Relationship Id="rId7" Type="http://schemas.openxmlformats.org/officeDocument/2006/relationships/slideLayout" Target="../slideLayouts/slideLayout115.xml"/><Relationship Id="rId12" Type="http://schemas.openxmlformats.org/officeDocument/2006/relationships/theme" Target="../theme/theme9.xml"/><Relationship Id="rId2" Type="http://schemas.openxmlformats.org/officeDocument/2006/relationships/slideLayout" Target="../slideLayouts/slideLayout110.xml"/><Relationship Id="rId1" Type="http://schemas.openxmlformats.org/officeDocument/2006/relationships/slideLayout" Target="../slideLayouts/slideLayout109.xml"/><Relationship Id="rId6" Type="http://schemas.openxmlformats.org/officeDocument/2006/relationships/slideLayout" Target="../slideLayouts/slideLayout114.xml"/><Relationship Id="rId11" Type="http://schemas.openxmlformats.org/officeDocument/2006/relationships/slideLayout" Target="../slideLayouts/slideLayout119.xml"/><Relationship Id="rId5" Type="http://schemas.openxmlformats.org/officeDocument/2006/relationships/slideLayout" Target="../slideLayouts/slideLayout113.xml"/><Relationship Id="rId10" Type="http://schemas.openxmlformats.org/officeDocument/2006/relationships/slideLayout" Target="../slideLayouts/slideLayout118.xml"/><Relationship Id="rId4" Type="http://schemas.openxmlformats.org/officeDocument/2006/relationships/slideLayout" Target="../slideLayouts/slideLayout112.xml"/><Relationship Id="rId9" Type="http://schemas.openxmlformats.org/officeDocument/2006/relationships/slideLayout" Target="../slideLayouts/slideLayout117.xml"/><Relationship Id="rId14" Type="http://schemas.openxmlformats.org/officeDocument/2006/relationships/image" Target="../media/image2.tif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880110" cy="529558"/>
          </a:xfrm>
          <a:prstGeom prst="rect">
            <a:avLst/>
          </a:prstGeom>
        </p:spPr>
      </p:pic>
      <p:pic>
        <p:nvPicPr>
          <p:cNvPr id="9" name="Picture 8"/>
          <p:cNvPicPr>
            <a:picLocks noChangeAspect="1"/>
          </p:cNvPicPr>
          <p:nvPr userDrawn="1"/>
        </p:nvPicPr>
        <p:blipFill>
          <a:blip r:embed="rId14"/>
          <a:stretch>
            <a:fillRect/>
          </a:stretch>
        </p:blipFill>
        <p:spPr>
          <a:xfrm>
            <a:off x="12090400" y="1"/>
            <a:ext cx="711200" cy="523335"/>
          </a:xfrm>
          <a:prstGeom prst="rect">
            <a:avLst/>
          </a:prstGeom>
        </p:spPr>
      </p:pic>
      <p:sp>
        <p:nvSpPr>
          <p:cNvPr id="10" name="Rectangle 9"/>
          <p:cNvSpPr/>
          <p:nvPr userDrawn="1"/>
        </p:nvSpPr>
        <p:spPr>
          <a:xfrm>
            <a:off x="0" y="9316722"/>
            <a:ext cx="12801600" cy="15409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120" dirty="0" smtClean="0">
                <a:latin typeface="Arial" charset="0"/>
                <a:ea typeface="Arial" charset="0"/>
                <a:cs typeface="Arial" charset="0"/>
              </a:rPr>
              <a:t>better hope – brighter future</a:t>
            </a:r>
            <a:endParaRPr lang="en-GB" sz="1120" dirty="0">
              <a:latin typeface="Arial" charset="0"/>
              <a:ea typeface="Arial" charset="0"/>
              <a:cs typeface="Arial" charset="0"/>
            </a:endParaRPr>
          </a:p>
        </p:txBody>
      </p:sp>
    </p:spTree>
    <p:extLst>
      <p:ext uri="{BB962C8B-B14F-4D97-AF65-F5344CB8AC3E}">
        <p14:creationId xmlns:p14="http://schemas.microsoft.com/office/powerpoint/2010/main" val="514999714"/>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260">
                <a:solidFill>
                  <a:schemeClr val="tx1">
                    <a:tint val="75000"/>
                  </a:schemeClr>
                </a:solidFill>
              </a:defRPr>
            </a:lvl1pPr>
          </a:lstStyle>
          <a:p>
            <a:fld id="{B595F713-2110-964B-A68E-481EBA276186}" type="datetimeFigureOut">
              <a:rPr lang="en-GB" smtClean="0"/>
              <a:t>19/11/2017</a:t>
            </a:fld>
            <a:endParaRPr lang="en-GB" dirty="0"/>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260">
                <a:solidFill>
                  <a:schemeClr val="tx1">
                    <a:tint val="75000"/>
                  </a:schemeClr>
                </a:solidFill>
              </a:defRPr>
            </a:lvl1pPr>
          </a:lstStyle>
          <a:p>
            <a:fld id="{402CBB9E-F5D3-6E40-A939-4B2058AA44B4}" type="slidenum">
              <a:rPr lang="en-GB" smtClean="0"/>
              <a:t>‹#›</a:t>
            </a:fld>
            <a:endParaRPr lang="en-GB" dirty="0"/>
          </a:p>
        </p:txBody>
      </p:sp>
      <p:pic>
        <p:nvPicPr>
          <p:cNvPr id="7" name="Picture 6"/>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11327559" y="23621"/>
            <a:ext cx="1441665" cy="1428907"/>
          </a:xfrm>
          <a:prstGeom prst="rect">
            <a:avLst/>
          </a:prstGeom>
        </p:spPr>
      </p:pic>
      <p:pic>
        <p:nvPicPr>
          <p:cNvPr id="8" name="Picture 7"/>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32377" y="23621"/>
            <a:ext cx="3542158" cy="1164156"/>
          </a:xfrm>
          <a:prstGeom prst="rect">
            <a:avLst/>
          </a:prstGeom>
        </p:spPr>
      </p:pic>
      <p:sp>
        <p:nvSpPr>
          <p:cNvPr id="9" name="Rectangle 8"/>
          <p:cNvSpPr/>
          <p:nvPr/>
        </p:nvSpPr>
        <p:spPr>
          <a:xfrm>
            <a:off x="0" y="9185482"/>
            <a:ext cx="12801600" cy="31697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GB" sz="1260" dirty="0">
                <a:latin typeface="Arial" panose="020B0604020202020204" pitchFamily="34" charset="0"/>
                <a:cs typeface="Arial" panose="020B0604020202020204" pitchFamily="34" charset="0"/>
              </a:rPr>
              <a:t>better hope – brighter</a:t>
            </a:r>
            <a:r>
              <a:rPr lang="en-GB" sz="1260" baseline="0" dirty="0">
                <a:latin typeface="Arial" panose="020B0604020202020204" pitchFamily="34" charset="0"/>
                <a:cs typeface="Arial" panose="020B0604020202020204" pitchFamily="34" charset="0"/>
              </a:rPr>
              <a:t> future</a:t>
            </a:r>
            <a:endParaRPr lang="en-GB" sz="126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109578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6"/>
            <a:ext cx="11041380" cy="1855788"/>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80110" y="8898891"/>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B595F713-2110-964B-A68E-481EBA276186}" type="datetimeFigureOut">
              <a:rPr lang="en-GB" smtClean="0"/>
              <a:t>19/11/2017</a:t>
            </a:fld>
            <a:endParaRPr lang="en-GB" dirty="0"/>
          </a:p>
        </p:txBody>
      </p:sp>
      <p:sp>
        <p:nvSpPr>
          <p:cNvPr id="5" name="Footer Placeholder 4"/>
          <p:cNvSpPr>
            <a:spLocks noGrp="1"/>
          </p:cNvSpPr>
          <p:nvPr>
            <p:ph type="ftr" sz="quarter" idx="3"/>
          </p:nvPr>
        </p:nvSpPr>
        <p:spPr>
          <a:xfrm>
            <a:off x="4240530" y="8898891"/>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9041130" y="8898891"/>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402CBB9E-F5D3-6E40-A939-4B2058AA44B4}" type="slidenum">
              <a:rPr lang="en-GB" smtClean="0"/>
              <a:t>‹#›</a:t>
            </a:fld>
            <a:endParaRPr lang="en-GB" dirty="0"/>
          </a:p>
        </p:txBody>
      </p:sp>
    </p:spTree>
    <p:extLst>
      <p:ext uri="{BB962C8B-B14F-4D97-AF65-F5344CB8AC3E}">
        <p14:creationId xmlns:p14="http://schemas.microsoft.com/office/powerpoint/2010/main" val="588245605"/>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260">
                <a:solidFill>
                  <a:schemeClr val="tx1">
                    <a:tint val="75000"/>
                  </a:schemeClr>
                </a:solidFill>
              </a:defRPr>
            </a:lvl1pPr>
          </a:lstStyle>
          <a:p>
            <a:fld id="{B595F713-2110-964B-A68E-481EBA276186}" type="datetimeFigureOut">
              <a:rPr lang="en-GB" smtClean="0"/>
              <a:t>19/11/2017</a:t>
            </a:fld>
            <a:endParaRPr lang="en-GB" dirty="0"/>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260">
                <a:solidFill>
                  <a:schemeClr val="tx1">
                    <a:tint val="75000"/>
                  </a:schemeClr>
                </a:solidFill>
              </a:defRPr>
            </a:lvl1pPr>
          </a:lstStyle>
          <a:p>
            <a:fld id="{402CBB9E-F5D3-6E40-A939-4B2058AA44B4}" type="slidenum">
              <a:rPr lang="en-GB" smtClean="0"/>
              <a:t>‹#›</a:t>
            </a:fld>
            <a:endParaRPr lang="en-GB" dirty="0"/>
          </a:p>
        </p:txBody>
      </p:sp>
      <p:pic>
        <p:nvPicPr>
          <p:cNvPr id="7" name="Picture 6"/>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11327559" y="23621"/>
            <a:ext cx="1441665" cy="1428907"/>
          </a:xfrm>
          <a:prstGeom prst="rect">
            <a:avLst/>
          </a:prstGeom>
        </p:spPr>
      </p:pic>
      <p:pic>
        <p:nvPicPr>
          <p:cNvPr id="8" name="Picture 7"/>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32377" y="23621"/>
            <a:ext cx="3542158" cy="1164156"/>
          </a:xfrm>
          <a:prstGeom prst="rect">
            <a:avLst/>
          </a:prstGeom>
        </p:spPr>
      </p:pic>
      <p:sp>
        <p:nvSpPr>
          <p:cNvPr id="9" name="Rectangle 8"/>
          <p:cNvSpPr/>
          <p:nvPr/>
        </p:nvSpPr>
        <p:spPr>
          <a:xfrm>
            <a:off x="0" y="9185482"/>
            <a:ext cx="12801600" cy="31697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GB" sz="1260" dirty="0">
                <a:latin typeface="Arial" panose="020B0604020202020204" pitchFamily="34" charset="0"/>
                <a:cs typeface="Arial" panose="020B0604020202020204" pitchFamily="34" charset="0"/>
              </a:rPr>
              <a:t>better hope – brighter</a:t>
            </a:r>
            <a:r>
              <a:rPr lang="en-GB" sz="1260" baseline="0" dirty="0">
                <a:latin typeface="Arial" panose="020B0604020202020204" pitchFamily="34" charset="0"/>
                <a:cs typeface="Arial" panose="020B0604020202020204" pitchFamily="34" charset="0"/>
              </a:rPr>
              <a:t> future</a:t>
            </a:r>
            <a:endParaRPr lang="en-GB" sz="126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6656094"/>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 id="2147483731" r:id="rId15"/>
    <p:sldLayoutId id="2147483732" r:id="rId16"/>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6"/>
            <a:ext cx="11041380" cy="1855788"/>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80110" y="8898891"/>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B595F713-2110-964B-A68E-481EBA276186}" type="datetimeFigureOut">
              <a:rPr lang="en-GB" smtClean="0"/>
              <a:t>19/11/2017</a:t>
            </a:fld>
            <a:endParaRPr lang="en-GB" dirty="0"/>
          </a:p>
        </p:txBody>
      </p:sp>
      <p:sp>
        <p:nvSpPr>
          <p:cNvPr id="5" name="Footer Placeholder 4"/>
          <p:cNvSpPr>
            <a:spLocks noGrp="1"/>
          </p:cNvSpPr>
          <p:nvPr>
            <p:ph type="ftr" sz="quarter" idx="3"/>
          </p:nvPr>
        </p:nvSpPr>
        <p:spPr>
          <a:xfrm>
            <a:off x="4240530" y="8898891"/>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9041130" y="8898891"/>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402CBB9E-F5D3-6E40-A939-4B2058AA44B4}" type="slidenum">
              <a:rPr lang="en-GB" smtClean="0"/>
              <a:t>‹#›</a:t>
            </a:fld>
            <a:endParaRPr lang="en-GB" dirty="0"/>
          </a:p>
        </p:txBody>
      </p:sp>
    </p:spTree>
    <p:extLst>
      <p:ext uri="{BB962C8B-B14F-4D97-AF65-F5344CB8AC3E}">
        <p14:creationId xmlns:p14="http://schemas.microsoft.com/office/powerpoint/2010/main" val="1646343970"/>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260">
                <a:solidFill>
                  <a:schemeClr val="tx1">
                    <a:tint val="75000"/>
                  </a:schemeClr>
                </a:solidFill>
              </a:defRPr>
            </a:lvl1pPr>
          </a:lstStyle>
          <a:p>
            <a:fld id="{B595F713-2110-964B-A68E-481EBA276186}" type="datetimeFigureOut">
              <a:rPr lang="en-GB" smtClean="0"/>
              <a:t>19/11/2017</a:t>
            </a:fld>
            <a:endParaRPr lang="en-GB" dirty="0"/>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260">
                <a:solidFill>
                  <a:schemeClr val="tx1">
                    <a:tint val="75000"/>
                  </a:schemeClr>
                </a:solidFill>
              </a:defRPr>
            </a:lvl1pPr>
          </a:lstStyle>
          <a:p>
            <a:fld id="{402CBB9E-F5D3-6E40-A939-4B2058AA44B4}" type="slidenum">
              <a:rPr lang="en-GB" smtClean="0"/>
              <a:t>‹#›</a:t>
            </a:fld>
            <a:endParaRPr lang="en-GB" dirty="0"/>
          </a:p>
        </p:txBody>
      </p:sp>
      <p:pic>
        <p:nvPicPr>
          <p:cNvPr id="7" name="Picture 6"/>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11327559" y="23621"/>
            <a:ext cx="1441665" cy="1428907"/>
          </a:xfrm>
          <a:prstGeom prst="rect">
            <a:avLst/>
          </a:prstGeom>
        </p:spPr>
      </p:pic>
      <p:pic>
        <p:nvPicPr>
          <p:cNvPr id="8" name="Picture 7"/>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32377" y="23621"/>
            <a:ext cx="3542158" cy="1164156"/>
          </a:xfrm>
          <a:prstGeom prst="rect">
            <a:avLst/>
          </a:prstGeom>
        </p:spPr>
      </p:pic>
      <p:sp>
        <p:nvSpPr>
          <p:cNvPr id="9" name="Rectangle 8"/>
          <p:cNvSpPr/>
          <p:nvPr/>
        </p:nvSpPr>
        <p:spPr>
          <a:xfrm>
            <a:off x="0" y="9185482"/>
            <a:ext cx="12801600" cy="31697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GB" sz="1260" dirty="0">
                <a:latin typeface="Arial" panose="020B0604020202020204" pitchFamily="34" charset="0"/>
                <a:cs typeface="Arial" panose="020B0604020202020204" pitchFamily="34" charset="0"/>
              </a:rPr>
              <a:t>better hope – brighter</a:t>
            </a:r>
            <a:r>
              <a:rPr lang="en-GB" sz="1260" baseline="0" dirty="0">
                <a:latin typeface="Arial" panose="020B0604020202020204" pitchFamily="34" charset="0"/>
                <a:cs typeface="Arial" panose="020B0604020202020204" pitchFamily="34" charset="0"/>
              </a:rPr>
              <a:t> future</a:t>
            </a:r>
            <a:endParaRPr lang="en-GB" sz="126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3795842"/>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6"/>
            <a:ext cx="11041380" cy="1855788"/>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80110" y="8898891"/>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B595F713-2110-964B-A68E-481EBA276186}" type="datetimeFigureOut">
              <a:rPr lang="en-GB" smtClean="0"/>
              <a:t>19/11/2017</a:t>
            </a:fld>
            <a:endParaRPr lang="en-GB" dirty="0"/>
          </a:p>
        </p:txBody>
      </p:sp>
      <p:sp>
        <p:nvSpPr>
          <p:cNvPr id="5" name="Footer Placeholder 4"/>
          <p:cNvSpPr>
            <a:spLocks noGrp="1"/>
          </p:cNvSpPr>
          <p:nvPr>
            <p:ph type="ftr" sz="quarter" idx="3"/>
          </p:nvPr>
        </p:nvSpPr>
        <p:spPr>
          <a:xfrm>
            <a:off x="4240530" y="8898891"/>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9041130" y="8898891"/>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402CBB9E-F5D3-6E40-A939-4B2058AA44B4}" type="slidenum">
              <a:rPr lang="en-GB" smtClean="0"/>
              <a:t>‹#›</a:t>
            </a:fld>
            <a:endParaRPr lang="en-GB" dirty="0"/>
          </a:p>
        </p:txBody>
      </p:sp>
    </p:spTree>
    <p:extLst>
      <p:ext uri="{BB962C8B-B14F-4D97-AF65-F5344CB8AC3E}">
        <p14:creationId xmlns:p14="http://schemas.microsoft.com/office/powerpoint/2010/main" val="72292726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260">
                <a:solidFill>
                  <a:schemeClr val="tx1">
                    <a:tint val="75000"/>
                  </a:schemeClr>
                </a:solidFill>
              </a:defRPr>
            </a:lvl1pPr>
          </a:lstStyle>
          <a:p>
            <a:fld id="{B595F713-2110-964B-A68E-481EBA276186}" type="datetimeFigureOut">
              <a:rPr lang="en-GB" smtClean="0"/>
              <a:t>19/11/2017</a:t>
            </a:fld>
            <a:endParaRPr lang="en-GB" dirty="0"/>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260">
                <a:solidFill>
                  <a:schemeClr val="tx1">
                    <a:tint val="75000"/>
                  </a:schemeClr>
                </a:solidFill>
              </a:defRPr>
            </a:lvl1pPr>
          </a:lstStyle>
          <a:p>
            <a:fld id="{402CBB9E-F5D3-6E40-A939-4B2058AA44B4}" type="slidenum">
              <a:rPr lang="en-GB" smtClean="0"/>
              <a:t>‹#›</a:t>
            </a:fld>
            <a:endParaRPr lang="en-GB" dirty="0"/>
          </a:p>
        </p:txBody>
      </p:sp>
      <p:pic>
        <p:nvPicPr>
          <p:cNvPr id="7" name="Picture 6"/>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11327559" y="23621"/>
            <a:ext cx="1441665" cy="1428907"/>
          </a:xfrm>
          <a:prstGeom prst="rect">
            <a:avLst/>
          </a:prstGeom>
        </p:spPr>
      </p:pic>
      <p:pic>
        <p:nvPicPr>
          <p:cNvPr id="8" name="Picture 7"/>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32377" y="23621"/>
            <a:ext cx="3542158" cy="1164156"/>
          </a:xfrm>
          <a:prstGeom prst="rect">
            <a:avLst/>
          </a:prstGeom>
        </p:spPr>
      </p:pic>
      <p:sp>
        <p:nvSpPr>
          <p:cNvPr id="9" name="Rectangle 8"/>
          <p:cNvSpPr/>
          <p:nvPr/>
        </p:nvSpPr>
        <p:spPr>
          <a:xfrm>
            <a:off x="0" y="9185482"/>
            <a:ext cx="12801600" cy="31697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GB" sz="1260" dirty="0">
                <a:latin typeface="Arial" panose="020B0604020202020204" pitchFamily="34" charset="0"/>
                <a:cs typeface="Arial" panose="020B0604020202020204" pitchFamily="34" charset="0"/>
              </a:rPr>
              <a:t>better hope – brighter</a:t>
            </a:r>
            <a:r>
              <a:rPr lang="en-GB" sz="1260" baseline="0" dirty="0">
                <a:latin typeface="Arial" panose="020B0604020202020204" pitchFamily="34" charset="0"/>
                <a:cs typeface="Arial" panose="020B0604020202020204" pitchFamily="34" charset="0"/>
              </a:rPr>
              <a:t> future</a:t>
            </a:r>
            <a:endParaRPr lang="en-GB" sz="126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3501355"/>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8" r:id="rId14"/>
    <p:sldLayoutId id="2147483789" r:id="rId15"/>
    <p:sldLayoutId id="2147483790" r:id="rId16"/>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C764DE79-268F-4C1A-8933-263129D2AF90}" type="datetimeFigureOut">
              <a:rPr lang="en-US"/>
              <a:t>11/19/2017</a:t>
            </a:fld>
            <a:endParaRPr lang="en-US" dirty="0"/>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48F63A3B-78C7-47BE-AE5E-E10140E04643}" type="slidenum">
              <a:rPr lang="en-US"/>
              <a:t>‹#›</a:t>
            </a:fld>
            <a:endParaRPr lang="en-US"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880110" cy="529558"/>
          </a:xfrm>
          <a:prstGeom prst="rect">
            <a:avLst/>
          </a:prstGeom>
        </p:spPr>
      </p:pic>
      <p:pic>
        <p:nvPicPr>
          <p:cNvPr id="8" name="Picture 7"/>
          <p:cNvPicPr>
            <a:picLocks noChangeAspect="1"/>
          </p:cNvPicPr>
          <p:nvPr userDrawn="1"/>
        </p:nvPicPr>
        <p:blipFill>
          <a:blip r:embed="rId14"/>
          <a:stretch>
            <a:fillRect/>
          </a:stretch>
        </p:blipFill>
        <p:spPr>
          <a:xfrm>
            <a:off x="12090400" y="1"/>
            <a:ext cx="711200" cy="523335"/>
          </a:xfrm>
          <a:prstGeom prst="rect">
            <a:avLst/>
          </a:prstGeom>
        </p:spPr>
      </p:pic>
      <p:sp>
        <p:nvSpPr>
          <p:cNvPr id="9" name="Rectangle 8"/>
          <p:cNvSpPr/>
          <p:nvPr userDrawn="1"/>
        </p:nvSpPr>
        <p:spPr>
          <a:xfrm>
            <a:off x="0" y="9316722"/>
            <a:ext cx="12801600" cy="15409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120" dirty="0" smtClean="0">
                <a:latin typeface="Arial" charset="0"/>
                <a:ea typeface="Arial" charset="0"/>
                <a:cs typeface="Arial" charset="0"/>
              </a:rPr>
              <a:t>better hope – brighter future</a:t>
            </a:r>
            <a:endParaRPr lang="en-GB" sz="1120" dirty="0">
              <a:latin typeface="Arial" charset="0"/>
              <a:ea typeface="Arial" charset="0"/>
              <a:cs typeface="Arial" charset="0"/>
            </a:endParaRPr>
          </a:p>
        </p:txBody>
      </p:sp>
    </p:spTree>
    <p:extLst>
      <p:ext uri="{BB962C8B-B14F-4D97-AF65-F5344CB8AC3E}">
        <p14:creationId xmlns:p14="http://schemas.microsoft.com/office/powerpoint/2010/main" val="923518547"/>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jpeg"/><Relationship Id="rId13" Type="http://schemas.openxmlformats.org/officeDocument/2006/relationships/image" Target="../media/image12.jpg"/><Relationship Id="rId3" Type="http://schemas.microsoft.com/office/2007/relationships/hdphoto" Target="../media/hdphoto1.wdp"/><Relationship Id="rId7" Type="http://schemas.openxmlformats.org/officeDocument/2006/relationships/image" Target="../media/image9.jpg"/><Relationship Id="rId12" Type="http://schemas.openxmlformats.org/officeDocument/2006/relationships/image" Target="../media/image14.png"/><Relationship Id="rId2" Type="http://schemas.openxmlformats.org/officeDocument/2006/relationships/image" Target="../media/image5.png"/><Relationship Id="rId16" Type="http://schemas.openxmlformats.org/officeDocument/2006/relationships/image" Target="../media/image16.png"/><Relationship Id="rId1" Type="http://schemas.openxmlformats.org/officeDocument/2006/relationships/slideLayout" Target="../slideLayouts/slideLayout109.xml"/><Relationship Id="rId6" Type="http://schemas.openxmlformats.org/officeDocument/2006/relationships/image" Target="../media/image8.jpg"/><Relationship Id="rId11" Type="http://schemas.openxmlformats.org/officeDocument/2006/relationships/image" Target="../media/image13.png"/><Relationship Id="rId5" Type="http://schemas.openxmlformats.org/officeDocument/2006/relationships/image" Target="../media/image7.png"/><Relationship Id="rId15" Type="http://schemas.microsoft.com/office/2007/relationships/hdphoto" Target="../media/hdphoto2.wdp"/><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jpeg"/><Relationship Id="rId14" Type="http://schemas.openxmlformats.org/officeDocument/2006/relationships/image" Target="../media/image15.png"/></Relationships>
</file>

<file path=ppt/slides/_rels/slide2.xml.rels><?xml version="1.0" encoding="UTF-8" standalone="yes"?>
<Relationships xmlns="http://schemas.openxmlformats.org/package/2006/relationships"><Relationship Id="rId8" Type="http://schemas.openxmlformats.org/officeDocument/2006/relationships/image" Target="../media/image10.jpeg"/><Relationship Id="rId13" Type="http://schemas.openxmlformats.org/officeDocument/2006/relationships/image" Target="../media/image12.jpg"/><Relationship Id="rId3" Type="http://schemas.microsoft.com/office/2007/relationships/hdphoto" Target="../media/hdphoto1.wdp"/><Relationship Id="rId7" Type="http://schemas.openxmlformats.org/officeDocument/2006/relationships/image" Target="../media/image9.jpg"/><Relationship Id="rId12" Type="http://schemas.openxmlformats.org/officeDocument/2006/relationships/image" Target="../media/image19.png"/><Relationship Id="rId2" Type="http://schemas.openxmlformats.org/officeDocument/2006/relationships/image" Target="../media/image5.png"/><Relationship Id="rId16" Type="http://schemas.openxmlformats.org/officeDocument/2006/relationships/image" Target="../media/image20.png"/><Relationship Id="rId1" Type="http://schemas.openxmlformats.org/officeDocument/2006/relationships/slideLayout" Target="../slideLayouts/slideLayout110.xml"/><Relationship Id="rId6" Type="http://schemas.openxmlformats.org/officeDocument/2006/relationships/image" Target="../media/image8.jpg"/><Relationship Id="rId11" Type="http://schemas.openxmlformats.org/officeDocument/2006/relationships/image" Target="../media/image18.png"/><Relationship Id="rId5" Type="http://schemas.openxmlformats.org/officeDocument/2006/relationships/image" Target="../media/image7.png"/><Relationship Id="rId15" Type="http://schemas.microsoft.com/office/2007/relationships/hdphoto" Target="../media/hdphoto2.wdp"/><Relationship Id="rId10" Type="http://schemas.openxmlformats.org/officeDocument/2006/relationships/image" Target="../media/image17.png"/><Relationship Id="rId4" Type="http://schemas.openxmlformats.org/officeDocument/2006/relationships/image" Target="../media/image6.png"/><Relationship Id="rId9" Type="http://schemas.openxmlformats.org/officeDocument/2006/relationships/image" Target="../media/image11.jpeg"/><Relationship Id="rId14" Type="http://schemas.openxmlformats.org/officeDocument/2006/relationships/image" Target="../media/image15.png"/></Relationships>
</file>

<file path=ppt/slides/_rels/slide3.xml.rels><?xml version="1.0" encoding="UTF-8" standalone="yes"?>
<Relationships xmlns="http://schemas.openxmlformats.org/package/2006/relationships"><Relationship Id="rId8" Type="http://schemas.openxmlformats.org/officeDocument/2006/relationships/image" Target="../media/image10.jpeg"/><Relationship Id="rId13" Type="http://schemas.openxmlformats.org/officeDocument/2006/relationships/image" Target="../media/image12.jpg"/><Relationship Id="rId3" Type="http://schemas.microsoft.com/office/2007/relationships/hdphoto" Target="../media/hdphoto1.wdp"/><Relationship Id="rId7" Type="http://schemas.openxmlformats.org/officeDocument/2006/relationships/image" Target="../media/image9.jpg"/><Relationship Id="rId12" Type="http://schemas.openxmlformats.org/officeDocument/2006/relationships/image" Target="../media/image19.png"/><Relationship Id="rId2" Type="http://schemas.openxmlformats.org/officeDocument/2006/relationships/image" Target="../media/image5.png"/><Relationship Id="rId1" Type="http://schemas.openxmlformats.org/officeDocument/2006/relationships/slideLayout" Target="../slideLayouts/slideLayout110.xml"/><Relationship Id="rId6" Type="http://schemas.openxmlformats.org/officeDocument/2006/relationships/image" Target="../media/image8.jpg"/><Relationship Id="rId11" Type="http://schemas.openxmlformats.org/officeDocument/2006/relationships/image" Target="../media/image18.png"/><Relationship Id="rId5" Type="http://schemas.openxmlformats.org/officeDocument/2006/relationships/image" Target="../media/image7.png"/><Relationship Id="rId15" Type="http://schemas.microsoft.com/office/2007/relationships/hdphoto" Target="../media/hdphoto2.wdp"/><Relationship Id="rId10" Type="http://schemas.openxmlformats.org/officeDocument/2006/relationships/image" Target="../media/image17.png"/><Relationship Id="rId4" Type="http://schemas.openxmlformats.org/officeDocument/2006/relationships/image" Target="../media/image6.png"/><Relationship Id="rId9" Type="http://schemas.openxmlformats.org/officeDocument/2006/relationships/image" Target="../media/image11.jpeg"/><Relationship Id="rId14" Type="http://schemas.openxmlformats.org/officeDocument/2006/relationships/image" Target="../media/image15.png"/></Relationships>
</file>

<file path=ppt/slides/_rels/slide4.xml.rels><?xml version="1.0" encoding="UTF-8" standalone="yes"?>
<Relationships xmlns="http://schemas.openxmlformats.org/package/2006/relationships"><Relationship Id="rId8" Type="http://schemas.openxmlformats.org/officeDocument/2006/relationships/image" Target="../media/image10.jpeg"/><Relationship Id="rId3" Type="http://schemas.microsoft.com/office/2007/relationships/hdphoto" Target="../media/hdphoto1.wdp"/><Relationship Id="rId7" Type="http://schemas.openxmlformats.org/officeDocument/2006/relationships/image" Target="../media/image9.jpg"/><Relationship Id="rId12"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110.xml"/><Relationship Id="rId6" Type="http://schemas.openxmlformats.org/officeDocument/2006/relationships/image" Target="../media/image8.jpg"/><Relationship Id="rId11" Type="http://schemas.openxmlformats.org/officeDocument/2006/relationships/image" Target="../media/image15.png"/><Relationship Id="rId5" Type="http://schemas.openxmlformats.org/officeDocument/2006/relationships/image" Target="../media/image7.png"/><Relationship Id="rId10" Type="http://schemas.openxmlformats.org/officeDocument/2006/relationships/image" Target="../media/image12.jpg"/><Relationship Id="rId4" Type="http://schemas.openxmlformats.org/officeDocument/2006/relationships/image" Target="../media/image6.png"/><Relationship Id="rId9"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8" name="Straight Connector 167"/>
          <p:cNvCxnSpPr>
            <a:stCxn id="10" idx="3"/>
          </p:cNvCxnSpPr>
          <p:nvPr/>
        </p:nvCxnSpPr>
        <p:spPr>
          <a:xfrm flipV="1">
            <a:off x="6945841" y="3067141"/>
            <a:ext cx="537585" cy="20172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a:off x="7300047" y="5050366"/>
            <a:ext cx="0" cy="27225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7483426" y="3562570"/>
            <a:ext cx="0" cy="49774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a:stCxn id="204" idx="1"/>
          </p:cNvCxnSpPr>
          <p:nvPr/>
        </p:nvCxnSpPr>
        <p:spPr>
          <a:xfrm flipH="1">
            <a:off x="11070163" y="2165587"/>
            <a:ext cx="249488" cy="1662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a:stCxn id="206" idx="1"/>
          </p:cNvCxnSpPr>
          <p:nvPr/>
        </p:nvCxnSpPr>
        <p:spPr>
          <a:xfrm flipH="1">
            <a:off x="10846761" y="2471016"/>
            <a:ext cx="515040" cy="70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a:stCxn id="207" idx="1"/>
          </p:cNvCxnSpPr>
          <p:nvPr/>
        </p:nvCxnSpPr>
        <p:spPr>
          <a:xfrm flipH="1">
            <a:off x="10736725" y="2771564"/>
            <a:ext cx="642302" cy="653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a:stCxn id="141" idx="0"/>
          </p:cNvCxnSpPr>
          <p:nvPr/>
        </p:nvCxnSpPr>
        <p:spPr>
          <a:xfrm flipV="1">
            <a:off x="5754595" y="1034118"/>
            <a:ext cx="350458" cy="39854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a:stCxn id="156" idx="3"/>
            <a:endCxn id="139" idx="1"/>
          </p:cNvCxnSpPr>
          <p:nvPr/>
        </p:nvCxnSpPr>
        <p:spPr>
          <a:xfrm flipV="1">
            <a:off x="4819100" y="8508668"/>
            <a:ext cx="120943" cy="1091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3773519" y="158183"/>
            <a:ext cx="1" cy="2193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a:stCxn id="73" idx="0"/>
          </p:cNvCxnSpPr>
          <p:nvPr/>
        </p:nvCxnSpPr>
        <p:spPr>
          <a:xfrm flipH="1" flipV="1">
            <a:off x="5038452" y="134211"/>
            <a:ext cx="1" cy="20721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34" idx="3"/>
            <a:endCxn id="11" idx="1"/>
          </p:cNvCxnSpPr>
          <p:nvPr/>
        </p:nvCxnSpPr>
        <p:spPr>
          <a:xfrm>
            <a:off x="3576530" y="2347060"/>
            <a:ext cx="196989" cy="42050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a:stCxn id="11" idx="3"/>
          </p:cNvCxnSpPr>
          <p:nvPr/>
        </p:nvCxnSpPr>
        <p:spPr>
          <a:xfrm>
            <a:off x="4053766" y="2767564"/>
            <a:ext cx="397463" cy="5411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3773519" y="2098306"/>
            <a:ext cx="280247" cy="1338515"/>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GB" sz="1400" b="1" dirty="0" smtClean="0">
                <a:solidFill>
                  <a:schemeClr val="tx1"/>
                </a:solidFill>
              </a:rPr>
              <a:t>Atom structure</a:t>
            </a:r>
            <a:endParaRPr lang="en-GB" sz="1400" b="1" dirty="0">
              <a:solidFill>
                <a:schemeClr val="tx1"/>
              </a:solidFill>
            </a:endParaRPr>
          </a:p>
        </p:txBody>
      </p:sp>
      <p:cxnSp>
        <p:nvCxnSpPr>
          <p:cNvPr id="149" name="Straight Connector 148"/>
          <p:cNvCxnSpPr>
            <a:stCxn id="4" idx="2"/>
            <a:endCxn id="276" idx="0"/>
          </p:cNvCxnSpPr>
          <p:nvPr/>
        </p:nvCxnSpPr>
        <p:spPr>
          <a:xfrm flipH="1">
            <a:off x="4597304" y="4801658"/>
            <a:ext cx="593318" cy="2053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a:stCxn id="12" idx="2"/>
            <a:endCxn id="4" idx="0"/>
          </p:cNvCxnSpPr>
          <p:nvPr/>
        </p:nvCxnSpPr>
        <p:spPr>
          <a:xfrm>
            <a:off x="4819100" y="3706027"/>
            <a:ext cx="371522" cy="17230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276" idx="2"/>
            <a:endCxn id="156" idx="0"/>
          </p:cNvCxnSpPr>
          <p:nvPr/>
        </p:nvCxnSpPr>
        <p:spPr>
          <a:xfrm>
            <a:off x="4597304" y="7664073"/>
            <a:ext cx="6523" cy="1862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4" idx="3"/>
            <a:endCxn id="16" idx="1"/>
          </p:cNvCxnSpPr>
          <p:nvPr/>
        </p:nvCxnSpPr>
        <p:spPr>
          <a:xfrm>
            <a:off x="5924461" y="4339993"/>
            <a:ext cx="119403" cy="14087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4456783" y="3878328"/>
            <a:ext cx="1467678" cy="92333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GB" sz="1800" b="1" dirty="0" smtClean="0">
                <a:ea typeface="Verdana" panose="020B0604030504040204" pitchFamily="34" charset="0"/>
                <a:cs typeface="Verdana" panose="020B0604030504040204" pitchFamily="34" charset="0"/>
              </a:rPr>
              <a:t>AQA</a:t>
            </a:r>
          </a:p>
          <a:p>
            <a:pPr algn="ctr"/>
            <a:r>
              <a:rPr lang="en-GB" sz="1800" b="1" dirty="0" smtClean="0">
                <a:ea typeface="Verdana" panose="020B0604030504040204" pitchFamily="34" charset="0"/>
                <a:cs typeface="Verdana" panose="020B0604030504040204" pitchFamily="34" charset="0"/>
              </a:rPr>
              <a:t>ATOMIC STRUCTURE</a:t>
            </a:r>
            <a:endParaRPr lang="en-GB" sz="1800" dirty="0">
              <a:ea typeface="Verdana" panose="020B0604030504040204" pitchFamily="34" charset="0"/>
              <a:cs typeface="Verdana" panose="020B0604030504040204" pitchFamily="34" charset="0"/>
            </a:endParaRPr>
          </a:p>
        </p:txBody>
      </p:sp>
      <p:sp>
        <p:nvSpPr>
          <p:cNvPr id="276" name="Rectangle 275"/>
          <p:cNvSpPr/>
          <p:nvPr/>
        </p:nvSpPr>
        <p:spPr>
          <a:xfrm>
            <a:off x="4366471" y="5006958"/>
            <a:ext cx="461665" cy="2657115"/>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vert="vert270" wrap="square">
            <a:spAutoFit/>
          </a:bodyPr>
          <a:lstStyle/>
          <a:p>
            <a:pPr algn="ctr"/>
            <a:r>
              <a:rPr lang="en-GB" sz="1800" b="1" dirty="0" smtClean="0">
                <a:ea typeface="Verdana" panose="020B0604030504040204" pitchFamily="34" charset="0"/>
                <a:cs typeface="Verdana" panose="020B0604030504040204" pitchFamily="34" charset="0"/>
              </a:rPr>
              <a:t>Nuclear fission and fusion</a:t>
            </a:r>
            <a:endParaRPr lang="en-GB" sz="1800" dirty="0">
              <a:ea typeface="Verdana" panose="020B0604030504040204" pitchFamily="34" charset="0"/>
              <a:cs typeface="Verdana" panose="020B0604030504040204" pitchFamily="34" charset="0"/>
            </a:endParaRPr>
          </a:p>
        </p:txBody>
      </p:sp>
      <p:sp>
        <p:nvSpPr>
          <p:cNvPr id="10" name="Rectangle 9"/>
          <p:cNvSpPr/>
          <p:nvPr/>
        </p:nvSpPr>
        <p:spPr>
          <a:xfrm>
            <a:off x="5664473" y="2807202"/>
            <a:ext cx="1281368" cy="92333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GB" sz="1800" b="1" dirty="0" smtClean="0">
                <a:ea typeface="Verdana" panose="020B0604030504040204" pitchFamily="34" charset="0"/>
                <a:cs typeface="Verdana" panose="020B0604030504040204" pitchFamily="34" charset="0"/>
              </a:rPr>
              <a:t>Atoms and Nuclear Radiation</a:t>
            </a:r>
            <a:endParaRPr lang="en-GB" sz="1800" dirty="0">
              <a:ea typeface="Verdana" panose="020B0604030504040204" pitchFamily="34" charset="0"/>
              <a:cs typeface="Verdana" panose="020B0604030504040204" pitchFamily="34" charset="0"/>
            </a:endParaRPr>
          </a:p>
        </p:txBody>
      </p:sp>
      <p:sp>
        <p:nvSpPr>
          <p:cNvPr id="12" name="Rectangle 11"/>
          <p:cNvSpPr/>
          <p:nvPr/>
        </p:nvSpPr>
        <p:spPr>
          <a:xfrm>
            <a:off x="4175922" y="3059696"/>
            <a:ext cx="1286355" cy="646331"/>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GB" sz="1800" b="1" dirty="0" smtClean="0">
                <a:ea typeface="Verdana" panose="020B0604030504040204" pitchFamily="34" charset="0"/>
                <a:cs typeface="Verdana" panose="020B0604030504040204" pitchFamily="34" charset="0"/>
              </a:rPr>
              <a:t>Atoms and Isotopes</a:t>
            </a:r>
            <a:endParaRPr lang="en-GB" sz="1800" dirty="0">
              <a:ea typeface="Verdana" panose="020B0604030504040204" pitchFamily="34" charset="0"/>
              <a:cs typeface="Verdana" panose="020B0604030504040204" pitchFamily="34" charset="0"/>
            </a:endParaRPr>
          </a:p>
        </p:txBody>
      </p:sp>
      <p:sp>
        <p:nvSpPr>
          <p:cNvPr id="16" name="Rectangle 15"/>
          <p:cNvSpPr/>
          <p:nvPr/>
        </p:nvSpPr>
        <p:spPr>
          <a:xfrm>
            <a:off x="6043864" y="3880705"/>
            <a:ext cx="2484436" cy="1200329"/>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GB" sz="1800" b="1" dirty="0" smtClean="0">
                <a:ea typeface="Verdana" panose="020B0604030504040204" pitchFamily="34" charset="0"/>
                <a:cs typeface="Verdana" panose="020B0604030504040204" pitchFamily="34" charset="0"/>
              </a:rPr>
              <a:t>PHYSICS ONLY: Hazards and uses of Radioactive emissions and of background radiation</a:t>
            </a:r>
            <a:endParaRPr lang="en-GB" sz="1800" dirty="0">
              <a:ea typeface="Verdana" panose="020B0604030504040204" pitchFamily="34" charset="0"/>
              <a:cs typeface="Verdana" panose="020B0604030504040204" pitchFamily="34" charset="0"/>
            </a:endParaRPr>
          </a:p>
        </p:txBody>
      </p:sp>
      <p:cxnSp>
        <p:nvCxnSpPr>
          <p:cNvPr id="27" name="Straight Connector 26"/>
          <p:cNvCxnSpPr>
            <a:stCxn id="4" idx="0"/>
            <a:endCxn id="10" idx="2"/>
          </p:cNvCxnSpPr>
          <p:nvPr/>
        </p:nvCxnSpPr>
        <p:spPr>
          <a:xfrm flipV="1">
            <a:off x="5190622" y="3730532"/>
            <a:ext cx="1114535" cy="14779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4" name="Table 33"/>
          <p:cNvGraphicFramePr>
            <a:graphicFrameLocks noGrp="1"/>
          </p:cNvGraphicFramePr>
          <p:nvPr>
            <p:extLst>
              <p:ext uri="{D42A27DB-BD31-4B8C-83A1-F6EECF244321}">
                <p14:modId xmlns:p14="http://schemas.microsoft.com/office/powerpoint/2010/main" val="2282154980"/>
              </p:ext>
            </p:extLst>
          </p:nvPr>
        </p:nvGraphicFramePr>
        <p:xfrm>
          <a:off x="65428" y="1798420"/>
          <a:ext cx="3511102" cy="1097280"/>
        </p:xfrm>
        <a:graphic>
          <a:graphicData uri="http://schemas.openxmlformats.org/drawingml/2006/table">
            <a:tbl>
              <a:tblPr firstRow="1" bandRow="1">
                <a:tableStyleId>{5940675A-B579-460E-94D1-54222C63F5DA}</a:tableStyleId>
              </a:tblPr>
              <a:tblGrid>
                <a:gridCol w="739244">
                  <a:extLst>
                    <a:ext uri="{9D8B030D-6E8A-4147-A177-3AD203B41FA5}">
                      <a16:colId xmlns:a16="http://schemas.microsoft.com/office/drawing/2014/main" val="20000"/>
                    </a:ext>
                  </a:extLst>
                </a:gridCol>
                <a:gridCol w="676656">
                  <a:extLst>
                    <a:ext uri="{9D8B030D-6E8A-4147-A177-3AD203B41FA5}">
                      <a16:colId xmlns:a16="http://schemas.microsoft.com/office/drawing/2014/main" val="20001"/>
                    </a:ext>
                  </a:extLst>
                </a:gridCol>
                <a:gridCol w="755869">
                  <a:extLst>
                    <a:ext uri="{9D8B030D-6E8A-4147-A177-3AD203B41FA5}">
                      <a16:colId xmlns:a16="http://schemas.microsoft.com/office/drawing/2014/main" val="20002"/>
                    </a:ext>
                  </a:extLst>
                </a:gridCol>
                <a:gridCol w="1339333">
                  <a:extLst>
                    <a:ext uri="{9D8B030D-6E8A-4147-A177-3AD203B41FA5}">
                      <a16:colId xmlns:a16="http://schemas.microsoft.com/office/drawing/2014/main" val="20003"/>
                    </a:ext>
                  </a:extLst>
                </a:gridCol>
              </a:tblGrid>
              <a:tr h="242566">
                <a:tc>
                  <a:txBody>
                    <a:bodyPr/>
                    <a:lstStyle/>
                    <a:p>
                      <a:r>
                        <a:rPr lang="en-GB" sz="1200" dirty="0" smtClean="0"/>
                        <a:t>Particle</a:t>
                      </a:r>
                      <a:endParaRPr lang="en-GB" sz="1200" dirty="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Charge</a:t>
                      </a:r>
                      <a:endParaRPr lang="en-GB" sz="1200" b="1" i="1" dirty="0">
                        <a:solidFill>
                          <a:schemeClr val="accent2">
                            <a:lumMod val="75000"/>
                          </a:schemeClr>
                        </a:solidFill>
                      </a:endParaRPr>
                    </a:p>
                  </a:txBody>
                  <a:tcPr anchor="ctr"/>
                </a:tc>
                <a:tc>
                  <a:txBody>
                    <a:bodyPr/>
                    <a:lstStyle/>
                    <a:p>
                      <a:pPr algn="ctr"/>
                      <a:r>
                        <a:rPr lang="en-GB" sz="1200" b="1" i="1" dirty="0" smtClean="0">
                          <a:solidFill>
                            <a:schemeClr val="accent2">
                              <a:lumMod val="75000"/>
                            </a:schemeClr>
                          </a:solidFill>
                        </a:rPr>
                        <a:t>Size</a:t>
                      </a:r>
                      <a:endParaRPr lang="en-GB" sz="1200" b="1" i="1" dirty="0">
                        <a:solidFill>
                          <a:schemeClr val="accent2">
                            <a:lumMod val="75000"/>
                          </a:schemeClr>
                        </a:solidFill>
                      </a:endParaRPr>
                    </a:p>
                  </a:txBody>
                  <a:tcPr anchor="ctr"/>
                </a:tc>
                <a:tc>
                  <a:txBody>
                    <a:bodyPr/>
                    <a:lstStyle/>
                    <a:p>
                      <a:pPr algn="ctr"/>
                      <a:r>
                        <a:rPr lang="en-GB" sz="1200" b="1" i="1" dirty="0" smtClean="0">
                          <a:solidFill>
                            <a:schemeClr val="accent2">
                              <a:lumMod val="75000"/>
                            </a:schemeClr>
                          </a:solidFill>
                        </a:rPr>
                        <a:t>Found</a:t>
                      </a:r>
                      <a:endParaRPr lang="en-GB" sz="1200" b="1" i="1" dirty="0">
                        <a:solidFill>
                          <a:schemeClr val="accent2">
                            <a:lumMod val="75000"/>
                          </a:schemeClr>
                        </a:solidFill>
                      </a:endParaRPr>
                    </a:p>
                  </a:txBody>
                  <a:tcPr anchor="ctr"/>
                </a:tc>
                <a:extLst>
                  <a:ext uri="{0D108BD9-81ED-4DB2-BD59-A6C34878D82A}">
                    <a16:rowId xmlns:a16="http://schemas.microsoft.com/office/drawing/2014/main" val="10000"/>
                  </a:ext>
                </a:extLst>
              </a:tr>
              <a:tr h="170597">
                <a:tc>
                  <a:txBody>
                    <a:bodyPr/>
                    <a:lstStyle/>
                    <a:p>
                      <a:r>
                        <a:rPr lang="en-GB" sz="1200" dirty="0" smtClean="0"/>
                        <a:t>Neutron</a:t>
                      </a:r>
                      <a:endParaRPr lang="en-GB" sz="1200" dirty="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None</a:t>
                      </a:r>
                      <a:endParaRPr lang="en-GB" sz="1200" b="1" i="1" dirty="0">
                        <a:solidFill>
                          <a:schemeClr val="accent2">
                            <a:lumMod val="75000"/>
                          </a:schemeClr>
                        </a:solidFill>
                      </a:endParaRPr>
                    </a:p>
                  </a:txBody>
                  <a:tcPr anchor="ctr"/>
                </a:tc>
                <a:tc>
                  <a:txBody>
                    <a:bodyPr/>
                    <a:lstStyle/>
                    <a:p>
                      <a:pPr algn="ctr"/>
                      <a:r>
                        <a:rPr lang="en-GB" sz="1200" b="1" i="1" dirty="0" smtClean="0">
                          <a:solidFill>
                            <a:schemeClr val="accent2">
                              <a:lumMod val="75000"/>
                            </a:schemeClr>
                          </a:solidFill>
                        </a:rPr>
                        <a:t>1</a:t>
                      </a:r>
                      <a:endParaRPr lang="en-GB" sz="1200" b="1" i="1" dirty="0">
                        <a:solidFill>
                          <a:schemeClr val="accent2">
                            <a:lumMod val="75000"/>
                          </a:schemeClr>
                        </a:solidFill>
                      </a:endParaRPr>
                    </a:p>
                  </a:txBody>
                  <a:tcPr anchor="ctr"/>
                </a:tc>
                <a:tc rowSpan="2">
                  <a:txBody>
                    <a:bodyPr/>
                    <a:lstStyle/>
                    <a:p>
                      <a:r>
                        <a:rPr lang="en-GB" sz="1200" b="1" i="1" dirty="0" smtClean="0">
                          <a:solidFill>
                            <a:schemeClr val="accent2">
                              <a:lumMod val="75000"/>
                            </a:schemeClr>
                          </a:solidFill>
                        </a:rPr>
                        <a:t>In the nucleus</a:t>
                      </a:r>
                      <a:endParaRPr lang="en-GB" sz="1200" b="1" i="1" dirty="0">
                        <a:solidFill>
                          <a:schemeClr val="accent2">
                            <a:lumMod val="75000"/>
                          </a:schemeClr>
                        </a:solidFill>
                      </a:endParaRPr>
                    </a:p>
                  </a:txBody>
                  <a:tcPr anchor="ctr"/>
                </a:tc>
                <a:extLst>
                  <a:ext uri="{0D108BD9-81ED-4DB2-BD59-A6C34878D82A}">
                    <a16:rowId xmlns:a16="http://schemas.microsoft.com/office/drawing/2014/main" val="10001"/>
                  </a:ext>
                </a:extLst>
              </a:tr>
              <a:tr h="197162">
                <a:tc>
                  <a:txBody>
                    <a:bodyPr/>
                    <a:lstStyle/>
                    <a:p>
                      <a:r>
                        <a:rPr lang="en-GB" sz="1200" dirty="0" smtClean="0"/>
                        <a:t>Proton</a:t>
                      </a:r>
                      <a:endParaRPr lang="en-GB" sz="1200" dirty="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a:t>
                      </a:r>
                      <a:endParaRPr lang="en-GB" sz="1200" b="1" i="1" dirty="0">
                        <a:solidFill>
                          <a:schemeClr val="accent2">
                            <a:lumMod val="75000"/>
                          </a:schemeClr>
                        </a:solidFill>
                      </a:endParaRPr>
                    </a:p>
                  </a:txBody>
                  <a:tcPr anchor="ctr"/>
                </a:tc>
                <a:tc>
                  <a:txBody>
                    <a:bodyPr/>
                    <a:lstStyle/>
                    <a:p>
                      <a:pPr algn="ctr"/>
                      <a:r>
                        <a:rPr lang="en-GB" sz="1200" b="1" i="1" dirty="0" smtClean="0">
                          <a:solidFill>
                            <a:schemeClr val="accent2">
                              <a:lumMod val="75000"/>
                            </a:schemeClr>
                          </a:solidFill>
                        </a:rPr>
                        <a:t>1</a:t>
                      </a:r>
                      <a:endParaRPr lang="en-GB" sz="1200" b="1" i="1" dirty="0">
                        <a:solidFill>
                          <a:schemeClr val="accent2">
                            <a:lumMod val="75000"/>
                          </a:schemeClr>
                        </a:solidFill>
                      </a:endParaRPr>
                    </a:p>
                  </a:txBody>
                  <a:tcPr anchor="ctr"/>
                </a:tc>
                <a:tc vMerge="1">
                  <a:txBody>
                    <a:bodyPr/>
                    <a:lstStyle/>
                    <a:p>
                      <a:endParaRPr lang="en-GB" sz="1200" dirty="0"/>
                    </a:p>
                  </a:txBody>
                  <a:tcPr anchor="ctr"/>
                </a:tc>
                <a:extLst>
                  <a:ext uri="{0D108BD9-81ED-4DB2-BD59-A6C34878D82A}">
                    <a16:rowId xmlns:a16="http://schemas.microsoft.com/office/drawing/2014/main" val="10002"/>
                  </a:ext>
                </a:extLst>
              </a:tr>
              <a:tr h="252828">
                <a:tc>
                  <a:txBody>
                    <a:bodyPr/>
                    <a:lstStyle/>
                    <a:p>
                      <a:r>
                        <a:rPr lang="en-GB" sz="1200" dirty="0" smtClean="0"/>
                        <a:t>Electron </a:t>
                      </a:r>
                      <a:endParaRPr lang="en-GB" sz="1200" dirty="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a:t>
                      </a:r>
                      <a:endParaRPr lang="en-GB" sz="1200" b="1" i="1" dirty="0">
                        <a:solidFill>
                          <a:schemeClr val="accent2">
                            <a:lumMod val="75000"/>
                          </a:schemeClr>
                        </a:solidFill>
                      </a:endParaRPr>
                    </a:p>
                  </a:txBody>
                  <a:tcPr anchor="ctr"/>
                </a:tc>
                <a:tc>
                  <a:txBody>
                    <a:bodyPr/>
                    <a:lstStyle/>
                    <a:p>
                      <a:pPr algn="ctr"/>
                      <a:r>
                        <a:rPr lang="en-GB" sz="1200" b="1" i="1" dirty="0" smtClean="0">
                          <a:solidFill>
                            <a:schemeClr val="accent2">
                              <a:lumMod val="75000"/>
                            </a:schemeClr>
                          </a:solidFill>
                        </a:rPr>
                        <a:t>Tiny </a:t>
                      </a:r>
                      <a:endParaRPr lang="en-GB" sz="1200" b="1" i="1" dirty="0">
                        <a:solidFill>
                          <a:schemeClr val="accent2">
                            <a:lumMod val="75000"/>
                          </a:schemeClr>
                        </a:solidFill>
                      </a:endParaRPr>
                    </a:p>
                  </a:txBody>
                  <a:tcPr anchor="ctr"/>
                </a:tc>
                <a:tc>
                  <a:txBody>
                    <a:bodyPr/>
                    <a:lstStyle/>
                    <a:p>
                      <a:r>
                        <a:rPr lang="en-GB" sz="1200" b="1" i="1" dirty="0" smtClean="0">
                          <a:solidFill>
                            <a:schemeClr val="accent2">
                              <a:lumMod val="75000"/>
                            </a:schemeClr>
                          </a:solidFill>
                        </a:rPr>
                        <a:t>Orbits </a:t>
                      </a:r>
                      <a:r>
                        <a:rPr lang="en-GB" sz="1200" b="1" i="1" baseline="0" dirty="0" smtClean="0">
                          <a:solidFill>
                            <a:schemeClr val="accent2">
                              <a:lumMod val="75000"/>
                            </a:schemeClr>
                          </a:solidFill>
                        </a:rPr>
                        <a:t>the nucleus</a:t>
                      </a:r>
                      <a:endParaRPr lang="en-GB" sz="1200" b="1" i="1" dirty="0">
                        <a:solidFill>
                          <a:schemeClr val="accent2">
                            <a:lumMod val="75000"/>
                          </a:schemeClr>
                        </a:solidFill>
                      </a:endParaRPr>
                    </a:p>
                  </a:txBody>
                  <a:tcPr anchor="ctr"/>
                </a:tc>
                <a:extLst>
                  <a:ext uri="{0D108BD9-81ED-4DB2-BD59-A6C34878D82A}">
                    <a16:rowId xmlns:a16="http://schemas.microsoft.com/office/drawing/2014/main" val="10003"/>
                  </a:ext>
                </a:extLst>
              </a:tr>
            </a:tbl>
          </a:graphicData>
        </a:graphic>
      </p:graphicFrame>
      <p:graphicFrame>
        <p:nvGraphicFramePr>
          <p:cNvPr id="54" name="Table 53"/>
          <p:cNvGraphicFramePr>
            <a:graphicFrameLocks noGrp="1"/>
          </p:cNvGraphicFramePr>
          <p:nvPr>
            <p:extLst>
              <p:ext uri="{D42A27DB-BD31-4B8C-83A1-F6EECF244321}">
                <p14:modId xmlns:p14="http://schemas.microsoft.com/office/powerpoint/2010/main" val="1297981758"/>
              </p:ext>
            </p:extLst>
          </p:nvPr>
        </p:nvGraphicFramePr>
        <p:xfrm>
          <a:off x="65428" y="631641"/>
          <a:ext cx="3936899" cy="1097280"/>
        </p:xfrm>
        <a:graphic>
          <a:graphicData uri="http://schemas.openxmlformats.org/drawingml/2006/table">
            <a:tbl>
              <a:tblPr firstRow="1" bandRow="1">
                <a:tableStyleId>{5940675A-B579-460E-94D1-54222C63F5DA}</a:tableStyleId>
              </a:tblPr>
              <a:tblGrid>
                <a:gridCol w="1159869">
                  <a:extLst>
                    <a:ext uri="{9D8B030D-6E8A-4147-A177-3AD203B41FA5}">
                      <a16:colId xmlns:a16="http://schemas.microsoft.com/office/drawing/2014/main" val="20000"/>
                    </a:ext>
                  </a:extLst>
                </a:gridCol>
                <a:gridCol w="2777030">
                  <a:extLst>
                    <a:ext uri="{9D8B030D-6E8A-4147-A177-3AD203B41FA5}">
                      <a16:colId xmlns:a16="http://schemas.microsoft.com/office/drawing/2014/main" val="20001"/>
                    </a:ext>
                  </a:extLst>
                </a:gridCol>
              </a:tblGrid>
              <a:tr h="170597">
                <a:tc>
                  <a:txBody>
                    <a:bodyPr/>
                    <a:lstStyle/>
                    <a:p>
                      <a:r>
                        <a:rPr lang="en-GB" sz="1200" dirty="0" smtClean="0"/>
                        <a:t>Atom</a:t>
                      </a:r>
                      <a:endParaRPr lang="en-GB" sz="1200" dirty="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Same number of protons and electrons</a:t>
                      </a:r>
                      <a:endParaRPr lang="en-GB" sz="1200" b="1" i="1" dirty="0">
                        <a:solidFill>
                          <a:schemeClr val="accent2">
                            <a:lumMod val="75000"/>
                          </a:schemeClr>
                        </a:solidFill>
                      </a:endParaRPr>
                    </a:p>
                  </a:txBody>
                  <a:tcPr anchor="ctr"/>
                </a:tc>
                <a:extLst>
                  <a:ext uri="{0D108BD9-81ED-4DB2-BD59-A6C34878D82A}">
                    <a16:rowId xmlns:a16="http://schemas.microsoft.com/office/drawing/2014/main" val="10000"/>
                  </a:ext>
                </a:extLst>
              </a:tr>
              <a:tr h="238836">
                <a:tc>
                  <a:txBody>
                    <a:bodyPr/>
                    <a:lstStyle/>
                    <a:p>
                      <a:r>
                        <a:rPr lang="en-GB" sz="1200" dirty="0" smtClean="0"/>
                        <a:t>Ion</a:t>
                      </a:r>
                      <a:endParaRPr lang="en-GB" sz="1200" dirty="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Unequal number of electrons to protons </a:t>
                      </a:r>
                      <a:endParaRPr lang="en-GB" sz="1200" b="1" i="1" dirty="0">
                        <a:solidFill>
                          <a:schemeClr val="accent2">
                            <a:lumMod val="75000"/>
                          </a:schemeClr>
                        </a:solidFill>
                      </a:endParaRPr>
                    </a:p>
                  </a:txBody>
                  <a:tcPr anchor="ctr"/>
                </a:tc>
                <a:extLst>
                  <a:ext uri="{0D108BD9-81ED-4DB2-BD59-A6C34878D82A}">
                    <a16:rowId xmlns:a16="http://schemas.microsoft.com/office/drawing/2014/main" val="10001"/>
                  </a:ext>
                </a:extLst>
              </a:tr>
              <a:tr h="252828">
                <a:tc>
                  <a:txBody>
                    <a:bodyPr/>
                    <a:lstStyle/>
                    <a:p>
                      <a:r>
                        <a:rPr lang="en-GB" sz="1200" dirty="0" smtClean="0"/>
                        <a:t>Mass number</a:t>
                      </a:r>
                      <a:endParaRPr lang="en-GB" sz="1200" dirty="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Number of protons </a:t>
                      </a:r>
                      <a:r>
                        <a:rPr lang="en-GB" sz="1200" b="1" i="1" u="sng" dirty="0" smtClean="0">
                          <a:solidFill>
                            <a:schemeClr val="accent2">
                              <a:lumMod val="75000"/>
                            </a:schemeClr>
                          </a:solidFill>
                        </a:rPr>
                        <a:t>and</a:t>
                      </a:r>
                      <a:r>
                        <a:rPr lang="en-GB" sz="1200" b="1" i="1" dirty="0" smtClean="0">
                          <a:solidFill>
                            <a:schemeClr val="accent2">
                              <a:lumMod val="75000"/>
                            </a:schemeClr>
                          </a:solidFill>
                        </a:rPr>
                        <a:t> neutrons</a:t>
                      </a:r>
                      <a:endParaRPr lang="en-GB" sz="1200" b="1" i="1" dirty="0">
                        <a:solidFill>
                          <a:schemeClr val="accent2">
                            <a:lumMod val="75000"/>
                          </a:schemeClr>
                        </a:solidFill>
                      </a:endParaRPr>
                    </a:p>
                  </a:txBody>
                  <a:tcPr anchor="ctr"/>
                </a:tc>
                <a:extLst>
                  <a:ext uri="{0D108BD9-81ED-4DB2-BD59-A6C34878D82A}">
                    <a16:rowId xmlns:a16="http://schemas.microsoft.com/office/drawing/2014/main" val="10002"/>
                  </a:ext>
                </a:extLst>
              </a:tr>
              <a:tr h="252828">
                <a:tc>
                  <a:txBody>
                    <a:bodyPr/>
                    <a:lstStyle/>
                    <a:p>
                      <a:r>
                        <a:rPr lang="en-GB" sz="1200" dirty="0" smtClean="0"/>
                        <a:t>Atomic number</a:t>
                      </a:r>
                      <a:endParaRPr lang="en-GB" sz="1200" dirty="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Number of protons</a:t>
                      </a:r>
                      <a:endParaRPr lang="en-GB" sz="1200" b="1" i="1" dirty="0">
                        <a:solidFill>
                          <a:schemeClr val="accent2">
                            <a:lumMod val="75000"/>
                          </a:schemeClr>
                        </a:solidFill>
                      </a:endParaRPr>
                    </a:p>
                  </a:txBody>
                  <a:tcPr anchor="ctr"/>
                </a:tc>
                <a:extLst>
                  <a:ext uri="{0D108BD9-81ED-4DB2-BD59-A6C34878D82A}">
                    <a16:rowId xmlns:a16="http://schemas.microsoft.com/office/drawing/2014/main" val="10003"/>
                  </a:ext>
                </a:extLst>
              </a:tr>
            </a:tbl>
          </a:graphicData>
        </a:graphic>
      </p:graphicFrame>
      <p:sp>
        <p:nvSpPr>
          <p:cNvPr id="72" name="Rectangle 71"/>
          <p:cNvSpPr/>
          <p:nvPr/>
        </p:nvSpPr>
        <p:spPr>
          <a:xfrm>
            <a:off x="3148716" y="324487"/>
            <a:ext cx="1163758" cy="20891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1400" dirty="0" smtClean="0">
                <a:solidFill>
                  <a:schemeClr val="tx1"/>
                </a:solidFill>
              </a:rPr>
              <a:t>Negative ion</a:t>
            </a:r>
            <a:endParaRPr lang="en-GB" sz="1400" dirty="0">
              <a:solidFill>
                <a:schemeClr val="tx1"/>
              </a:solidFill>
            </a:endParaRPr>
          </a:p>
        </p:txBody>
      </p:sp>
      <p:sp>
        <p:nvSpPr>
          <p:cNvPr id="73" name="Rectangle 72"/>
          <p:cNvSpPr/>
          <p:nvPr/>
        </p:nvSpPr>
        <p:spPr>
          <a:xfrm>
            <a:off x="4456573" y="341427"/>
            <a:ext cx="1163759" cy="19197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1400" dirty="0" smtClean="0">
                <a:solidFill>
                  <a:schemeClr val="tx1"/>
                </a:solidFill>
              </a:rPr>
              <a:t>Positive ion</a:t>
            </a:r>
            <a:endParaRPr lang="en-GB" sz="1400" dirty="0">
              <a:solidFill>
                <a:schemeClr val="tx1"/>
              </a:solidFill>
            </a:endParaRPr>
          </a:p>
        </p:txBody>
      </p:sp>
      <p:cxnSp>
        <p:nvCxnSpPr>
          <p:cNvPr id="76" name="Straight Connector 75"/>
          <p:cNvCxnSpPr/>
          <p:nvPr/>
        </p:nvCxnSpPr>
        <p:spPr>
          <a:xfrm flipH="1">
            <a:off x="4002327" y="445363"/>
            <a:ext cx="454246" cy="61498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H="1">
            <a:off x="4019364" y="574090"/>
            <a:ext cx="174846" cy="46719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Rectangle 85"/>
          <p:cNvSpPr/>
          <p:nvPr/>
        </p:nvSpPr>
        <p:spPr>
          <a:xfrm>
            <a:off x="3149508" y="60357"/>
            <a:ext cx="1252412" cy="19942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1200" b="1" i="1" dirty="0" smtClean="0">
                <a:solidFill>
                  <a:schemeClr val="accent2">
                    <a:lumMod val="75000"/>
                  </a:schemeClr>
                </a:solidFill>
              </a:rPr>
              <a:t>Electrons gained</a:t>
            </a:r>
            <a:endParaRPr lang="en-GB" sz="1200" b="1" i="1" dirty="0">
              <a:solidFill>
                <a:schemeClr val="accent2">
                  <a:lumMod val="75000"/>
                </a:schemeClr>
              </a:solidFill>
            </a:endParaRPr>
          </a:p>
        </p:txBody>
      </p:sp>
      <p:sp>
        <p:nvSpPr>
          <p:cNvPr id="87" name="Rectangle 86"/>
          <p:cNvSpPr/>
          <p:nvPr/>
        </p:nvSpPr>
        <p:spPr>
          <a:xfrm>
            <a:off x="4498279" y="85486"/>
            <a:ext cx="1087149" cy="1934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1200" b="1" i="1" dirty="0" smtClean="0">
                <a:solidFill>
                  <a:schemeClr val="accent2">
                    <a:lumMod val="75000"/>
                  </a:schemeClr>
                </a:solidFill>
              </a:rPr>
              <a:t>Electrons lost</a:t>
            </a:r>
            <a:endParaRPr lang="en-GB" sz="1200" b="1" i="1" dirty="0">
              <a:solidFill>
                <a:schemeClr val="accent2">
                  <a:lumMod val="75000"/>
                </a:schemeClr>
              </a:solidFill>
            </a:endParaRPr>
          </a:p>
        </p:txBody>
      </p:sp>
      <p:cxnSp>
        <p:nvCxnSpPr>
          <p:cNvPr id="92" name="Straight Connector 91"/>
          <p:cNvCxnSpPr>
            <a:endCxn id="11" idx="0"/>
          </p:cNvCxnSpPr>
          <p:nvPr/>
        </p:nvCxnSpPr>
        <p:spPr>
          <a:xfrm>
            <a:off x="3651363" y="1728921"/>
            <a:ext cx="262280" cy="36938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a:stCxn id="11" idx="2"/>
          </p:cNvCxnSpPr>
          <p:nvPr/>
        </p:nvCxnSpPr>
        <p:spPr>
          <a:xfrm flipH="1">
            <a:off x="3866323" y="3436821"/>
            <a:ext cx="47320" cy="8783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03" name="Table 102"/>
          <p:cNvGraphicFramePr>
            <a:graphicFrameLocks noGrp="1"/>
          </p:cNvGraphicFramePr>
          <p:nvPr>
            <p:extLst>
              <p:ext uri="{D42A27DB-BD31-4B8C-83A1-F6EECF244321}">
                <p14:modId xmlns:p14="http://schemas.microsoft.com/office/powerpoint/2010/main" val="4264276762"/>
              </p:ext>
            </p:extLst>
          </p:nvPr>
        </p:nvGraphicFramePr>
        <p:xfrm>
          <a:off x="65428" y="4474355"/>
          <a:ext cx="4244234" cy="4815840"/>
        </p:xfrm>
        <a:graphic>
          <a:graphicData uri="http://schemas.openxmlformats.org/drawingml/2006/table">
            <a:tbl>
              <a:tblPr firstRow="1" bandRow="1">
                <a:tableStyleId>{5940675A-B579-460E-94D1-54222C63F5DA}</a:tableStyleId>
              </a:tblPr>
              <a:tblGrid>
                <a:gridCol w="901944">
                  <a:extLst>
                    <a:ext uri="{9D8B030D-6E8A-4147-A177-3AD203B41FA5}">
                      <a16:colId xmlns:a16="http://schemas.microsoft.com/office/drawing/2014/main" val="20000"/>
                    </a:ext>
                  </a:extLst>
                </a:gridCol>
                <a:gridCol w="3342290">
                  <a:extLst>
                    <a:ext uri="{9D8B030D-6E8A-4147-A177-3AD203B41FA5}">
                      <a16:colId xmlns:a16="http://schemas.microsoft.com/office/drawing/2014/main" val="20001"/>
                    </a:ext>
                  </a:extLst>
                </a:gridCol>
              </a:tblGrid>
              <a:tr h="406298">
                <a:tc>
                  <a:txBody>
                    <a:bodyPr/>
                    <a:lstStyle/>
                    <a:p>
                      <a:pPr algn="l"/>
                      <a:r>
                        <a:rPr lang="en-GB" sz="1200" dirty="0" smtClean="0"/>
                        <a:t>Democritus</a:t>
                      </a:r>
                      <a:endParaRPr lang="en-GB" sz="1200" dirty="0"/>
                    </a:p>
                  </a:txBody>
                  <a:tcPr anchor="ctr">
                    <a:solidFill>
                      <a:schemeClr val="accent2">
                        <a:lumMod val="20000"/>
                        <a:lumOff val="80000"/>
                      </a:schemeClr>
                    </a:solidFill>
                  </a:tcPr>
                </a:tc>
                <a:tc>
                  <a:txBody>
                    <a:bodyPr/>
                    <a:lstStyle/>
                    <a:p>
                      <a:pPr algn="ctr"/>
                      <a:r>
                        <a:rPr lang="en-GB" sz="1100" dirty="0" smtClean="0"/>
                        <a:t>Suggested idea of atoms as</a:t>
                      </a:r>
                      <a:r>
                        <a:rPr lang="en-GB" sz="1100" baseline="0" dirty="0" smtClean="0"/>
                        <a:t> small spheres that cannot be cut.</a:t>
                      </a:r>
                      <a:endParaRPr lang="en-GB" sz="1100" dirty="0"/>
                    </a:p>
                  </a:txBody>
                  <a:tcPr anchor="ctr"/>
                </a:tc>
                <a:extLst>
                  <a:ext uri="{0D108BD9-81ED-4DB2-BD59-A6C34878D82A}">
                    <a16:rowId xmlns:a16="http://schemas.microsoft.com/office/drawing/2014/main" val="10000"/>
                  </a:ext>
                </a:extLst>
              </a:tr>
              <a:tr h="238836">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GB" sz="1200" dirty="0" smtClean="0"/>
                        <a:t>J </a:t>
                      </a:r>
                      <a:r>
                        <a:rPr lang="en-GB" sz="1200" dirty="0" err="1" smtClean="0"/>
                        <a:t>J</a:t>
                      </a:r>
                      <a:r>
                        <a:rPr lang="en-GB" sz="1200" dirty="0" smtClean="0"/>
                        <a:t> Thomson</a:t>
                      </a:r>
                    </a:p>
                    <a:p>
                      <a:pPr algn="l"/>
                      <a:r>
                        <a:rPr lang="en-GB" sz="1200" dirty="0" smtClean="0"/>
                        <a:t>(1897)</a:t>
                      </a:r>
                      <a:endParaRPr lang="en-GB" sz="1200" dirty="0"/>
                    </a:p>
                  </a:txBody>
                  <a:tcPr anchor="ctr">
                    <a:solidFill>
                      <a:schemeClr val="accent2">
                        <a:lumMod val="20000"/>
                        <a:lumOff val="80000"/>
                      </a:schemeClr>
                    </a:solidFill>
                  </a:tcPr>
                </a:tc>
                <a:tc>
                  <a:txBody>
                    <a:bodyPr/>
                    <a:lstStyle/>
                    <a:p>
                      <a:pPr algn="ctr"/>
                      <a:r>
                        <a:rPr lang="en-GB" sz="1100" dirty="0" smtClean="0"/>
                        <a:t>Discovered electrons– emitted from surface of  hot metal.  Showed electrons are negatively charged and that they are</a:t>
                      </a:r>
                      <a:r>
                        <a:rPr lang="en-GB" sz="1100" baseline="0" dirty="0" smtClean="0"/>
                        <a:t> much less massive than atoms.</a:t>
                      </a:r>
                      <a:endParaRPr lang="en-GB" sz="1100" dirty="0"/>
                    </a:p>
                  </a:txBody>
                  <a:tcPr anchor="ctr"/>
                </a:tc>
                <a:extLst>
                  <a:ext uri="{0D108BD9-81ED-4DB2-BD59-A6C34878D82A}">
                    <a16:rowId xmlns:a16="http://schemas.microsoft.com/office/drawing/2014/main" val="10001"/>
                  </a:ext>
                </a:extLst>
              </a:tr>
              <a:tr h="252828">
                <a:tc>
                  <a:txBody>
                    <a:bodyPr/>
                    <a:lstStyle/>
                    <a:p>
                      <a:pPr algn="l"/>
                      <a:r>
                        <a:rPr lang="en-GB" sz="1200" dirty="0" smtClean="0"/>
                        <a:t>Thomson (1904)</a:t>
                      </a:r>
                      <a:endParaRPr lang="en-GB" sz="1200" dirty="0"/>
                    </a:p>
                  </a:txBody>
                  <a:tcPr anchor="ctr">
                    <a:solidFill>
                      <a:schemeClr val="accent2">
                        <a:lumMod val="20000"/>
                        <a:lumOff val="80000"/>
                      </a:schemeClr>
                    </a:solidFill>
                  </a:tcPr>
                </a:tc>
                <a:tc>
                  <a:txBody>
                    <a:bodyPr/>
                    <a:lstStyle/>
                    <a:p>
                      <a:pPr algn="ctr"/>
                      <a:r>
                        <a:rPr lang="en-GB" sz="1100" dirty="0" smtClean="0"/>
                        <a:t>Proposed </a:t>
                      </a:r>
                      <a:r>
                        <a:rPr lang="en-GB" sz="1100" i="1" dirty="0" smtClean="0"/>
                        <a:t>‘plum pudding</a:t>
                      </a:r>
                      <a:r>
                        <a:rPr lang="en-GB" sz="1100" dirty="0" smtClean="0"/>
                        <a:t>’</a:t>
                      </a:r>
                      <a:r>
                        <a:rPr lang="en-GB" sz="1100" baseline="0" dirty="0" smtClean="0"/>
                        <a:t>  </a:t>
                      </a:r>
                      <a:r>
                        <a:rPr lang="en-GB" sz="1100" dirty="0" smtClean="0"/>
                        <a:t>model</a:t>
                      </a:r>
                      <a:r>
                        <a:rPr lang="en-GB" sz="1100" baseline="0" dirty="0" smtClean="0"/>
                        <a:t> – atoms are a ball of positive charge with negative electrons embedded in it.</a:t>
                      </a:r>
                      <a:endParaRPr lang="en-GB" sz="1100" dirty="0"/>
                    </a:p>
                  </a:txBody>
                  <a:tcPr anchor="ctr"/>
                </a:tc>
                <a:extLst>
                  <a:ext uri="{0D108BD9-81ED-4DB2-BD59-A6C34878D82A}">
                    <a16:rowId xmlns:a16="http://schemas.microsoft.com/office/drawing/2014/main" val="10002"/>
                  </a:ext>
                </a:extLst>
              </a:tr>
              <a:tr h="302203">
                <a:tc>
                  <a:txBody>
                    <a:bodyPr/>
                    <a:lstStyle/>
                    <a:p>
                      <a:pPr algn="l"/>
                      <a:r>
                        <a:rPr lang="en-GB" sz="1200" dirty="0" smtClean="0"/>
                        <a:t>Geiger and Marsden (1909)</a:t>
                      </a:r>
                      <a:endParaRPr lang="en-GB" sz="1200" dirty="0"/>
                    </a:p>
                  </a:txBody>
                  <a:tcPr anchor="ctr">
                    <a:solidFill>
                      <a:schemeClr val="accent2">
                        <a:lumMod val="20000"/>
                        <a:lumOff val="80000"/>
                      </a:schemeClr>
                    </a:solidFill>
                  </a:tcPr>
                </a:tc>
                <a:tc>
                  <a:txBody>
                    <a:bodyPr/>
                    <a:lstStyle/>
                    <a:p>
                      <a:pPr algn="ctr"/>
                      <a:r>
                        <a:rPr lang="en-GB" sz="1100" dirty="0" smtClean="0"/>
                        <a:t>Directed beam of alpha</a:t>
                      </a:r>
                      <a:r>
                        <a:rPr lang="en-GB" sz="1100" baseline="0" dirty="0" smtClean="0"/>
                        <a:t> particles (He</a:t>
                      </a:r>
                      <a:r>
                        <a:rPr lang="en-GB" sz="1100" baseline="30000" dirty="0" smtClean="0"/>
                        <a:t>2+</a:t>
                      </a:r>
                      <a:r>
                        <a:rPr lang="en-GB" sz="1100" baseline="0" dirty="0" smtClean="0"/>
                        <a:t>)at a thin sheet of gold foil. Found some travelled through, some were deflected, some bounced back. </a:t>
                      </a:r>
                      <a:endParaRPr lang="en-GB" sz="1100" dirty="0"/>
                    </a:p>
                  </a:txBody>
                  <a:tcPr anchor="ctr"/>
                </a:tc>
                <a:extLst>
                  <a:ext uri="{0D108BD9-81ED-4DB2-BD59-A6C34878D82A}">
                    <a16:rowId xmlns:a16="http://schemas.microsoft.com/office/drawing/2014/main" val="10003"/>
                  </a:ext>
                </a:extLst>
              </a:tr>
              <a:tr h="302203">
                <a:tc>
                  <a:txBody>
                    <a:bodyPr/>
                    <a:lstStyle/>
                    <a:p>
                      <a:pPr algn="l"/>
                      <a:r>
                        <a:rPr lang="en-GB" sz="1200" dirty="0" smtClean="0"/>
                        <a:t>Rutherford (1911)</a:t>
                      </a:r>
                      <a:endParaRPr lang="en-GB" sz="1200" dirty="0"/>
                    </a:p>
                  </a:txBody>
                  <a:tcPr anchor="ctr">
                    <a:solidFill>
                      <a:schemeClr val="accent2">
                        <a:lumMod val="20000"/>
                        <a:lumOff val="80000"/>
                      </a:schemeClr>
                    </a:solidFill>
                  </a:tcPr>
                </a:tc>
                <a:tc>
                  <a:txBody>
                    <a:bodyPr/>
                    <a:lstStyle/>
                    <a:p>
                      <a:pPr algn="ctr"/>
                      <a:r>
                        <a:rPr lang="en-GB" sz="1100" dirty="0" smtClean="0"/>
                        <a:t>Used above evidence to suggest alpha particles deflected</a:t>
                      </a:r>
                      <a:r>
                        <a:rPr lang="en-GB" sz="1100" baseline="0" dirty="0" smtClean="0"/>
                        <a:t> due to electrostatic interaction between the very small charged nucleus, nucleus was massive. Proposed mass and positive charge contained in nucleus while electrons found outside the nucleus which cancel the positive charge exactly.</a:t>
                      </a:r>
                      <a:endParaRPr lang="en-GB" sz="1100" dirty="0"/>
                    </a:p>
                  </a:txBody>
                  <a:tcPr anchor="ctr"/>
                </a:tc>
                <a:extLst>
                  <a:ext uri="{0D108BD9-81ED-4DB2-BD59-A6C34878D82A}">
                    <a16:rowId xmlns:a16="http://schemas.microsoft.com/office/drawing/2014/main" val="10004"/>
                  </a:ext>
                </a:extLst>
              </a:tr>
              <a:tr h="302203">
                <a:tc>
                  <a:txBody>
                    <a:bodyPr/>
                    <a:lstStyle/>
                    <a:p>
                      <a:pPr algn="l"/>
                      <a:r>
                        <a:rPr lang="en-GB" sz="1200" dirty="0" smtClean="0"/>
                        <a:t>Bohr (1913)</a:t>
                      </a:r>
                      <a:endParaRPr lang="en-GB" sz="1200" dirty="0"/>
                    </a:p>
                  </a:txBody>
                  <a:tcPr anchor="ctr">
                    <a:solidFill>
                      <a:schemeClr val="accent2">
                        <a:lumMod val="20000"/>
                        <a:lumOff val="80000"/>
                      </a:schemeClr>
                    </a:solidFill>
                  </a:tcPr>
                </a:tc>
                <a:tc>
                  <a:txBody>
                    <a:bodyPr/>
                    <a:lstStyle/>
                    <a:p>
                      <a:pPr algn="ctr"/>
                      <a:r>
                        <a:rPr lang="en-GB" sz="1100" dirty="0" smtClean="0"/>
                        <a:t>Suggested modern model of atom – electrons in circular orbits around nucleus,</a:t>
                      </a:r>
                      <a:r>
                        <a:rPr lang="en-GB" sz="1100" baseline="0" dirty="0" smtClean="0"/>
                        <a:t> electrons can change orbits by emitting or absorbing electromagnetic radiation. His research led to the idea of some particles within the nucleus having positive charge; these were named protons.</a:t>
                      </a:r>
                      <a:endParaRPr lang="en-GB" sz="1100" dirty="0"/>
                    </a:p>
                  </a:txBody>
                  <a:tcPr anchor="ctr"/>
                </a:tc>
                <a:extLst>
                  <a:ext uri="{0D108BD9-81ED-4DB2-BD59-A6C34878D82A}">
                    <a16:rowId xmlns:a16="http://schemas.microsoft.com/office/drawing/2014/main" val="10005"/>
                  </a:ext>
                </a:extLst>
              </a:tr>
              <a:tr h="302203">
                <a:tc>
                  <a:txBody>
                    <a:bodyPr/>
                    <a:lstStyle/>
                    <a:p>
                      <a:pPr algn="l"/>
                      <a:r>
                        <a:rPr lang="en-GB" sz="1200" dirty="0" smtClean="0"/>
                        <a:t>Chadwick (1932)</a:t>
                      </a:r>
                      <a:endParaRPr lang="en-GB" sz="1200" dirty="0"/>
                    </a:p>
                  </a:txBody>
                  <a:tcPr anchor="ctr">
                    <a:solidFill>
                      <a:schemeClr val="accent2">
                        <a:lumMod val="20000"/>
                        <a:lumOff val="80000"/>
                      </a:schemeClr>
                    </a:solidFill>
                  </a:tcPr>
                </a:tc>
                <a:tc>
                  <a:txBody>
                    <a:bodyPr/>
                    <a:lstStyle/>
                    <a:p>
                      <a:pPr algn="ctr"/>
                      <a:r>
                        <a:rPr lang="en-GB" sz="1100" dirty="0" smtClean="0"/>
                        <a:t>Discovered neutrons in nucleus – enabling other scientists to account for mass of atom</a:t>
                      </a:r>
                      <a:r>
                        <a:rPr lang="en-GB" sz="1100" baseline="0" dirty="0" smtClean="0"/>
                        <a:t>.</a:t>
                      </a:r>
                      <a:endParaRPr lang="en-GB" sz="1100" dirty="0"/>
                    </a:p>
                  </a:txBody>
                  <a:tcPr anchor="ctr"/>
                </a:tc>
                <a:extLst>
                  <a:ext uri="{0D108BD9-81ED-4DB2-BD59-A6C34878D82A}">
                    <a16:rowId xmlns:a16="http://schemas.microsoft.com/office/drawing/2014/main" val="10006"/>
                  </a:ext>
                </a:extLst>
              </a:tr>
            </a:tbl>
          </a:graphicData>
        </a:graphic>
      </p:graphicFrame>
      <p:sp>
        <p:nvSpPr>
          <p:cNvPr id="104" name="Rectangle 103"/>
          <p:cNvSpPr/>
          <p:nvPr/>
        </p:nvSpPr>
        <p:spPr>
          <a:xfrm>
            <a:off x="1942066" y="4113377"/>
            <a:ext cx="2102187" cy="21748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1400" b="1" dirty="0" smtClean="0">
                <a:solidFill>
                  <a:schemeClr val="tx1"/>
                </a:solidFill>
              </a:rPr>
              <a:t>Discovery of the nucleus</a:t>
            </a:r>
            <a:endParaRPr lang="en-GB" sz="1400" b="1" dirty="0">
              <a:solidFill>
                <a:schemeClr val="tx1"/>
              </a:solidFill>
            </a:endParaRPr>
          </a:p>
        </p:txBody>
      </p:sp>
      <p:cxnSp>
        <p:nvCxnSpPr>
          <p:cNvPr id="134" name="Straight Connector 133"/>
          <p:cNvCxnSpPr>
            <a:endCxn id="103" idx="0"/>
          </p:cNvCxnSpPr>
          <p:nvPr/>
        </p:nvCxnSpPr>
        <p:spPr>
          <a:xfrm flipH="1">
            <a:off x="2187545" y="4339993"/>
            <a:ext cx="624212" cy="13436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39" name="Table 138"/>
          <p:cNvGraphicFramePr>
            <a:graphicFrameLocks noGrp="1"/>
          </p:cNvGraphicFramePr>
          <p:nvPr>
            <p:extLst>
              <p:ext uri="{D42A27DB-BD31-4B8C-83A1-F6EECF244321}">
                <p14:modId xmlns:p14="http://schemas.microsoft.com/office/powerpoint/2010/main" val="800676202"/>
              </p:ext>
            </p:extLst>
          </p:nvPr>
        </p:nvGraphicFramePr>
        <p:xfrm>
          <a:off x="4940043" y="7713342"/>
          <a:ext cx="6352309" cy="1590652"/>
        </p:xfrm>
        <a:graphic>
          <a:graphicData uri="http://schemas.openxmlformats.org/drawingml/2006/table">
            <a:tbl>
              <a:tblPr firstRow="1" bandRow="1">
                <a:tableStyleId>{5940675A-B579-460E-94D1-54222C63F5DA}</a:tableStyleId>
              </a:tblPr>
              <a:tblGrid>
                <a:gridCol w="413007">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2609850">
                  <a:extLst>
                    <a:ext uri="{9D8B030D-6E8A-4147-A177-3AD203B41FA5}">
                      <a16:colId xmlns:a16="http://schemas.microsoft.com/office/drawing/2014/main" val="20002"/>
                    </a:ext>
                  </a:extLst>
                </a:gridCol>
                <a:gridCol w="1729252">
                  <a:extLst>
                    <a:ext uri="{9D8B030D-6E8A-4147-A177-3AD203B41FA5}">
                      <a16:colId xmlns:a16="http://schemas.microsoft.com/office/drawing/2014/main" val="20003"/>
                    </a:ext>
                  </a:extLst>
                </a:gridCol>
              </a:tblGrid>
              <a:tr h="473913">
                <a:tc rowSpan="2">
                  <a:txBody>
                    <a:bodyPr/>
                    <a:lstStyle/>
                    <a:p>
                      <a:pPr algn="ctr"/>
                      <a:r>
                        <a:rPr lang="en-GB" sz="1200" dirty="0" smtClean="0"/>
                        <a:t>Nuclear fission</a:t>
                      </a:r>
                      <a:endParaRPr lang="en-GB" sz="1200" dirty="0"/>
                    </a:p>
                  </a:txBody>
                  <a:tcPr vert="vert270" anchor="ctr">
                    <a:solidFill>
                      <a:schemeClr val="accent2">
                        <a:lumMod val="20000"/>
                        <a:lumOff val="80000"/>
                      </a:schemeClr>
                    </a:solidFill>
                  </a:tcPr>
                </a:tc>
                <a:tc rowSpan="2">
                  <a:txBody>
                    <a:bodyPr/>
                    <a:lstStyle/>
                    <a:p>
                      <a:pPr algn="ctr"/>
                      <a:r>
                        <a:rPr lang="en-GB" sz="1200" b="1" i="1" dirty="0" smtClean="0">
                          <a:solidFill>
                            <a:schemeClr val="accent2">
                              <a:lumMod val="75000"/>
                            </a:schemeClr>
                          </a:solidFill>
                        </a:rPr>
                        <a:t>One</a:t>
                      </a:r>
                      <a:r>
                        <a:rPr lang="en-GB" sz="1200" b="1" i="1" baseline="0" dirty="0" smtClean="0">
                          <a:solidFill>
                            <a:schemeClr val="accent2">
                              <a:lumMod val="75000"/>
                            </a:schemeClr>
                          </a:solidFill>
                        </a:rPr>
                        <a:t> large unstable nucleus splits to make two smaller nuclei</a:t>
                      </a:r>
                      <a:endParaRPr lang="en-GB" sz="1200" b="1" i="1" dirty="0">
                        <a:solidFill>
                          <a:schemeClr val="accent2">
                            <a:lumMod val="75000"/>
                          </a:schemeClr>
                        </a:solidFill>
                      </a:endParaRPr>
                    </a:p>
                  </a:txBody>
                  <a:tcPr anchor="ctr"/>
                </a:tc>
                <a:tc rowSpan="2">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GB" sz="1200" b="0" i="0" dirty="0" smtClean="0">
                          <a:solidFill>
                            <a:schemeClr val="tx1"/>
                          </a:solidFill>
                        </a:rPr>
                        <a:t>Neutron hits</a:t>
                      </a:r>
                      <a:r>
                        <a:rPr lang="en-GB" sz="1200" b="0" i="0" baseline="0" dirty="0" smtClean="0">
                          <a:solidFill>
                            <a:schemeClr val="tx1"/>
                          </a:solidFill>
                        </a:rPr>
                        <a:t> </a:t>
                      </a:r>
                      <a:r>
                        <a:rPr lang="en-GB" sz="1200" b="0" i="0" dirty="0" smtClean="0">
                          <a:solidFill>
                            <a:schemeClr val="tx1"/>
                          </a:solidFill>
                        </a:rPr>
                        <a:t>U-235 nucleus,</a:t>
                      </a:r>
                      <a:r>
                        <a:rPr lang="en-GB" sz="1200" b="0" i="0" baseline="0" dirty="0" smtClean="0">
                          <a:solidFill>
                            <a:schemeClr val="tx1"/>
                          </a:solidFill>
                        </a:rPr>
                        <a:t> nucleus </a:t>
                      </a:r>
                      <a:r>
                        <a:rPr lang="en-GB" sz="1200" b="0" i="0" dirty="0" smtClean="0">
                          <a:solidFill>
                            <a:schemeClr val="tx1"/>
                          </a:solidFill>
                        </a:rPr>
                        <a:t>absorbs neutron, splits emitting two or three neutrons and two smaller nuclei. Process also releases energy.</a:t>
                      </a:r>
                    </a:p>
                  </a:txBody>
                  <a:tcPr anchor="ct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GB" sz="1200" dirty="0" smtClean="0"/>
                        <a:t>Process repeats,</a:t>
                      </a:r>
                      <a:r>
                        <a:rPr lang="en-GB" sz="1200" baseline="0" dirty="0" smtClean="0"/>
                        <a:t> c</a:t>
                      </a:r>
                      <a:r>
                        <a:rPr lang="en-GB" sz="1200" dirty="0" smtClean="0"/>
                        <a:t>hain reaction formed</a:t>
                      </a:r>
                    </a:p>
                  </a:txBody>
                  <a:tcPr anchor="ctr"/>
                </a:tc>
                <a:extLst>
                  <a:ext uri="{0D108BD9-81ED-4DB2-BD59-A6C34878D82A}">
                    <a16:rowId xmlns:a16="http://schemas.microsoft.com/office/drawing/2014/main" val="10001"/>
                  </a:ext>
                </a:extLst>
              </a:tr>
              <a:tr h="40005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r>
                        <a:rPr lang="en-GB" sz="1200" dirty="0" smtClean="0"/>
                        <a:t>Used in nuclear</a:t>
                      </a:r>
                      <a:r>
                        <a:rPr lang="en-GB" sz="1200" baseline="0" dirty="0" smtClean="0"/>
                        <a:t> power stations</a:t>
                      </a:r>
                      <a:endParaRPr lang="en-GB" sz="1200" dirty="0"/>
                    </a:p>
                  </a:txBody>
                  <a:tcPr anchor="ctr"/>
                </a:tc>
                <a:extLst>
                  <a:ext uri="{0D108BD9-81ED-4DB2-BD59-A6C34878D82A}">
                    <a16:rowId xmlns:a16="http://schemas.microsoft.com/office/drawing/2014/main" val="10002"/>
                  </a:ext>
                </a:extLst>
              </a:tr>
              <a:tr h="659539">
                <a:tc>
                  <a:txBody>
                    <a:bodyPr/>
                    <a:lstStyle/>
                    <a:p>
                      <a:pPr algn="ctr"/>
                      <a:r>
                        <a:rPr lang="en-GB" sz="1200" dirty="0" smtClean="0"/>
                        <a:t>Nuclear fusion</a:t>
                      </a:r>
                      <a:endParaRPr lang="en-GB" sz="1200" dirty="0"/>
                    </a:p>
                  </a:txBody>
                  <a:tcPr vert="vert270"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Two small nuclei join to make one larger nucleus</a:t>
                      </a:r>
                      <a:endParaRPr lang="en-GB" sz="1200" b="1" i="1" dirty="0">
                        <a:solidFill>
                          <a:schemeClr val="accent2">
                            <a:lumMod val="75000"/>
                          </a:schemeClr>
                        </a:solidFill>
                      </a:endParaRPr>
                    </a:p>
                  </a:txBody>
                  <a:tcPr anchor="ctr"/>
                </a:tc>
                <a:tc>
                  <a:txBody>
                    <a:bodyPr/>
                    <a:lstStyle/>
                    <a:p>
                      <a:pPr algn="ctr"/>
                      <a:r>
                        <a:rPr lang="en-GB" sz="1200" dirty="0" smtClean="0"/>
                        <a:t>Difficult to do on Earth – huge amounts of pressure and temperature needed.</a:t>
                      </a:r>
                      <a:endParaRPr lang="en-GB" sz="1200" dirty="0"/>
                    </a:p>
                  </a:txBody>
                  <a:tcPr anchor="ctr"/>
                </a:tc>
                <a:tc>
                  <a:txBody>
                    <a:bodyPr/>
                    <a:lstStyle/>
                    <a:p>
                      <a:pPr algn="ctr"/>
                      <a:r>
                        <a:rPr lang="en-GB" sz="1200" dirty="0" smtClean="0"/>
                        <a:t>Occurs in stars</a:t>
                      </a:r>
                      <a:endParaRPr lang="en-GB" sz="1200" dirty="0"/>
                    </a:p>
                  </a:txBody>
                  <a:tcPr anchor="ctr"/>
                </a:tc>
                <a:extLst>
                  <a:ext uri="{0D108BD9-81ED-4DB2-BD59-A6C34878D82A}">
                    <a16:rowId xmlns:a16="http://schemas.microsoft.com/office/drawing/2014/main" val="2872313869"/>
                  </a:ext>
                </a:extLst>
              </a:tr>
            </a:tbl>
          </a:graphicData>
        </a:graphic>
      </p:graphicFrame>
      <p:sp>
        <p:nvSpPr>
          <p:cNvPr id="156" name="Rectangle 155"/>
          <p:cNvSpPr/>
          <p:nvPr/>
        </p:nvSpPr>
        <p:spPr>
          <a:xfrm>
            <a:off x="4388554" y="7850323"/>
            <a:ext cx="430546" cy="1338515"/>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1400" b="1" dirty="0" smtClean="0">
                <a:solidFill>
                  <a:schemeClr val="tx1"/>
                </a:solidFill>
              </a:rPr>
              <a:t>PHYSICS ONLY: Nuclear energy</a:t>
            </a:r>
            <a:endParaRPr lang="en-GB" sz="1400" b="1" dirty="0">
              <a:solidFill>
                <a:schemeClr val="tx1"/>
              </a:solidFill>
            </a:endParaRPr>
          </a:p>
        </p:txBody>
      </p:sp>
      <p:graphicFrame>
        <p:nvGraphicFramePr>
          <p:cNvPr id="166" name="Table 165"/>
          <p:cNvGraphicFramePr>
            <a:graphicFrameLocks noGrp="1"/>
          </p:cNvGraphicFramePr>
          <p:nvPr>
            <p:extLst>
              <p:ext uri="{D42A27DB-BD31-4B8C-83A1-F6EECF244321}">
                <p14:modId xmlns:p14="http://schemas.microsoft.com/office/powerpoint/2010/main" val="780746111"/>
              </p:ext>
            </p:extLst>
          </p:nvPr>
        </p:nvGraphicFramePr>
        <p:xfrm>
          <a:off x="5190622" y="6817959"/>
          <a:ext cx="7528833" cy="822960"/>
        </p:xfrm>
        <a:graphic>
          <a:graphicData uri="http://schemas.openxmlformats.org/drawingml/2006/table">
            <a:tbl>
              <a:tblPr firstRow="1" bandRow="1">
                <a:tableStyleId>{5940675A-B579-460E-94D1-54222C63F5DA}</a:tableStyleId>
              </a:tblPr>
              <a:tblGrid>
                <a:gridCol w="1027298">
                  <a:extLst>
                    <a:ext uri="{9D8B030D-6E8A-4147-A177-3AD203B41FA5}">
                      <a16:colId xmlns:a16="http://schemas.microsoft.com/office/drawing/2014/main" val="20000"/>
                    </a:ext>
                  </a:extLst>
                </a:gridCol>
                <a:gridCol w="6501535">
                  <a:extLst>
                    <a:ext uri="{9D8B030D-6E8A-4147-A177-3AD203B41FA5}">
                      <a16:colId xmlns:a16="http://schemas.microsoft.com/office/drawing/2014/main" val="20001"/>
                    </a:ext>
                  </a:extLst>
                </a:gridCol>
              </a:tblGrid>
              <a:tr h="170597">
                <a:tc>
                  <a:txBody>
                    <a:bodyPr/>
                    <a:lstStyle/>
                    <a:p>
                      <a:r>
                        <a:rPr lang="en-GB" sz="1200" dirty="0" smtClean="0"/>
                        <a:t>Fuel rods</a:t>
                      </a:r>
                      <a:endParaRPr lang="en-GB" sz="1200" dirty="0"/>
                    </a:p>
                  </a:txBody>
                  <a:tcPr anchor="ctr">
                    <a:solidFill>
                      <a:schemeClr val="accent2">
                        <a:lumMod val="20000"/>
                        <a:lumOff val="80000"/>
                      </a:schemeClr>
                    </a:solidFill>
                  </a:tcPr>
                </a:tc>
                <a:tc>
                  <a:txBody>
                    <a:bodyPr/>
                    <a:lstStyle/>
                    <a:p>
                      <a:pPr algn="ctr"/>
                      <a:r>
                        <a:rPr lang="en-GB" sz="1200" dirty="0" smtClean="0"/>
                        <a:t>Made of U-238, ‘enriched’ with U-235 (3%). Long and thin to allow neutrons to escape,</a:t>
                      </a:r>
                      <a:r>
                        <a:rPr lang="en-GB" sz="1200" baseline="0" dirty="0" smtClean="0"/>
                        <a:t> </a:t>
                      </a:r>
                      <a:r>
                        <a:rPr lang="en-GB" sz="1200" dirty="0" smtClean="0"/>
                        <a:t>hitting nuclei.</a:t>
                      </a:r>
                      <a:endParaRPr lang="en-GB" sz="1200" dirty="0"/>
                    </a:p>
                  </a:txBody>
                  <a:tcPr anchor="ctr"/>
                </a:tc>
                <a:extLst>
                  <a:ext uri="{0D108BD9-81ED-4DB2-BD59-A6C34878D82A}">
                    <a16:rowId xmlns:a16="http://schemas.microsoft.com/office/drawing/2014/main" val="10000"/>
                  </a:ext>
                </a:extLst>
              </a:tr>
              <a:tr h="238836">
                <a:tc>
                  <a:txBody>
                    <a:bodyPr/>
                    <a:lstStyle/>
                    <a:p>
                      <a:r>
                        <a:rPr lang="en-GB" sz="1200" dirty="0" smtClean="0"/>
                        <a:t>Control</a:t>
                      </a:r>
                      <a:r>
                        <a:rPr lang="en-GB" sz="1200" baseline="0" dirty="0" smtClean="0"/>
                        <a:t> rods</a:t>
                      </a:r>
                      <a:endParaRPr lang="en-GB" sz="1200" dirty="0"/>
                    </a:p>
                  </a:txBody>
                  <a:tcPr anchor="ctr">
                    <a:solidFill>
                      <a:schemeClr val="accent2">
                        <a:lumMod val="20000"/>
                        <a:lumOff val="80000"/>
                      </a:schemeClr>
                    </a:solidFill>
                  </a:tcPr>
                </a:tc>
                <a:tc>
                  <a:txBody>
                    <a:bodyPr/>
                    <a:lstStyle/>
                    <a:p>
                      <a:pPr algn="ctr"/>
                      <a:r>
                        <a:rPr lang="en-GB" sz="1200" dirty="0" smtClean="0"/>
                        <a:t>Made of Boron. Controls the rate of reaction. Boron absorbs excess neutrons. </a:t>
                      </a:r>
                      <a:endParaRPr lang="en-GB" sz="1200" dirty="0"/>
                    </a:p>
                  </a:txBody>
                  <a:tcPr anchor="ctr"/>
                </a:tc>
                <a:extLst>
                  <a:ext uri="{0D108BD9-81ED-4DB2-BD59-A6C34878D82A}">
                    <a16:rowId xmlns:a16="http://schemas.microsoft.com/office/drawing/2014/main" val="10001"/>
                  </a:ext>
                </a:extLst>
              </a:tr>
              <a:tr h="238836">
                <a:tc>
                  <a:txBody>
                    <a:bodyPr/>
                    <a:lstStyle/>
                    <a:p>
                      <a:r>
                        <a:rPr lang="en-GB" sz="1200" dirty="0" smtClean="0"/>
                        <a:t>Concrete</a:t>
                      </a:r>
                      <a:endParaRPr lang="en-GB" sz="1200" dirty="0"/>
                    </a:p>
                  </a:txBody>
                  <a:tcPr anchor="ctr">
                    <a:solidFill>
                      <a:schemeClr val="accent2">
                        <a:lumMod val="20000"/>
                        <a:lumOff val="80000"/>
                      </a:schemeClr>
                    </a:solidFill>
                  </a:tcPr>
                </a:tc>
                <a:tc>
                  <a:txBody>
                    <a:bodyPr/>
                    <a:lstStyle/>
                    <a:p>
                      <a:pPr algn="ctr"/>
                      <a:r>
                        <a:rPr lang="en-GB" sz="1200" dirty="0" smtClean="0"/>
                        <a:t>Neutrons hazardous</a:t>
                      </a:r>
                      <a:r>
                        <a:rPr lang="en-GB" sz="1200" baseline="0" dirty="0" smtClean="0"/>
                        <a:t> to humans – thick concreate shield protects workers.</a:t>
                      </a:r>
                      <a:endParaRPr lang="en-GB" sz="1200" dirty="0"/>
                    </a:p>
                  </a:txBody>
                  <a:tcPr anchor="ctr"/>
                </a:tc>
                <a:extLst>
                  <a:ext uri="{0D108BD9-81ED-4DB2-BD59-A6C34878D82A}">
                    <a16:rowId xmlns:a16="http://schemas.microsoft.com/office/drawing/2014/main" val="10002"/>
                  </a:ext>
                </a:extLst>
              </a:tr>
            </a:tbl>
          </a:graphicData>
        </a:graphic>
      </p:graphicFrame>
      <p:graphicFrame>
        <p:nvGraphicFramePr>
          <p:cNvPr id="205" name="Table 204"/>
          <p:cNvGraphicFramePr>
            <a:graphicFrameLocks noGrp="1"/>
          </p:cNvGraphicFramePr>
          <p:nvPr>
            <p:extLst>
              <p:ext uri="{D42A27DB-BD31-4B8C-83A1-F6EECF244321}">
                <p14:modId xmlns:p14="http://schemas.microsoft.com/office/powerpoint/2010/main" val="3639157535"/>
              </p:ext>
            </p:extLst>
          </p:nvPr>
        </p:nvGraphicFramePr>
        <p:xfrm>
          <a:off x="5719062" y="67034"/>
          <a:ext cx="4375914" cy="1280160"/>
        </p:xfrm>
        <a:graphic>
          <a:graphicData uri="http://schemas.openxmlformats.org/drawingml/2006/table">
            <a:tbl>
              <a:tblPr firstRow="1" bandRow="1">
                <a:tableStyleId>{5940675A-B579-460E-94D1-54222C63F5DA}</a:tableStyleId>
              </a:tblPr>
              <a:tblGrid>
                <a:gridCol w="692817">
                  <a:extLst>
                    <a:ext uri="{9D8B030D-6E8A-4147-A177-3AD203B41FA5}">
                      <a16:colId xmlns:a16="http://schemas.microsoft.com/office/drawing/2014/main" val="20000"/>
                    </a:ext>
                  </a:extLst>
                </a:gridCol>
                <a:gridCol w="1177641">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1591056">
                  <a:extLst>
                    <a:ext uri="{9D8B030D-6E8A-4147-A177-3AD203B41FA5}">
                      <a16:colId xmlns:a16="http://schemas.microsoft.com/office/drawing/2014/main" val="20003"/>
                    </a:ext>
                  </a:extLst>
                </a:gridCol>
              </a:tblGrid>
              <a:tr h="170597">
                <a:tc>
                  <a:txBody>
                    <a:bodyPr/>
                    <a:lstStyle/>
                    <a:p>
                      <a:r>
                        <a:rPr lang="en-GB" sz="1200" dirty="0" smtClean="0"/>
                        <a:t>Decay</a:t>
                      </a:r>
                      <a:endParaRPr lang="en-GB" sz="1200" dirty="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Range in air</a:t>
                      </a:r>
                      <a:endParaRPr lang="en-GB" sz="1200" b="1" i="1" dirty="0">
                        <a:solidFill>
                          <a:schemeClr val="accent2">
                            <a:lumMod val="75000"/>
                          </a:schemeClr>
                        </a:solidFill>
                      </a:endParaRPr>
                    </a:p>
                  </a:txBody>
                  <a:tcPr anchor="ctr"/>
                </a:tc>
                <a:tc>
                  <a:txBody>
                    <a:bodyPr/>
                    <a:lstStyle/>
                    <a:p>
                      <a:pPr algn="ctr"/>
                      <a:r>
                        <a:rPr lang="en-GB" sz="1200" b="1" i="1" dirty="0" smtClean="0">
                          <a:solidFill>
                            <a:schemeClr val="accent2">
                              <a:lumMod val="75000"/>
                            </a:schemeClr>
                          </a:solidFill>
                        </a:rPr>
                        <a:t>Ionising power</a:t>
                      </a:r>
                      <a:endParaRPr lang="en-GB" sz="1200" b="1" i="1" dirty="0">
                        <a:solidFill>
                          <a:schemeClr val="accent2">
                            <a:lumMod val="75000"/>
                          </a:schemeClr>
                        </a:solidFill>
                      </a:endParaRPr>
                    </a:p>
                  </a:txBody>
                  <a:tcPr anchor="ctr"/>
                </a:tc>
                <a:tc>
                  <a:txBody>
                    <a:bodyPr/>
                    <a:lstStyle/>
                    <a:p>
                      <a:pPr algn="ctr"/>
                      <a:r>
                        <a:rPr lang="en-GB" sz="1200" b="1" i="1" dirty="0" smtClean="0">
                          <a:solidFill>
                            <a:schemeClr val="accent2">
                              <a:lumMod val="75000"/>
                            </a:schemeClr>
                          </a:solidFill>
                        </a:rPr>
                        <a:t>Penetration power</a:t>
                      </a:r>
                      <a:endParaRPr lang="en-GB" sz="1200" b="1" i="1" dirty="0">
                        <a:solidFill>
                          <a:schemeClr val="accent2">
                            <a:lumMod val="75000"/>
                          </a:schemeClr>
                        </a:solidFill>
                      </a:endParaRPr>
                    </a:p>
                  </a:txBody>
                  <a:tcPr anchor="ctr"/>
                </a:tc>
                <a:extLst>
                  <a:ext uri="{0D108BD9-81ED-4DB2-BD59-A6C34878D82A}">
                    <a16:rowId xmlns:a16="http://schemas.microsoft.com/office/drawing/2014/main" val="10000"/>
                  </a:ext>
                </a:extLst>
              </a:tr>
              <a:tr h="170597">
                <a:tc>
                  <a:txBody>
                    <a:bodyPr/>
                    <a:lstStyle/>
                    <a:p>
                      <a:r>
                        <a:rPr lang="en-GB" sz="1200" dirty="0" smtClean="0"/>
                        <a:t>Alpha</a:t>
                      </a:r>
                      <a:endParaRPr lang="en-GB" sz="1200" dirty="0"/>
                    </a:p>
                  </a:txBody>
                  <a:tcPr anchor="ctr">
                    <a:solidFill>
                      <a:schemeClr val="accent2">
                        <a:lumMod val="20000"/>
                        <a:lumOff val="80000"/>
                      </a:schemeClr>
                    </a:solidFill>
                  </a:tcPr>
                </a:tc>
                <a:tc>
                  <a:txBody>
                    <a:bodyPr/>
                    <a:lstStyle/>
                    <a:p>
                      <a:pPr algn="ctr"/>
                      <a:r>
                        <a:rPr lang="en-GB" sz="1200" dirty="0" smtClean="0"/>
                        <a:t>Few cm</a:t>
                      </a:r>
                      <a:endParaRPr lang="en-GB" sz="1200" dirty="0"/>
                    </a:p>
                  </a:txBody>
                  <a:tcPr anchor="ctr"/>
                </a:tc>
                <a:tc>
                  <a:txBody>
                    <a:bodyPr/>
                    <a:lstStyle/>
                    <a:p>
                      <a:pPr algn="ctr"/>
                      <a:r>
                        <a:rPr lang="en-GB" sz="1200" dirty="0" smtClean="0"/>
                        <a:t>Very strong</a:t>
                      </a:r>
                      <a:endParaRPr lang="en-GB" sz="1200" dirty="0"/>
                    </a:p>
                  </a:txBody>
                  <a:tcPr anchor="ctr"/>
                </a:tc>
                <a:tc>
                  <a:txBody>
                    <a:bodyPr/>
                    <a:lstStyle/>
                    <a:p>
                      <a:pPr algn="ctr"/>
                      <a:r>
                        <a:rPr lang="en-GB" sz="1200" dirty="0" smtClean="0"/>
                        <a:t>Stopped by paper</a:t>
                      </a:r>
                      <a:endParaRPr lang="en-GB" sz="1200" dirty="0"/>
                    </a:p>
                  </a:txBody>
                  <a:tcPr anchor="ctr"/>
                </a:tc>
                <a:extLst>
                  <a:ext uri="{0D108BD9-81ED-4DB2-BD59-A6C34878D82A}">
                    <a16:rowId xmlns:a16="http://schemas.microsoft.com/office/drawing/2014/main" val="10001"/>
                  </a:ext>
                </a:extLst>
              </a:tr>
              <a:tr h="238836">
                <a:tc>
                  <a:txBody>
                    <a:bodyPr/>
                    <a:lstStyle/>
                    <a:p>
                      <a:r>
                        <a:rPr lang="en-GB" sz="1200" dirty="0" smtClean="0"/>
                        <a:t>Beta</a:t>
                      </a:r>
                      <a:endParaRPr lang="en-GB" sz="1200" dirty="0"/>
                    </a:p>
                  </a:txBody>
                  <a:tcPr anchor="ctr">
                    <a:solidFill>
                      <a:schemeClr val="accent2">
                        <a:lumMod val="20000"/>
                        <a:lumOff val="80000"/>
                      </a:schemeClr>
                    </a:solidFill>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GB" sz="1200" dirty="0" smtClean="0"/>
                        <a:t>Few m</a:t>
                      </a:r>
                      <a:endParaRPr lang="en-GB" sz="1200" dirty="0"/>
                    </a:p>
                  </a:txBody>
                  <a:tcPr anchor="ctr"/>
                </a:tc>
                <a:tc>
                  <a:txBody>
                    <a:bodyPr/>
                    <a:lstStyle/>
                    <a:p>
                      <a:pPr algn="ctr"/>
                      <a:r>
                        <a:rPr lang="en-GB" sz="1200" dirty="0" smtClean="0"/>
                        <a:t>Medium </a:t>
                      </a:r>
                      <a:endParaRPr lang="en-GB" sz="1200" dirty="0"/>
                    </a:p>
                  </a:txBody>
                  <a:tcPr anchor="ctr"/>
                </a:tc>
                <a:tc>
                  <a:txBody>
                    <a:bodyPr/>
                    <a:lstStyle/>
                    <a:p>
                      <a:pPr algn="ctr"/>
                      <a:r>
                        <a:rPr lang="en-GB" sz="1200" dirty="0" smtClean="0"/>
                        <a:t>Stopped by Aluminium</a:t>
                      </a:r>
                      <a:endParaRPr lang="en-GB" sz="1200" dirty="0"/>
                    </a:p>
                  </a:txBody>
                  <a:tcPr anchor="ctr"/>
                </a:tc>
                <a:extLst>
                  <a:ext uri="{0D108BD9-81ED-4DB2-BD59-A6C34878D82A}">
                    <a16:rowId xmlns:a16="http://schemas.microsoft.com/office/drawing/2014/main" val="10002"/>
                  </a:ext>
                </a:extLst>
              </a:tr>
              <a:tr h="252828">
                <a:tc>
                  <a:txBody>
                    <a:bodyPr/>
                    <a:lstStyle/>
                    <a:p>
                      <a:r>
                        <a:rPr lang="en-GB" sz="1200" dirty="0" smtClean="0"/>
                        <a:t>Gamma</a:t>
                      </a:r>
                      <a:endParaRPr lang="en-GB" sz="1200" dirty="0"/>
                    </a:p>
                  </a:txBody>
                  <a:tcPr anchor="ctr">
                    <a:solidFill>
                      <a:schemeClr val="accent2">
                        <a:lumMod val="20000"/>
                        <a:lumOff val="80000"/>
                      </a:schemeClr>
                    </a:solidFill>
                  </a:tcPr>
                </a:tc>
                <a:tc>
                  <a:txBody>
                    <a:bodyPr/>
                    <a:lstStyle/>
                    <a:p>
                      <a:pPr algn="ctr"/>
                      <a:r>
                        <a:rPr lang="en-GB" sz="1200" dirty="0" smtClean="0"/>
                        <a:t>Great</a:t>
                      </a:r>
                      <a:r>
                        <a:rPr lang="en-GB" sz="1200" baseline="0" dirty="0" smtClean="0"/>
                        <a:t> distances</a:t>
                      </a:r>
                      <a:endParaRPr lang="en-GB" sz="1200" dirty="0"/>
                    </a:p>
                  </a:txBody>
                  <a:tcPr anchor="ctr"/>
                </a:tc>
                <a:tc>
                  <a:txBody>
                    <a:bodyPr/>
                    <a:lstStyle/>
                    <a:p>
                      <a:pPr algn="ctr"/>
                      <a:r>
                        <a:rPr lang="en-GB" sz="1200" dirty="0" smtClean="0"/>
                        <a:t>Weak </a:t>
                      </a:r>
                      <a:endParaRPr lang="en-GB" sz="1200" dirty="0"/>
                    </a:p>
                  </a:txBody>
                  <a:tcPr anchor="ctr"/>
                </a:tc>
                <a:tc>
                  <a:txBody>
                    <a:bodyPr/>
                    <a:lstStyle/>
                    <a:p>
                      <a:pPr algn="ctr"/>
                      <a:r>
                        <a:rPr lang="en-GB" sz="1200" dirty="0" smtClean="0"/>
                        <a:t>Stopped by thick lead</a:t>
                      </a:r>
                      <a:endParaRPr lang="en-GB" sz="1200" dirty="0"/>
                    </a:p>
                  </a:txBody>
                  <a:tcPr anchor="ctr"/>
                </a:tc>
                <a:extLst>
                  <a:ext uri="{0D108BD9-81ED-4DB2-BD59-A6C34878D82A}">
                    <a16:rowId xmlns:a16="http://schemas.microsoft.com/office/drawing/2014/main" val="10003"/>
                  </a:ext>
                </a:extLst>
              </a:tr>
            </a:tbl>
          </a:graphicData>
        </a:graphic>
      </p:graphicFrame>
      <p:pic>
        <p:nvPicPr>
          <p:cNvPr id="59" name="Picture 58">
            <a:extLst>
              <a:ext uri="{FF2B5EF4-FFF2-40B4-BE49-F238E27FC236}">
                <a16:creationId xmlns:a16="http://schemas.microsoft.com/office/drawing/2014/main" id="{4E667E7F-998E-4E53-90D3-AF6D0A507F91}"/>
              </a:ext>
            </a:extLst>
          </p:cNvPr>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tretch>
            <a:fillRect/>
          </a:stretch>
        </p:blipFill>
        <p:spPr>
          <a:xfrm rot="5400000">
            <a:off x="2467954" y="11136"/>
            <a:ext cx="596249" cy="593820"/>
          </a:xfrm>
          <a:prstGeom prst="rect">
            <a:avLst/>
          </a:prstGeom>
        </p:spPr>
      </p:pic>
      <p:sp>
        <p:nvSpPr>
          <p:cNvPr id="78" name="Rectangle 77"/>
          <p:cNvSpPr/>
          <p:nvPr/>
        </p:nvSpPr>
        <p:spPr>
          <a:xfrm>
            <a:off x="938073" y="60357"/>
            <a:ext cx="1313844" cy="41403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1200" dirty="0" smtClean="0">
                <a:solidFill>
                  <a:schemeClr val="tx1"/>
                </a:solidFill>
              </a:rPr>
              <a:t>Radius of an atom 1 X 10</a:t>
            </a:r>
            <a:r>
              <a:rPr lang="en-GB" sz="1200" baseline="30000" dirty="0" smtClean="0">
                <a:solidFill>
                  <a:schemeClr val="tx1"/>
                </a:solidFill>
              </a:rPr>
              <a:t>-10</a:t>
            </a:r>
            <a:r>
              <a:rPr lang="en-GB" sz="1200" dirty="0" smtClean="0">
                <a:solidFill>
                  <a:schemeClr val="tx1"/>
                </a:solidFill>
              </a:rPr>
              <a:t>m</a:t>
            </a:r>
            <a:endParaRPr lang="en-GB" sz="1200" dirty="0">
              <a:solidFill>
                <a:schemeClr val="tx1"/>
              </a:solidFill>
            </a:endParaRPr>
          </a:p>
        </p:txBody>
      </p:sp>
      <p:cxnSp>
        <p:nvCxnSpPr>
          <p:cNvPr id="85" name="Straight Connector 84"/>
          <p:cNvCxnSpPr>
            <a:stCxn id="10" idx="0"/>
            <a:endCxn id="141" idx="2"/>
          </p:cNvCxnSpPr>
          <p:nvPr/>
        </p:nvCxnSpPr>
        <p:spPr>
          <a:xfrm flipH="1" flipV="1">
            <a:off x="5754595" y="2712820"/>
            <a:ext cx="550562" cy="9438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41" name="Table 140"/>
          <p:cNvGraphicFramePr>
            <a:graphicFrameLocks noGrp="1"/>
          </p:cNvGraphicFramePr>
          <p:nvPr>
            <p:extLst>
              <p:ext uri="{D42A27DB-BD31-4B8C-83A1-F6EECF244321}">
                <p14:modId xmlns:p14="http://schemas.microsoft.com/office/powerpoint/2010/main" val="2265704202"/>
              </p:ext>
            </p:extLst>
          </p:nvPr>
        </p:nvGraphicFramePr>
        <p:xfrm>
          <a:off x="4209144" y="1432660"/>
          <a:ext cx="3090903" cy="1280160"/>
        </p:xfrm>
        <a:graphic>
          <a:graphicData uri="http://schemas.openxmlformats.org/drawingml/2006/table">
            <a:tbl>
              <a:tblPr firstRow="1" bandRow="1">
                <a:tableStyleId>{5940675A-B579-460E-94D1-54222C63F5DA}</a:tableStyleId>
              </a:tblPr>
              <a:tblGrid>
                <a:gridCol w="939737">
                  <a:extLst>
                    <a:ext uri="{9D8B030D-6E8A-4147-A177-3AD203B41FA5}">
                      <a16:colId xmlns:a16="http://schemas.microsoft.com/office/drawing/2014/main" val="20000"/>
                    </a:ext>
                  </a:extLst>
                </a:gridCol>
                <a:gridCol w="2151166">
                  <a:extLst>
                    <a:ext uri="{9D8B030D-6E8A-4147-A177-3AD203B41FA5}">
                      <a16:colId xmlns:a16="http://schemas.microsoft.com/office/drawing/2014/main" val="20001"/>
                    </a:ext>
                  </a:extLst>
                </a:gridCol>
              </a:tblGrid>
              <a:tr h="258030">
                <a:tc>
                  <a:txBody>
                    <a:bodyPr/>
                    <a:lstStyle/>
                    <a:p>
                      <a:r>
                        <a:rPr lang="en-GB" sz="1200" dirty="0" smtClean="0"/>
                        <a:t>Radioactive</a:t>
                      </a:r>
                      <a:r>
                        <a:rPr lang="en-GB" sz="1200" baseline="0" dirty="0" smtClean="0"/>
                        <a:t> decay</a:t>
                      </a:r>
                      <a:endParaRPr lang="en-GB" sz="1200" dirty="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Unstable atoms randomly emit radiation to become stable</a:t>
                      </a:r>
                      <a:endParaRPr lang="en-GB" sz="1200" b="1" i="1" dirty="0">
                        <a:solidFill>
                          <a:schemeClr val="accent2">
                            <a:lumMod val="75000"/>
                          </a:schemeClr>
                        </a:solidFill>
                      </a:endParaRPr>
                    </a:p>
                  </a:txBody>
                  <a:tcPr anchor="ctr"/>
                </a:tc>
                <a:extLst>
                  <a:ext uri="{0D108BD9-81ED-4DB2-BD59-A6C34878D82A}">
                    <a16:rowId xmlns:a16="http://schemas.microsoft.com/office/drawing/2014/main" val="886545442"/>
                  </a:ext>
                </a:extLst>
              </a:tr>
              <a:tr h="258030">
                <a:tc>
                  <a:txBody>
                    <a:bodyPr/>
                    <a:lstStyle/>
                    <a:p>
                      <a:r>
                        <a:rPr lang="en-GB" sz="1200" dirty="0" smtClean="0"/>
                        <a:t>Detecting</a:t>
                      </a:r>
                      <a:endParaRPr lang="en-GB" sz="1200" dirty="0"/>
                    </a:p>
                  </a:txBody>
                  <a:tcPr anchor="ctr">
                    <a:solidFill>
                      <a:schemeClr val="accent2">
                        <a:lumMod val="20000"/>
                        <a:lumOff val="80000"/>
                      </a:schemeClr>
                    </a:solidFill>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GB" sz="1200" b="1" i="1" dirty="0" smtClean="0">
                          <a:solidFill>
                            <a:schemeClr val="accent2">
                              <a:lumMod val="75000"/>
                            </a:schemeClr>
                          </a:solidFill>
                        </a:rPr>
                        <a:t>Use Geiger Muller tube</a:t>
                      </a:r>
                    </a:p>
                  </a:txBody>
                  <a:tcPr anchor="ctr"/>
                </a:tc>
                <a:extLst>
                  <a:ext uri="{0D108BD9-81ED-4DB2-BD59-A6C34878D82A}">
                    <a16:rowId xmlns:a16="http://schemas.microsoft.com/office/drawing/2014/main" val="3396675008"/>
                  </a:ext>
                </a:extLst>
              </a:tr>
              <a:tr h="258030">
                <a:tc>
                  <a:txBody>
                    <a:bodyPr/>
                    <a:lstStyle/>
                    <a:p>
                      <a:r>
                        <a:rPr lang="en-GB" sz="1200" dirty="0" smtClean="0"/>
                        <a:t>Unit</a:t>
                      </a:r>
                      <a:endParaRPr lang="en-GB" sz="1200" dirty="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Becquerel</a:t>
                      </a:r>
                      <a:endParaRPr lang="en-GB" sz="1200" b="1" i="1" dirty="0">
                        <a:solidFill>
                          <a:schemeClr val="accent2">
                            <a:lumMod val="75000"/>
                          </a:schemeClr>
                        </a:solidFill>
                      </a:endParaRPr>
                    </a:p>
                  </a:txBody>
                  <a:tcPr anchor="ctr"/>
                </a:tc>
                <a:extLst>
                  <a:ext uri="{0D108BD9-81ED-4DB2-BD59-A6C34878D82A}">
                    <a16:rowId xmlns:a16="http://schemas.microsoft.com/office/drawing/2014/main" val="10001"/>
                  </a:ext>
                </a:extLst>
              </a:tr>
              <a:tr h="258030">
                <a:tc>
                  <a:txBody>
                    <a:bodyPr/>
                    <a:lstStyle/>
                    <a:p>
                      <a:r>
                        <a:rPr lang="en-GB" sz="1200" dirty="0" smtClean="0"/>
                        <a:t>Ionisation</a:t>
                      </a:r>
                      <a:endParaRPr lang="en-GB" sz="1200" dirty="0"/>
                    </a:p>
                  </a:txBody>
                  <a:tcPr anchor="ctr">
                    <a:solidFill>
                      <a:schemeClr val="accent2">
                        <a:lumMod val="20000"/>
                        <a:lumOff val="80000"/>
                      </a:schemeClr>
                    </a:solidFill>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GB" sz="1200" b="1" i="1" dirty="0" smtClean="0">
                          <a:solidFill>
                            <a:schemeClr val="accent2">
                              <a:lumMod val="75000"/>
                            </a:schemeClr>
                          </a:solidFill>
                        </a:rPr>
                        <a:t>All radiation ionises </a:t>
                      </a:r>
                    </a:p>
                  </a:txBody>
                  <a:tcPr anchor="ctr"/>
                </a:tc>
                <a:extLst>
                  <a:ext uri="{0D108BD9-81ED-4DB2-BD59-A6C34878D82A}">
                    <a16:rowId xmlns:a16="http://schemas.microsoft.com/office/drawing/2014/main" val="10002"/>
                  </a:ext>
                </a:extLst>
              </a:tr>
            </a:tbl>
          </a:graphicData>
        </a:graphic>
      </p:graphicFrame>
      <p:pic>
        <p:nvPicPr>
          <p:cNvPr id="155" name="Picture 154" descr="Image result for unstable nuclei emitting radiation">
            <a:extLst>
              <a:ext uri="{FF2B5EF4-FFF2-40B4-BE49-F238E27FC236}">
                <a16:creationId xmlns:a16="http://schemas.microsoft.com/office/drawing/2014/main" id="{73674FA2-BD76-4025-950F-E39666B71E1C}"/>
              </a:ext>
            </a:extLst>
          </p:cNvPr>
          <p:cNvPicPr/>
          <p:nvPr/>
        </p:nvPicPr>
        <p:blipFill rotWithShape="1">
          <a:blip r:embed="rId4">
            <a:extLst>
              <a:ext uri="{28A0092B-C50C-407E-A947-70E740481C1C}">
                <a14:useLocalDpi xmlns:a14="http://schemas.microsoft.com/office/drawing/2010/main" val="0"/>
              </a:ext>
            </a:extLst>
          </a:blip>
          <a:srcRect b="10407"/>
          <a:stretch/>
        </p:blipFill>
        <p:spPr bwMode="auto">
          <a:xfrm>
            <a:off x="4286734" y="738698"/>
            <a:ext cx="1317154" cy="587234"/>
          </a:xfrm>
          <a:prstGeom prst="rect">
            <a:avLst/>
          </a:prstGeom>
          <a:noFill/>
          <a:ln>
            <a:noFill/>
          </a:ln>
          <a:extLst>
            <a:ext uri="{53640926-AAD7-44D8-BBD7-CCE9431645EC}">
              <a14:shadowObscured xmlns:a14="http://schemas.microsoft.com/office/drawing/2010/main"/>
            </a:ext>
          </a:extLst>
        </p:spPr>
      </p:pic>
      <p:pic>
        <p:nvPicPr>
          <p:cNvPr id="163" name="Picture 162" descr="Image result for alpha beta gamma radiation">
            <a:extLst>
              <a:ext uri="{FF2B5EF4-FFF2-40B4-BE49-F238E27FC236}">
                <a16:creationId xmlns:a16="http://schemas.microsoft.com/office/drawing/2014/main" id="{6D642F14-CA99-41C7-B2EC-DCD0AFF0D622}"/>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142176" y="517319"/>
            <a:ext cx="2575262" cy="826599"/>
          </a:xfrm>
          <a:prstGeom prst="rect">
            <a:avLst/>
          </a:prstGeom>
          <a:noFill/>
          <a:ln>
            <a:noFill/>
          </a:ln>
        </p:spPr>
      </p:pic>
      <p:pic>
        <p:nvPicPr>
          <p:cNvPr id="165" name="Picture 164">
            <a:extLst>
              <a:ext uri="{FF2B5EF4-FFF2-40B4-BE49-F238E27FC236}">
                <a16:creationId xmlns:a16="http://schemas.microsoft.com/office/drawing/2014/main" id="{CDDB642E-17A4-4491-9E5D-F508D5C16938}"/>
              </a:ext>
            </a:extLst>
          </p:cNvPr>
          <p:cNvPicPr>
            <a:picLocks noChangeAspect="1"/>
          </p:cNvPicPr>
          <p:nvPr/>
        </p:nvPicPr>
        <p:blipFill rotWithShape="1">
          <a:blip r:embed="rId6">
            <a:extLst>
              <a:ext uri="{28A0092B-C50C-407E-A947-70E740481C1C}">
                <a14:useLocalDpi xmlns:a14="http://schemas.microsoft.com/office/drawing/2010/main" val="0"/>
              </a:ext>
            </a:extLst>
          </a:blip>
          <a:srcRect t="6915" b="5926"/>
          <a:stretch/>
        </p:blipFill>
        <p:spPr>
          <a:xfrm>
            <a:off x="11377933" y="7711044"/>
            <a:ext cx="1337447" cy="745555"/>
          </a:xfrm>
          <a:prstGeom prst="rect">
            <a:avLst/>
          </a:prstGeom>
        </p:spPr>
      </p:pic>
      <p:pic>
        <p:nvPicPr>
          <p:cNvPr id="167" name="Picture 166">
            <a:extLst>
              <a:ext uri="{FF2B5EF4-FFF2-40B4-BE49-F238E27FC236}">
                <a16:creationId xmlns:a16="http://schemas.microsoft.com/office/drawing/2014/main" id="{BC884EFF-6BFE-45ED-84A2-32E58D38B902}"/>
              </a:ext>
            </a:extLst>
          </p:cNvPr>
          <p:cNvPicPr>
            <a:picLocks noChangeAspect="1"/>
          </p:cNvPicPr>
          <p:nvPr/>
        </p:nvPicPr>
        <p:blipFill rotWithShape="1">
          <a:blip r:embed="rId7">
            <a:extLst>
              <a:ext uri="{28A0092B-C50C-407E-A947-70E740481C1C}">
                <a14:useLocalDpi xmlns:a14="http://schemas.microsoft.com/office/drawing/2010/main" val="0"/>
              </a:ext>
            </a:extLst>
          </a:blip>
          <a:srcRect l="3489" t="9126" r="5163" b="5324"/>
          <a:stretch/>
        </p:blipFill>
        <p:spPr>
          <a:xfrm>
            <a:off x="11361801" y="8502768"/>
            <a:ext cx="1346980" cy="744999"/>
          </a:xfrm>
          <a:prstGeom prst="rect">
            <a:avLst/>
          </a:prstGeom>
        </p:spPr>
      </p:pic>
      <p:grpSp>
        <p:nvGrpSpPr>
          <p:cNvPr id="330" name="Group 329"/>
          <p:cNvGrpSpPr/>
          <p:nvPr/>
        </p:nvGrpSpPr>
        <p:grpSpPr>
          <a:xfrm>
            <a:off x="815280" y="3016770"/>
            <a:ext cx="2643514" cy="545800"/>
            <a:chOff x="-3031420" y="2809296"/>
            <a:chExt cx="2643514" cy="545800"/>
          </a:xfrm>
        </p:grpSpPr>
        <p:pic>
          <p:nvPicPr>
            <p:cNvPr id="62" name="Picture 61" descr="Image result for isotopes of lithium atomic diagram">
              <a:extLst>
                <a:ext uri="{FF2B5EF4-FFF2-40B4-BE49-F238E27FC236}">
                  <a16:creationId xmlns:a16="http://schemas.microsoft.com/office/drawing/2014/main" id="{D517F2D1-4837-4483-802F-4D09BB25DFFC}"/>
                </a:ext>
              </a:extLst>
            </p:cNvPr>
            <p:cNvPicPr/>
            <p:nvPr/>
          </p:nvPicPr>
          <p:blipFill rotWithShape="1">
            <a:blip r:embed="rId8">
              <a:extLst>
                <a:ext uri="{28A0092B-C50C-407E-A947-70E740481C1C}">
                  <a14:useLocalDpi xmlns:a14="http://schemas.microsoft.com/office/drawing/2010/main" val="0"/>
                </a:ext>
              </a:extLst>
            </a:blip>
            <a:srcRect l="6599" t="6294" r="73031" b="55062"/>
            <a:stretch/>
          </p:blipFill>
          <p:spPr bwMode="auto">
            <a:xfrm>
              <a:off x="-3031420" y="2816417"/>
              <a:ext cx="511542" cy="538679"/>
            </a:xfrm>
            <a:prstGeom prst="rect">
              <a:avLst/>
            </a:prstGeom>
            <a:noFill/>
            <a:ln>
              <a:noFill/>
            </a:ln>
            <a:extLst>
              <a:ext uri="{53640926-AAD7-44D8-BBD7-CCE9431645EC}">
                <a14:shadowObscured xmlns:a14="http://schemas.microsoft.com/office/drawing/2010/main"/>
              </a:ext>
            </a:extLst>
          </p:spPr>
        </p:pic>
        <p:pic>
          <p:nvPicPr>
            <p:cNvPr id="63" name="Picture 62" descr="Image result for isotopes of lithium atomic diagram">
              <a:extLst>
                <a:ext uri="{FF2B5EF4-FFF2-40B4-BE49-F238E27FC236}">
                  <a16:creationId xmlns:a16="http://schemas.microsoft.com/office/drawing/2014/main" id="{5A1C30B9-87D0-4D34-8298-F796BA0943CB}"/>
                </a:ext>
              </a:extLst>
            </p:cNvPr>
            <p:cNvPicPr/>
            <p:nvPr/>
          </p:nvPicPr>
          <p:blipFill rotWithShape="1">
            <a:blip r:embed="rId8">
              <a:extLst>
                <a:ext uri="{28A0092B-C50C-407E-A947-70E740481C1C}">
                  <a14:useLocalDpi xmlns:a14="http://schemas.microsoft.com/office/drawing/2010/main" val="0"/>
                </a:ext>
              </a:extLst>
            </a:blip>
            <a:srcRect l="39777" t="4193" r="39394" b="55469"/>
            <a:stretch/>
          </p:blipFill>
          <p:spPr bwMode="auto">
            <a:xfrm>
              <a:off x="-1607371" y="2809296"/>
              <a:ext cx="511542" cy="538779"/>
            </a:xfrm>
            <a:prstGeom prst="rect">
              <a:avLst/>
            </a:prstGeom>
            <a:noFill/>
            <a:ln>
              <a:noFill/>
            </a:ln>
            <a:extLst>
              <a:ext uri="{53640926-AAD7-44D8-BBD7-CCE9431645EC}">
                <a14:shadowObscured xmlns:a14="http://schemas.microsoft.com/office/drawing/2010/main"/>
              </a:ext>
            </a:extLst>
          </p:spPr>
        </p:pic>
        <p:pic>
          <p:nvPicPr>
            <p:cNvPr id="182" name="Picture 181" descr="Image result for isotopes of lithium atomic diagram">
              <a:extLst>
                <a:ext uri="{FF2B5EF4-FFF2-40B4-BE49-F238E27FC236}">
                  <a16:creationId xmlns:a16="http://schemas.microsoft.com/office/drawing/2014/main" id="{0E99D998-53C9-4841-8E2C-6DA1FB2DD318}"/>
                </a:ext>
              </a:extLst>
            </p:cNvPr>
            <p:cNvPicPr/>
            <p:nvPr/>
          </p:nvPicPr>
          <p:blipFill rotWithShape="1">
            <a:blip r:embed="rId9" cstate="print">
              <a:extLst>
                <a:ext uri="{28A0092B-C50C-407E-A947-70E740481C1C}">
                  <a14:useLocalDpi xmlns:a14="http://schemas.microsoft.com/office/drawing/2010/main" val="0"/>
                </a:ext>
              </a:extLst>
            </a:blip>
            <a:srcRect l="24595" t="6481" r="1435" b="7992"/>
            <a:stretch/>
          </p:blipFill>
          <p:spPr bwMode="auto">
            <a:xfrm>
              <a:off x="-2322530" y="2810685"/>
              <a:ext cx="538406" cy="538679"/>
            </a:xfrm>
            <a:prstGeom prst="rect">
              <a:avLst/>
            </a:prstGeom>
            <a:noFill/>
            <a:ln>
              <a:noFill/>
            </a:ln>
            <a:extLst>
              <a:ext uri="{53640926-AAD7-44D8-BBD7-CCE9431645EC}">
                <a14:shadowObscured xmlns:a14="http://schemas.microsoft.com/office/drawing/2010/main"/>
              </a:ext>
            </a:extLst>
          </p:spPr>
        </p:pic>
        <p:pic>
          <p:nvPicPr>
            <p:cNvPr id="183" name="Picture 182" descr="Image result for isotopes of lithium atomic diagram">
              <a:extLst>
                <a:ext uri="{FF2B5EF4-FFF2-40B4-BE49-F238E27FC236}">
                  <a16:creationId xmlns:a16="http://schemas.microsoft.com/office/drawing/2014/main" id="{F1F774E1-6842-47DB-A5C9-805A6E94F3A5}"/>
                </a:ext>
              </a:extLst>
            </p:cNvPr>
            <p:cNvPicPr/>
            <p:nvPr/>
          </p:nvPicPr>
          <p:blipFill rotWithShape="1">
            <a:blip r:embed="rId9" cstate="print">
              <a:extLst>
                <a:ext uri="{28A0092B-C50C-407E-A947-70E740481C1C}">
                  <a14:useLocalDpi xmlns:a14="http://schemas.microsoft.com/office/drawing/2010/main" val="0"/>
                </a:ext>
              </a:extLst>
            </a:blip>
            <a:srcRect l="24596" b="7262"/>
            <a:stretch/>
          </p:blipFill>
          <p:spPr bwMode="auto">
            <a:xfrm>
              <a:off x="-926312" y="2809296"/>
              <a:ext cx="538406" cy="538679"/>
            </a:xfrm>
            <a:prstGeom prst="rect">
              <a:avLst/>
            </a:prstGeom>
            <a:noFill/>
            <a:ln w="25400">
              <a:noFill/>
            </a:ln>
            <a:extLst>
              <a:ext uri="{53640926-AAD7-44D8-BBD7-CCE9431645EC}">
                <a14:shadowObscured xmlns:a14="http://schemas.microsoft.com/office/drawing/2010/main"/>
              </a:ext>
            </a:extLst>
          </p:spPr>
        </p:pic>
      </p:grpSp>
      <p:graphicFrame>
        <p:nvGraphicFramePr>
          <p:cNvPr id="185" name="Table 184"/>
          <p:cNvGraphicFramePr>
            <a:graphicFrameLocks noGrp="1"/>
          </p:cNvGraphicFramePr>
          <p:nvPr>
            <p:extLst>
              <p:ext uri="{D42A27DB-BD31-4B8C-83A1-F6EECF244321}">
                <p14:modId xmlns:p14="http://schemas.microsoft.com/office/powerpoint/2010/main" val="1179688988"/>
              </p:ext>
            </p:extLst>
          </p:nvPr>
        </p:nvGraphicFramePr>
        <p:xfrm>
          <a:off x="65428" y="3000857"/>
          <a:ext cx="3489750" cy="1042349"/>
        </p:xfrm>
        <a:graphic>
          <a:graphicData uri="http://schemas.openxmlformats.org/drawingml/2006/table">
            <a:tbl>
              <a:tblPr firstRow="1" bandRow="1">
                <a:tableStyleId>{5940675A-B579-460E-94D1-54222C63F5DA}</a:tableStyleId>
              </a:tblPr>
              <a:tblGrid>
                <a:gridCol w="663160">
                  <a:extLst>
                    <a:ext uri="{9D8B030D-6E8A-4147-A177-3AD203B41FA5}">
                      <a16:colId xmlns:a16="http://schemas.microsoft.com/office/drawing/2014/main" val="20000"/>
                    </a:ext>
                  </a:extLst>
                </a:gridCol>
                <a:gridCol w="706647">
                  <a:extLst>
                    <a:ext uri="{9D8B030D-6E8A-4147-A177-3AD203B41FA5}">
                      <a16:colId xmlns:a16="http://schemas.microsoft.com/office/drawing/2014/main" val="3417159166"/>
                    </a:ext>
                  </a:extLst>
                </a:gridCol>
                <a:gridCol w="706648">
                  <a:extLst>
                    <a:ext uri="{9D8B030D-6E8A-4147-A177-3AD203B41FA5}">
                      <a16:colId xmlns:a16="http://schemas.microsoft.com/office/drawing/2014/main" val="1739720752"/>
                    </a:ext>
                  </a:extLst>
                </a:gridCol>
                <a:gridCol w="706648">
                  <a:extLst>
                    <a:ext uri="{9D8B030D-6E8A-4147-A177-3AD203B41FA5}">
                      <a16:colId xmlns:a16="http://schemas.microsoft.com/office/drawing/2014/main" val="2737858994"/>
                    </a:ext>
                  </a:extLst>
                </a:gridCol>
                <a:gridCol w="706647">
                  <a:extLst>
                    <a:ext uri="{9D8B030D-6E8A-4147-A177-3AD203B41FA5}">
                      <a16:colId xmlns:a16="http://schemas.microsoft.com/office/drawing/2014/main" val="4005770399"/>
                    </a:ext>
                  </a:extLst>
                </a:gridCol>
              </a:tblGrid>
              <a:tr h="585149">
                <a:tc>
                  <a:txBody>
                    <a:bodyPr/>
                    <a:lstStyle/>
                    <a:p>
                      <a:r>
                        <a:rPr lang="en-GB" sz="1200" dirty="0" smtClean="0"/>
                        <a:t>Isotope</a:t>
                      </a:r>
                      <a:endParaRPr lang="en-GB" sz="1200" dirty="0"/>
                    </a:p>
                  </a:txBody>
                  <a:tcPr anchor="ctr">
                    <a:solidFill>
                      <a:schemeClr val="accent2">
                        <a:lumMod val="20000"/>
                        <a:lumOff val="80000"/>
                      </a:schemeClr>
                    </a:solidFill>
                  </a:tcPr>
                </a:tc>
                <a:tc>
                  <a:txBody>
                    <a:bodyPr/>
                    <a:lstStyle/>
                    <a:p>
                      <a:pPr algn="ctr"/>
                      <a:endParaRPr lang="en-GB" sz="1200" dirty="0">
                        <a:solidFill>
                          <a:schemeClr val="tx1"/>
                        </a:solidFill>
                      </a:endParaRPr>
                    </a:p>
                  </a:txBody>
                  <a:tcPr anchor="ctr"/>
                </a:tc>
                <a:tc>
                  <a:txBody>
                    <a:bodyPr/>
                    <a:lstStyle/>
                    <a:p>
                      <a:pPr algn="ctr"/>
                      <a:endParaRPr lang="en-GB" sz="1200" dirty="0">
                        <a:solidFill>
                          <a:schemeClr val="tx1"/>
                        </a:solidFill>
                      </a:endParaRPr>
                    </a:p>
                  </a:txBody>
                  <a:tcPr anchor="ctr"/>
                </a:tc>
                <a:tc>
                  <a:txBody>
                    <a:bodyPr/>
                    <a:lstStyle/>
                    <a:p>
                      <a:pPr algn="ctr"/>
                      <a:endParaRPr lang="en-GB" sz="1200" dirty="0">
                        <a:solidFill>
                          <a:schemeClr val="tx1"/>
                        </a:solidFill>
                      </a:endParaRPr>
                    </a:p>
                  </a:txBody>
                  <a:tcPr anchor="ctr"/>
                </a:tc>
                <a:tc>
                  <a:txBody>
                    <a:bodyPr/>
                    <a:lstStyle/>
                    <a:p>
                      <a:pPr algn="ctr"/>
                      <a:endParaRPr lang="en-GB" sz="1200" dirty="0">
                        <a:solidFill>
                          <a:schemeClr val="tx1"/>
                        </a:solidFill>
                      </a:endParaRPr>
                    </a:p>
                  </a:txBody>
                  <a:tcPr anchor="ctr"/>
                </a:tc>
                <a:extLst>
                  <a:ext uri="{0D108BD9-81ED-4DB2-BD59-A6C34878D82A}">
                    <a16:rowId xmlns:a16="http://schemas.microsoft.com/office/drawing/2014/main" val="10000"/>
                  </a:ext>
                </a:extLst>
              </a:tr>
              <a:tr h="0">
                <a:tc gridSpan="5">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GB" sz="1200" b="1" i="1" dirty="0" smtClean="0">
                          <a:solidFill>
                            <a:schemeClr val="accent2">
                              <a:lumMod val="75000"/>
                            </a:schemeClr>
                          </a:solidFill>
                        </a:rPr>
                        <a:t>Different forms of an element with the same number of protons but different number of neutrons</a:t>
                      </a:r>
                      <a:endParaRPr lang="en-GB" sz="1200" b="1" i="1" dirty="0">
                        <a:solidFill>
                          <a:schemeClr val="accent2">
                            <a:lumMod val="75000"/>
                          </a:schemeClr>
                        </a:solidFill>
                      </a:endParaRPr>
                    </a:p>
                  </a:txBody>
                  <a:tcPr anchor="c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bl>
          </a:graphicData>
        </a:graphic>
      </p:graphicFrame>
      <mc:AlternateContent xmlns:mc="http://schemas.openxmlformats.org/markup-compatibility/2006" xmlns:a14="http://schemas.microsoft.com/office/drawing/2010/main">
        <mc:Choice Requires="a14">
          <p:sp>
            <p:nvSpPr>
              <p:cNvPr id="204" name="Rectangle 203"/>
              <p:cNvSpPr/>
              <p:nvPr/>
            </p:nvSpPr>
            <p:spPr>
              <a:xfrm>
                <a:off x="11319651" y="2052389"/>
                <a:ext cx="1519421" cy="22639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14:m>
                  <m:oMathPara xmlns:m="http://schemas.openxmlformats.org/officeDocument/2006/math">
                    <m:oMathParaPr>
                      <m:jc m:val="centerGroup"/>
                    </m:oMathParaPr>
                    <m:oMath xmlns:m="http://schemas.openxmlformats.org/officeDocument/2006/math">
                      <m:sPre>
                        <m:sPrePr>
                          <m:ctrlPr>
                            <a:rPr lang="en-GB" sz="1100" b="0" i="1" dirty="0" smtClean="0">
                              <a:solidFill>
                                <a:schemeClr val="tx1"/>
                              </a:solidFill>
                              <a:latin typeface="Cambria Math" panose="02040503050406030204" pitchFamily="18" charset="0"/>
                            </a:rPr>
                          </m:ctrlPr>
                        </m:sPrePr>
                        <m:sub>
                          <m:r>
                            <a:rPr lang="en-GB" sz="1100" b="0" i="1" dirty="0" smtClean="0">
                              <a:solidFill>
                                <a:schemeClr val="tx1"/>
                              </a:solidFill>
                              <a:latin typeface="Cambria Math"/>
                            </a:rPr>
                            <m:t>92</m:t>
                          </m:r>
                        </m:sub>
                        <m:sup>
                          <m:r>
                            <a:rPr lang="en-GB" sz="1100" b="0" i="1" dirty="0" smtClean="0">
                              <a:solidFill>
                                <a:schemeClr val="tx1"/>
                              </a:solidFill>
                              <a:latin typeface="Cambria Math"/>
                            </a:rPr>
                            <m:t>23</m:t>
                          </m:r>
                          <m:r>
                            <a:rPr lang="en-GB" sz="1100" b="0" i="1" dirty="0" smtClean="0">
                              <a:solidFill>
                                <a:schemeClr val="tx1"/>
                              </a:solidFill>
                              <a:latin typeface="Cambria Math" panose="02040503050406030204" pitchFamily="18" charset="0"/>
                            </a:rPr>
                            <m:t>8</m:t>
                          </m:r>
                        </m:sup>
                        <m:e>
                          <m:r>
                            <a:rPr lang="en-GB" sz="1100" b="0" i="1" dirty="0" smtClean="0">
                              <a:solidFill>
                                <a:schemeClr val="tx1"/>
                              </a:solidFill>
                              <a:latin typeface="Cambria Math"/>
                            </a:rPr>
                            <m:t>𝑈</m:t>
                          </m:r>
                        </m:e>
                      </m:sPre>
                      <m:r>
                        <a:rPr lang="en-GB" sz="1100" b="0" i="1" dirty="0" smtClean="0">
                          <a:solidFill>
                            <a:schemeClr val="tx1"/>
                          </a:solidFill>
                          <a:latin typeface="Cambria Math"/>
                        </a:rPr>
                        <m:t>→ </m:t>
                      </m:r>
                      <m:sPre>
                        <m:sPrePr>
                          <m:ctrlPr>
                            <a:rPr lang="en-GB" sz="1100" b="0" i="1" dirty="0" smtClean="0">
                              <a:solidFill>
                                <a:schemeClr val="tx1"/>
                              </a:solidFill>
                              <a:latin typeface="Cambria Math" panose="02040503050406030204" pitchFamily="18" charset="0"/>
                            </a:rPr>
                          </m:ctrlPr>
                        </m:sPrePr>
                        <m:sub>
                          <m:r>
                            <a:rPr lang="en-GB" sz="1100" b="0" i="1" dirty="0" smtClean="0">
                              <a:solidFill>
                                <a:schemeClr val="tx1"/>
                              </a:solidFill>
                              <a:latin typeface="Cambria Math" panose="02040503050406030204" pitchFamily="18" charset="0"/>
                            </a:rPr>
                            <m:t>90</m:t>
                          </m:r>
                        </m:sub>
                        <m:sup>
                          <m:r>
                            <a:rPr lang="en-GB" sz="1100" b="0" i="1" dirty="0" smtClean="0">
                              <a:solidFill>
                                <a:schemeClr val="tx1"/>
                              </a:solidFill>
                              <a:latin typeface="Cambria Math" panose="02040503050406030204" pitchFamily="18" charset="0"/>
                            </a:rPr>
                            <m:t>234</m:t>
                          </m:r>
                        </m:sup>
                        <m:e>
                          <m:r>
                            <a:rPr lang="en-GB" sz="1100" b="0" i="1" dirty="0" smtClean="0">
                              <a:solidFill>
                                <a:schemeClr val="tx1"/>
                              </a:solidFill>
                              <a:latin typeface="Cambria Math" panose="02040503050406030204" pitchFamily="18" charset="0"/>
                            </a:rPr>
                            <m:t>𝑇h</m:t>
                          </m:r>
                          <m:r>
                            <a:rPr lang="en-GB" sz="1100" b="0" i="1" dirty="0" smtClean="0">
                              <a:solidFill>
                                <a:schemeClr val="tx1"/>
                              </a:solidFill>
                              <a:latin typeface="Cambria Math"/>
                            </a:rPr>
                            <m:t>+</m:t>
                          </m:r>
                          <m:r>
                            <a:rPr lang="en-GB" sz="1100" b="0" i="1" dirty="0" smtClean="0">
                              <a:solidFill>
                                <a:schemeClr val="tx1"/>
                              </a:solidFill>
                              <a:latin typeface="Cambria Math" panose="02040503050406030204" pitchFamily="18" charset="0"/>
                            </a:rPr>
                            <m:t> </m:t>
                          </m:r>
                          <m:sPre>
                            <m:sPrePr>
                              <m:ctrlPr>
                                <a:rPr lang="en-GB" sz="1100" b="0" i="1" dirty="0" smtClean="0">
                                  <a:solidFill>
                                    <a:schemeClr val="tx1"/>
                                  </a:solidFill>
                                  <a:latin typeface="Cambria Math" panose="02040503050406030204" pitchFamily="18" charset="0"/>
                                </a:rPr>
                              </m:ctrlPr>
                            </m:sPrePr>
                            <m:sub>
                              <m:r>
                                <a:rPr lang="en-GB" sz="1100" b="0" i="1" dirty="0" smtClean="0">
                                  <a:solidFill>
                                    <a:schemeClr val="tx1"/>
                                  </a:solidFill>
                                  <a:latin typeface="Cambria Math" panose="02040503050406030204" pitchFamily="18" charset="0"/>
                                </a:rPr>
                                <m:t>2</m:t>
                              </m:r>
                            </m:sub>
                            <m:sup>
                              <m:r>
                                <a:rPr lang="en-GB" sz="1100" b="0" i="1" dirty="0" smtClean="0">
                                  <a:solidFill>
                                    <a:schemeClr val="tx1"/>
                                  </a:solidFill>
                                  <a:latin typeface="Cambria Math" panose="02040503050406030204" pitchFamily="18" charset="0"/>
                                </a:rPr>
                                <m:t>4</m:t>
                              </m:r>
                            </m:sup>
                            <m:e>
                              <m:r>
                                <a:rPr lang="en-GB" sz="1100" b="0" i="1" dirty="0" smtClean="0">
                                  <a:solidFill>
                                    <a:schemeClr val="tx1"/>
                                  </a:solidFill>
                                  <a:latin typeface="Cambria Math" panose="02040503050406030204" pitchFamily="18" charset="0"/>
                                </a:rPr>
                                <m:t>𝐻𝑒</m:t>
                              </m:r>
                            </m:e>
                          </m:sPre>
                        </m:e>
                      </m:sPre>
                    </m:oMath>
                  </m:oMathPara>
                </a14:m>
                <a:endParaRPr lang="en-GB" sz="1200" dirty="0">
                  <a:solidFill>
                    <a:schemeClr val="tx1"/>
                  </a:solidFill>
                </a:endParaRPr>
              </a:p>
            </p:txBody>
          </p:sp>
        </mc:Choice>
        <mc:Fallback xmlns="">
          <p:sp>
            <p:nvSpPr>
              <p:cNvPr id="204" name="Rectangle 203"/>
              <p:cNvSpPr>
                <a:spLocks noRot="1" noChangeAspect="1" noMove="1" noResize="1" noEditPoints="1" noAdjustHandles="1" noChangeArrowheads="1" noChangeShapeType="1" noTextEdit="1"/>
              </p:cNvSpPr>
              <p:nvPr/>
            </p:nvSpPr>
            <p:spPr>
              <a:xfrm>
                <a:off x="11319651" y="2052389"/>
                <a:ext cx="1519421" cy="226396"/>
              </a:xfrm>
              <a:prstGeom prst="rect">
                <a:avLst/>
              </a:prstGeom>
              <a:blipFill>
                <a:blip r:embed="rId10"/>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6" name="Rectangle 205"/>
              <p:cNvSpPr/>
              <p:nvPr/>
            </p:nvSpPr>
            <p:spPr>
              <a:xfrm>
                <a:off x="11361801" y="2359357"/>
                <a:ext cx="1357654" cy="22331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14:m>
                  <m:oMathPara xmlns:m="http://schemas.openxmlformats.org/officeDocument/2006/math">
                    <m:oMathParaPr>
                      <m:jc m:val="centerGroup"/>
                    </m:oMathParaPr>
                    <m:oMath xmlns:m="http://schemas.openxmlformats.org/officeDocument/2006/math">
                      <m:sPre>
                        <m:sPrePr>
                          <m:ctrlPr>
                            <a:rPr lang="en-GB" sz="1100" b="0" i="1" dirty="0" smtClean="0">
                              <a:solidFill>
                                <a:schemeClr val="tx1"/>
                              </a:solidFill>
                              <a:latin typeface="Cambria Math" panose="02040503050406030204" pitchFamily="18" charset="0"/>
                            </a:rPr>
                          </m:ctrlPr>
                        </m:sPrePr>
                        <m:sub>
                          <m:r>
                            <a:rPr lang="en-GB" sz="1100" b="0" i="1" dirty="0" smtClean="0">
                              <a:solidFill>
                                <a:schemeClr val="tx1"/>
                              </a:solidFill>
                              <a:latin typeface="Cambria Math" panose="02040503050406030204" pitchFamily="18" charset="0"/>
                            </a:rPr>
                            <m:t>6</m:t>
                          </m:r>
                        </m:sub>
                        <m:sup>
                          <m:r>
                            <a:rPr lang="en-GB" sz="1100" b="0" i="1" dirty="0" smtClean="0">
                              <a:solidFill>
                                <a:schemeClr val="tx1"/>
                              </a:solidFill>
                              <a:latin typeface="Cambria Math" panose="02040503050406030204" pitchFamily="18" charset="0"/>
                            </a:rPr>
                            <m:t>14</m:t>
                          </m:r>
                        </m:sup>
                        <m:e>
                          <m:r>
                            <a:rPr lang="en-GB" sz="1100" b="0" i="1" dirty="0" smtClean="0">
                              <a:solidFill>
                                <a:schemeClr val="tx1"/>
                              </a:solidFill>
                              <a:latin typeface="Cambria Math" panose="02040503050406030204" pitchFamily="18" charset="0"/>
                            </a:rPr>
                            <m:t>𝐶</m:t>
                          </m:r>
                        </m:e>
                      </m:sPre>
                      <m:r>
                        <a:rPr lang="en-GB" sz="1100" b="0" i="1" dirty="0" smtClean="0">
                          <a:solidFill>
                            <a:schemeClr val="tx1"/>
                          </a:solidFill>
                          <a:latin typeface="Cambria Math"/>
                        </a:rPr>
                        <m:t>→ </m:t>
                      </m:r>
                      <m:sPre>
                        <m:sPrePr>
                          <m:ctrlPr>
                            <a:rPr lang="en-GB" sz="1100" b="0" i="1" dirty="0" smtClean="0">
                              <a:solidFill>
                                <a:schemeClr val="tx1"/>
                              </a:solidFill>
                              <a:latin typeface="Cambria Math" panose="02040503050406030204" pitchFamily="18" charset="0"/>
                            </a:rPr>
                          </m:ctrlPr>
                        </m:sPrePr>
                        <m:sub>
                          <m:r>
                            <a:rPr lang="en-GB" sz="1100" b="0" i="1" dirty="0" smtClean="0">
                              <a:solidFill>
                                <a:schemeClr val="tx1"/>
                              </a:solidFill>
                              <a:latin typeface="Cambria Math" panose="02040503050406030204" pitchFamily="18" charset="0"/>
                            </a:rPr>
                            <m:t>7</m:t>
                          </m:r>
                        </m:sub>
                        <m:sup>
                          <m:r>
                            <a:rPr lang="en-GB" sz="1100" b="0" i="1" dirty="0" smtClean="0">
                              <a:solidFill>
                                <a:schemeClr val="tx1"/>
                              </a:solidFill>
                              <a:latin typeface="Cambria Math" panose="02040503050406030204" pitchFamily="18" charset="0"/>
                            </a:rPr>
                            <m:t>14</m:t>
                          </m:r>
                        </m:sup>
                        <m:e>
                          <m:r>
                            <a:rPr lang="en-GB" sz="1100" b="0" i="1" dirty="0" smtClean="0">
                              <a:solidFill>
                                <a:schemeClr val="tx1"/>
                              </a:solidFill>
                              <a:latin typeface="Cambria Math" panose="02040503050406030204" pitchFamily="18" charset="0"/>
                            </a:rPr>
                            <m:t>𝑁</m:t>
                          </m:r>
                          <m:r>
                            <a:rPr lang="en-GB" sz="1100" b="0" i="1" dirty="0" smtClean="0">
                              <a:solidFill>
                                <a:schemeClr val="tx1"/>
                              </a:solidFill>
                              <a:latin typeface="Cambria Math" panose="02040503050406030204" pitchFamily="18" charset="0"/>
                            </a:rPr>
                            <m:t>+ </m:t>
                          </m:r>
                          <m:sPre>
                            <m:sPrePr>
                              <m:ctrlPr>
                                <a:rPr lang="en-GB" sz="1100" b="0" i="1" dirty="0" smtClean="0">
                                  <a:solidFill>
                                    <a:schemeClr val="tx1"/>
                                  </a:solidFill>
                                  <a:latin typeface="Cambria Math" panose="02040503050406030204" pitchFamily="18" charset="0"/>
                                </a:rPr>
                              </m:ctrlPr>
                            </m:sPrePr>
                            <m:sub>
                              <m:r>
                                <a:rPr lang="en-GB" sz="1100" b="0" i="1" dirty="0" smtClean="0">
                                  <a:solidFill>
                                    <a:schemeClr val="tx1"/>
                                  </a:solidFill>
                                  <a:latin typeface="Cambria Math" panose="02040503050406030204" pitchFamily="18" charset="0"/>
                                </a:rPr>
                                <m:t>−1</m:t>
                              </m:r>
                            </m:sub>
                            <m:sup>
                              <m:r>
                                <a:rPr lang="en-GB" sz="1100" b="0" i="1" dirty="0" smtClean="0">
                                  <a:solidFill>
                                    <a:schemeClr val="tx1"/>
                                  </a:solidFill>
                                  <a:latin typeface="Cambria Math" panose="02040503050406030204" pitchFamily="18" charset="0"/>
                                </a:rPr>
                                <m:t>0</m:t>
                              </m:r>
                            </m:sup>
                            <m:e>
                              <m:r>
                                <a:rPr lang="en-GB" sz="1100" b="0" i="1" dirty="0" smtClean="0">
                                  <a:solidFill>
                                    <a:schemeClr val="tx1"/>
                                  </a:solidFill>
                                  <a:latin typeface="Cambria Math" panose="02040503050406030204" pitchFamily="18" charset="0"/>
                                </a:rPr>
                                <m:t>𝑒</m:t>
                              </m:r>
                            </m:e>
                          </m:sPre>
                        </m:e>
                      </m:sPre>
                    </m:oMath>
                  </m:oMathPara>
                </a14:m>
                <a:endParaRPr lang="en-GB" sz="1200" dirty="0">
                  <a:solidFill>
                    <a:schemeClr val="tx1"/>
                  </a:solidFill>
                </a:endParaRPr>
              </a:p>
            </p:txBody>
          </p:sp>
        </mc:Choice>
        <mc:Fallback xmlns="">
          <p:sp>
            <p:nvSpPr>
              <p:cNvPr id="206" name="Rectangle 205"/>
              <p:cNvSpPr>
                <a:spLocks noRot="1" noChangeAspect="1" noMove="1" noResize="1" noEditPoints="1" noAdjustHandles="1" noChangeArrowheads="1" noChangeShapeType="1" noTextEdit="1"/>
              </p:cNvSpPr>
              <p:nvPr/>
            </p:nvSpPr>
            <p:spPr>
              <a:xfrm>
                <a:off x="11361801" y="2359357"/>
                <a:ext cx="1357654" cy="223318"/>
              </a:xfrm>
              <a:prstGeom prst="rect">
                <a:avLst/>
              </a:prstGeom>
              <a:blipFill>
                <a:blip r:embed="rId11"/>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7" name="Rectangle 206"/>
              <p:cNvSpPr/>
              <p:nvPr/>
            </p:nvSpPr>
            <p:spPr>
              <a:xfrm>
                <a:off x="11379027" y="2655097"/>
                <a:ext cx="1340428" cy="2329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14:m>
                  <m:oMathPara xmlns:m="http://schemas.openxmlformats.org/officeDocument/2006/math">
                    <m:oMathParaPr>
                      <m:jc m:val="centerGroup"/>
                    </m:oMathParaPr>
                    <m:oMath xmlns:m="http://schemas.openxmlformats.org/officeDocument/2006/math">
                      <m:sPre>
                        <m:sPrePr>
                          <m:ctrlPr>
                            <a:rPr lang="en-GB" sz="1100" b="0" i="1" dirty="0" smtClean="0">
                              <a:solidFill>
                                <a:schemeClr val="tx1"/>
                              </a:solidFill>
                              <a:latin typeface="Cambria Math" panose="02040503050406030204" pitchFamily="18" charset="0"/>
                            </a:rPr>
                          </m:ctrlPr>
                        </m:sPrePr>
                        <m:sub>
                          <m:r>
                            <a:rPr lang="en-GB" sz="1100" b="0" i="1" dirty="0" smtClean="0">
                              <a:solidFill>
                                <a:schemeClr val="tx1"/>
                              </a:solidFill>
                              <a:latin typeface="Cambria Math" panose="02040503050406030204" pitchFamily="18" charset="0"/>
                            </a:rPr>
                            <m:t>43</m:t>
                          </m:r>
                        </m:sub>
                        <m:sup>
                          <m:r>
                            <a:rPr lang="en-GB" sz="1100" b="0" i="1" dirty="0" smtClean="0">
                              <a:solidFill>
                                <a:schemeClr val="tx1"/>
                              </a:solidFill>
                              <a:latin typeface="Cambria Math" panose="02040503050406030204" pitchFamily="18" charset="0"/>
                            </a:rPr>
                            <m:t>99</m:t>
                          </m:r>
                        </m:sup>
                        <m:e>
                          <m:r>
                            <a:rPr lang="en-GB" sz="1100" b="0" i="1" dirty="0" smtClean="0">
                              <a:solidFill>
                                <a:schemeClr val="tx1"/>
                              </a:solidFill>
                              <a:latin typeface="Cambria Math" panose="02040503050406030204" pitchFamily="18" charset="0"/>
                            </a:rPr>
                            <m:t>𝑇𝑐</m:t>
                          </m:r>
                        </m:e>
                      </m:sPre>
                      <m:r>
                        <a:rPr lang="en-GB" sz="1100" b="0" i="1" dirty="0" smtClean="0">
                          <a:solidFill>
                            <a:schemeClr val="tx1"/>
                          </a:solidFill>
                          <a:latin typeface="Cambria Math"/>
                        </a:rPr>
                        <m:t>→ </m:t>
                      </m:r>
                      <m:sPre>
                        <m:sPrePr>
                          <m:ctrlPr>
                            <a:rPr lang="en-GB" sz="1100" b="0" i="1" dirty="0" smtClean="0">
                              <a:solidFill>
                                <a:schemeClr val="tx1"/>
                              </a:solidFill>
                              <a:latin typeface="Cambria Math" panose="02040503050406030204" pitchFamily="18" charset="0"/>
                            </a:rPr>
                          </m:ctrlPr>
                        </m:sPrePr>
                        <m:sub>
                          <m:r>
                            <a:rPr lang="en-GB" sz="1100" b="0" i="1" dirty="0" smtClean="0">
                              <a:solidFill>
                                <a:schemeClr val="tx1"/>
                              </a:solidFill>
                              <a:latin typeface="Cambria Math" panose="02040503050406030204" pitchFamily="18" charset="0"/>
                            </a:rPr>
                            <m:t>43</m:t>
                          </m:r>
                        </m:sub>
                        <m:sup>
                          <m:r>
                            <a:rPr lang="en-GB" sz="1100" b="0" i="1" dirty="0" smtClean="0">
                              <a:solidFill>
                                <a:schemeClr val="tx1"/>
                              </a:solidFill>
                              <a:latin typeface="Cambria Math" panose="02040503050406030204" pitchFamily="18" charset="0"/>
                            </a:rPr>
                            <m:t>99</m:t>
                          </m:r>
                        </m:sup>
                        <m:e>
                          <m:r>
                            <a:rPr lang="en-GB" sz="1100" b="0" i="1" dirty="0" smtClean="0">
                              <a:solidFill>
                                <a:schemeClr val="tx1"/>
                              </a:solidFill>
                              <a:latin typeface="Cambria Math" panose="02040503050406030204" pitchFamily="18" charset="0"/>
                            </a:rPr>
                            <m:t>𝑇𝑐</m:t>
                          </m:r>
                          <m:r>
                            <a:rPr lang="en-GB" sz="1100" b="0" i="1" dirty="0" smtClean="0">
                              <a:solidFill>
                                <a:schemeClr val="tx1"/>
                              </a:solidFill>
                              <a:latin typeface="Cambria Math"/>
                            </a:rPr>
                            <m:t>+</m:t>
                          </m:r>
                          <m:r>
                            <a:rPr lang="en-GB" sz="1100" b="0" i="1" dirty="0" smtClean="0">
                              <a:solidFill>
                                <a:schemeClr val="tx1"/>
                              </a:solidFill>
                              <a:latin typeface="Cambria Math" panose="02040503050406030204" pitchFamily="18" charset="0"/>
                            </a:rPr>
                            <m:t> </m:t>
                          </m:r>
                          <m:r>
                            <a:rPr lang="en-GB" sz="1100" b="0" i="1" dirty="0" smtClean="0">
                              <a:solidFill>
                                <a:schemeClr val="tx1"/>
                              </a:solidFill>
                              <a:latin typeface="Cambria Math" panose="02040503050406030204" pitchFamily="18" charset="0"/>
                              <a:ea typeface="Cambria Math" panose="02040503050406030204" pitchFamily="18" charset="0"/>
                            </a:rPr>
                            <m:t>𝛾</m:t>
                          </m:r>
                        </m:e>
                      </m:sPre>
                    </m:oMath>
                  </m:oMathPara>
                </a14:m>
                <a:endParaRPr lang="en-GB" sz="1200" dirty="0">
                  <a:solidFill>
                    <a:schemeClr val="tx1"/>
                  </a:solidFill>
                </a:endParaRPr>
              </a:p>
            </p:txBody>
          </p:sp>
        </mc:Choice>
        <mc:Fallback xmlns="">
          <p:sp>
            <p:nvSpPr>
              <p:cNvPr id="207" name="Rectangle 206"/>
              <p:cNvSpPr>
                <a:spLocks noRot="1" noChangeAspect="1" noMove="1" noResize="1" noEditPoints="1" noAdjustHandles="1" noChangeArrowheads="1" noChangeShapeType="1" noTextEdit="1"/>
              </p:cNvSpPr>
              <p:nvPr/>
            </p:nvSpPr>
            <p:spPr>
              <a:xfrm>
                <a:off x="11379027" y="2655097"/>
                <a:ext cx="1340428" cy="232933"/>
              </a:xfrm>
              <a:prstGeom prst="rect">
                <a:avLst/>
              </a:prstGeom>
              <a:blipFill>
                <a:blip r:embed="rId12"/>
                <a:stretch>
                  <a:fillRect/>
                </a:stretch>
              </a:blipFill>
              <a:ln>
                <a:solidFill>
                  <a:schemeClr val="tx1"/>
                </a:solidFill>
              </a:ln>
            </p:spPr>
            <p:txBody>
              <a:bodyPr/>
              <a:lstStyle/>
              <a:p>
                <a:r>
                  <a:rPr lang="en-GB">
                    <a:noFill/>
                  </a:rPr>
                  <a:t> </a:t>
                </a:r>
              </a:p>
            </p:txBody>
          </p:sp>
        </mc:Fallback>
      </mc:AlternateContent>
      <p:graphicFrame>
        <p:nvGraphicFramePr>
          <p:cNvPr id="221" name="Table 220"/>
          <p:cNvGraphicFramePr>
            <a:graphicFrameLocks noGrp="1"/>
          </p:cNvGraphicFramePr>
          <p:nvPr>
            <p:extLst>
              <p:ext uri="{D42A27DB-BD31-4B8C-83A1-F6EECF244321}">
                <p14:modId xmlns:p14="http://schemas.microsoft.com/office/powerpoint/2010/main" val="4182507929"/>
              </p:ext>
            </p:extLst>
          </p:nvPr>
        </p:nvGraphicFramePr>
        <p:xfrm>
          <a:off x="7194188" y="3232115"/>
          <a:ext cx="4273471" cy="548640"/>
        </p:xfrm>
        <a:graphic>
          <a:graphicData uri="http://schemas.openxmlformats.org/drawingml/2006/table">
            <a:tbl>
              <a:tblPr firstRow="1" bandRow="1">
                <a:tableStyleId>{5940675A-B579-460E-94D1-54222C63F5DA}</a:tableStyleId>
              </a:tblPr>
              <a:tblGrid>
                <a:gridCol w="1210090">
                  <a:extLst>
                    <a:ext uri="{9D8B030D-6E8A-4147-A177-3AD203B41FA5}">
                      <a16:colId xmlns:a16="http://schemas.microsoft.com/office/drawing/2014/main" val="20000"/>
                    </a:ext>
                  </a:extLst>
                </a:gridCol>
                <a:gridCol w="3063381">
                  <a:extLst>
                    <a:ext uri="{9D8B030D-6E8A-4147-A177-3AD203B41FA5}">
                      <a16:colId xmlns:a16="http://schemas.microsoft.com/office/drawing/2014/main" val="20001"/>
                    </a:ext>
                  </a:extLst>
                </a:gridCol>
              </a:tblGrid>
              <a:tr h="238841">
                <a:tc>
                  <a:txBody>
                    <a:bodyPr/>
                    <a:lstStyle/>
                    <a:p>
                      <a:r>
                        <a:rPr lang="en-GB" sz="1200" dirty="0" smtClean="0"/>
                        <a:t>Contamination</a:t>
                      </a:r>
                      <a:endParaRPr lang="en-GB" sz="1200" dirty="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Unwanted</a:t>
                      </a:r>
                      <a:r>
                        <a:rPr lang="en-GB" sz="1200" b="1" i="1" baseline="0" dirty="0" smtClean="0">
                          <a:solidFill>
                            <a:schemeClr val="accent2">
                              <a:lumMod val="75000"/>
                            </a:schemeClr>
                          </a:solidFill>
                        </a:rPr>
                        <a:t> presence of radioactive atoms</a:t>
                      </a:r>
                      <a:endParaRPr lang="en-GB" sz="1200" b="1" i="1" dirty="0">
                        <a:solidFill>
                          <a:schemeClr val="accent2">
                            <a:lumMod val="75000"/>
                          </a:schemeClr>
                        </a:solidFill>
                      </a:endParaRPr>
                    </a:p>
                  </a:txBody>
                  <a:tcPr anchor="ctr"/>
                </a:tc>
                <a:extLst>
                  <a:ext uri="{0D108BD9-81ED-4DB2-BD59-A6C34878D82A}">
                    <a16:rowId xmlns:a16="http://schemas.microsoft.com/office/drawing/2014/main" val="10000"/>
                  </a:ext>
                </a:extLst>
              </a:tr>
              <a:tr h="238841">
                <a:tc>
                  <a:txBody>
                    <a:bodyPr/>
                    <a:lstStyle/>
                    <a:p>
                      <a:r>
                        <a:rPr lang="en-GB" sz="1200" dirty="0" smtClean="0"/>
                        <a:t>Irradiation</a:t>
                      </a:r>
                      <a:endParaRPr lang="en-GB" sz="1200" dirty="0"/>
                    </a:p>
                  </a:txBody>
                  <a:tcPr anchor="ctr">
                    <a:solidFill>
                      <a:schemeClr val="accent2">
                        <a:lumMod val="20000"/>
                        <a:lumOff val="80000"/>
                      </a:schemeClr>
                    </a:solidFill>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GB" sz="1200" b="1" i="1" dirty="0" smtClean="0">
                          <a:solidFill>
                            <a:schemeClr val="accent2">
                              <a:lumMod val="75000"/>
                            </a:schemeClr>
                          </a:solidFill>
                        </a:rPr>
                        <a:t>Person is in exposed</a:t>
                      </a:r>
                      <a:r>
                        <a:rPr lang="en-GB" sz="1200" b="1" i="1" baseline="0" dirty="0" smtClean="0">
                          <a:solidFill>
                            <a:schemeClr val="accent2">
                              <a:lumMod val="75000"/>
                            </a:schemeClr>
                          </a:solidFill>
                        </a:rPr>
                        <a:t> to radioactive source</a:t>
                      </a:r>
                      <a:endParaRPr lang="en-GB" sz="1200" b="1" i="1" dirty="0" smtClean="0">
                        <a:solidFill>
                          <a:schemeClr val="accent2">
                            <a:lumMod val="75000"/>
                          </a:schemeClr>
                        </a:solidFill>
                      </a:endParaRPr>
                    </a:p>
                  </a:txBody>
                  <a:tcPr anchor="ctr"/>
                </a:tc>
                <a:extLst>
                  <a:ext uri="{0D108BD9-81ED-4DB2-BD59-A6C34878D82A}">
                    <a16:rowId xmlns:a16="http://schemas.microsoft.com/office/drawing/2014/main" val="10001"/>
                  </a:ext>
                </a:extLst>
              </a:tr>
            </a:tbl>
          </a:graphicData>
        </a:graphic>
      </p:graphicFrame>
      <p:graphicFrame>
        <p:nvGraphicFramePr>
          <p:cNvPr id="222" name="Table 221"/>
          <p:cNvGraphicFramePr>
            <a:graphicFrameLocks noGrp="1"/>
          </p:cNvGraphicFramePr>
          <p:nvPr>
            <p:extLst>
              <p:ext uri="{D42A27DB-BD31-4B8C-83A1-F6EECF244321}">
                <p14:modId xmlns:p14="http://schemas.microsoft.com/office/powerpoint/2010/main" val="2249097927"/>
              </p:ext>
            </p:extLst>
          </p:nvPr>
        </p:nvGraphicFramePr>
        <p:xfrm>
          <a:off x="8789158" y="4331188"/>
          <a:ext cx="3928280" cy="914400"/>
        </p:xfrm>
        <a:graphic>
          <a:graphicData uri="http://schemas.openxmlformats.org/drawingml/2006/table">
            <a:tbl>
              <a:tblPr firstRow="1" bandRow="1">
                <a:tableStyleId>{5940675A-B579-460E-94D1-54222C63F5DA}</a:tableStyleId>
              </a:tblPr>
              <a:tblGrid>
                <a:gridCol w="941696">
                  <a:extLst>
                    <a:ext uri="{9D8B030D-6E8A-4147-A177-3AD203B41FA5}">
                      <a16:colId xmlns:a16="http://schemas.microsoft.com/office/drawing/2014/main" val="20000"/>
                    </a:ext>
                  </a:extLst>
                </a:gridCol>
                <a:gridCol w="2986584">
                  <a:extLst>
                    <a:ext uri="{9D8B030D-6E8A-4147-A177-3AD203B41FA5}">
                      <a16:colId xmlns:a16="http://schemas.microsoft.com/office/drawing/2014/main" val="20001"/>
                    </a:ext>
                  </a:extLst>
                </a:gridCol>
              </a:tblGrid>
              <a:tr h="238841">
                <a:tc>
                  <a:txBody>
                    <a:bodyPr/>
                    <a:lstStyle/>
                    <a:p>
                      <a:r>
                        <a:rPr lang="en-GB" sz="1200" dirty="0" smtClean="0"/>
                        <a:t>Sievert</a:t>
                      </a:r>
                      <a:endParaRPr lang="en-GB" sz="1200" dirty="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Unit measuring dose of radiation</a:t>
                      </a:r>
                      <a:endParaRPr lang="en-GB" sz="1200" b="1" i="1" dirty="0">
                        <a:solidFill>
                          <a:schemeClr val="accent2">
                            <a:lumMod val="75000"/>
                          </a:schemeClr>
                        </a:solidFill>
                      </a:endParaRPr>
                    </a:p>
                  </a:txBody>
                  <a:tcPr anchor="ctr"/>
                </a:tc>
                <a:extLst>
                  <a:ext uri="{0D108BD9-81ED-4DB2-BD59-A6C34878D82A}">
                    <a16:rowId xmlns:a16="http://schemas.microsoft.com/office/drawing/2014/main" val="1739050344"/>
                  </a:ext>
                </a:extLst>
              </a:tr>
              <a:tr h="477682">
                <a:tc>
                  <a:txBody>
                    <a:bodyPr/>
                    <a:lstStyle/>
                    <a:p>
                      <a:r>
                        <a:rPr lang="en-GB" sz="1200" dirty="0" smtClean="0"/>
                        <a:t>Background</a:t>
                      </a:r>
                      <a:endParaRPr lang="en-GB" sz="1200" dirty="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Constant</a:t>
                      </a:r>
                      <a:r>
                        <a:rPr lang="en-GB" sz="1200" b="1" i="1" baseline="0" dirty="0" smtClean="0">
                          <a:solidFill>
                            <a:schemeClr val="accent2">
                              <a:lumMod val="75000"/>
                            </a:schemeClr>
                          </a:solidFill>
                        </a:rPr>
                        <a:t> low level environmental radiation, e.g. f</a:t>
                      </a:r>
                      <a:r>
                        <a:rPr lang="en-GB" sz="1200" b="1" i="1" dirty="0" smtClean="0">
                          <a:solidFill>
                            <a:schemeClr val="accent2">
                              <a:lumMod val="75000"/>
                            </a:schemeClr>
                          </a:solidFill>
                        </a:rPr>
                        <a:t>rom nuclear testing, nuclear power, waste</a:t>
                      </a:r>
                    </a:p>
                  </a:txBody>
                  <a:tcPr anchor="ctr"/>
                </a:tc>
                <a:extLst>
                  <a:ext uri="{0D108BD9-81ED-4DB2-BD59-A6C34878D82A}">
                    <a16:rowId xmlns:a16="http://schemas.microsoft.com/office/drawing/2014/main" val="10000"/>
                  </a:ext>
                </a:extLst>
              </a:tr>
            </a:tbl>
          </a:graphicData>
        </a:graphic>
      </p:graphicFrame>
      <p:graphicFrame>
        <p:nvGraphicFramePr>
          <p:cNvPr id="243" name="Table 242"/>
          <p:cNvGraphicFramePr>
            <a:graphicFrameLocks noGrp="1"/>
          </p:cNvGraphicFramePr>
          <p:nvPr>
            <p:extLst>
              <p:ext uri="{D42A27DB-BD31-4B8C-83A1-F6EECF244321}">
                <p14:modId xmlns:p14="http://schemas.microsoft.com/office/powerpoint/2010/main" val="531013100"/>
              </p:ext>
            </p:extLst>
          </p:nvPr>
        </p:nvGraphicFramePr>
        <p:xfrm>
          <a:off x="8991933" y="3830583"/>
          <a:ext cx="2327718" cy="457200"/>
        </p:xfrm>
        <a:graphic>
          <a:graphicData uri="http://schemas.openxmlformats.org/drawingml/2006/table">
            <a:tbl>
              <a:tblPr firstRow="1" bandRow="1">
                <a:tableStyleId>{5940675A-B579-460E-94D1-54222C63F5DA}</a:tableStyleId>
              </a:tblPr>
              <a:tblGrid>
                <a:gridCol w="447637">
                  <a:extLst>
                    <a:ext uri="{9D8B030D-6E8A-4147-A177-3AD203B41FA5}">
                      <a16:colId xmlns:a16="http://schemas.microsoft.com/office/drawing/2014/main" val="20000"/>
                    </a:ext>
                  </a:extLst>
                </a:gridCol>
                <a:gridCol w="1880081">
                  <a:extLst>
                    <a:ext uri="{9D8B030D-6E8A-4147-A177-3AD203B41FA5}">
                      <a16:colId xmlns:a16="http://schemas.microsoft.com/office/drawing/2014/main" val="20001"/>
                    </a:ext>
                  </a:extLst>
                </a:gridCol>
              </a:tblGrid>
              <a:tr h="238841">
                <a:tc>
                  <a:txBody>
                    <a:bodyPr/>
                    <a:lstStyle/>
                    <a:p>
                      <a:r>
                        <a:rPr lang="en-GB" sz="1200" dirty="0" smtClean="0"/>
                        <a:t>Half</a:t>
                      </a:r>
                      <a:r>
                        <a:rPr lang="en-GB" sz="1200" baseline="0" dirty="0" smtClean="0"/>
                        <a:t> life</a:t>
                      </a:r>
                      <a:endParaRPr lang="en-GB" sz="1200" dirty="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The time</a:t>
                      </a:r>
                      <a:r>
                        <a:rPr lang="en-GB" sz="1200" b="1" i="1" baseline="0" dirty="0" smtClean="0">
                          <a:solidFill>
                            <a:schemeClr val="accent2">
                              <a:lumMod val="75000"/>
                            </a:schemeClr>
                          </a:solidFill>
                        </a:rPr>
                        <a:t> taken to lose half of its initial radioactivity</a:t>
                      </a:r>
                      <a:endParaRPr lang="en-GB" sz="1200" b="1" i="1" dirty="0">
                        <a:solidFill>
                          <a:schemeClr val="accent2">
                            <a:lumMod val="75000"/>
                          </a:schemeClr>
                        </a:solidFill>
                      </a:endParaRPr>
                    </a:p>
                  </a:txBody>
                  <a:tcPr anchor="ctr"/>
                </a:tc>
                <a:extLst>
                  <a:ext uri="{0D108BD9-81ED-4DB2-BD59-A6C34878D82A}">
                    <a16:rowId xmlns:a16="http://schemas.microsoft.com/office/drawing/2014/main" val="10000"/>
                  </a:ext>
                </a:extLst>
              </a:tr>
            </a:tbl>
          </a:graphicData>
        </a:graphic>
      </p:graphicFrame>
      <p:pic>
        <p:nvPicPr>
          <p:cNvPr id="244" name="Picture 243">
            <a:extLst>
              <a:ext uri="{FF2B5EF4-FFF2-40B4-BE49-F238E27FC236}">
                <a16:creationId xmlns:a16="http://schemas.microsoft.com/office/drawing/2014/main" id="{093206AB-7C7A-4D07-8A19-008B6844A9C7}"/>
              </a:ext>
            </a:extLst>
          </p:cNvPr>
          <p:cNvPicPr>
            <a:picLocks noChangeAspect="1"/>
          </p:cNvPicPr>
          <p:nvPr/>
        </p:nvPicPr>
        <p:blipFill rotWithShape="1">
          <a:blip r:embed="rId13">
            <a:extLst>
              <a:ext uri="{28A0092B-C50C-407E-A947-70E740481C1C}">
                <a14:useLocalDpi xmlns:a14="http://schemas.microsoft.com/office/drawing/2010/main" val="0"/>
              </a:ext>
            </a:extLst>
          </a:blip>
          <a:srcRect t="14596"/>
          <a:stretch/>
        </p:blipFill>
        <p:spPr>
          <a:xfrm>
            <a:off x="11516552" y="3649101"/>
            <a:ext cx="982264" cy="666904"/>
          </a:xfrm>
          <a:prstGeom prst="rect">
            <a:avLst/>
          </a:prstGeom>
        </p:spPr>
      </p:pic>
      <p:pic>
        <p:nvPicPr>
          <p:cNvPr id="245" name="Picture 244">
            <a:extLst>
              <a:ext uri="{FF2B5EF4-FFF2-40B4-BE49-F238E27FC236}">
                <a16:creationId xmlns:a16="http://schemas.microsoft.com/office/drawing/2014/main" id="{21107A0D-5CFE-453C-8B88-7A4781EFD8AA}"/>
              </a:ext>
            </a:extLst>
          </p:cNvPr>
          <p:cNvPicPr>
            <a:picLocks noChangeAspect="1"/>
          </p:cNvPicPr>
          <p:nvPr/>
        </p:nvPicPr>
        <p:blipFill rotWithShape="1">
          <a:blip r:embed="rId14">
            <a:duotone>
              <a:schemeClr val="accent6">
                <a:shade val="45000"/>
                <a:satMod val="135000"/>
              </a:schemeClr>
              <a:prstClr val="white"/>
            </a:duotone>
            <a:extLst>
              <a:ext uri="{BEBA8EAE-BF5A-486C-A8C5-ECC9F3942E4B}">
                <a14:imgProps xmlns:a14="http://schemas.microsoft.com/office/drawing/2010/main">
                  <a14:imgLayer r:embed="rId15">
                    <a14:imgEffect>
                      <a14:colorTemperature colorTemp="5406"/>
                    </a14:imgEffect>
                    <a14:imgEffect>
                      <a14:saturation sat="400000"/>
                    </a14:imgEffect>
                  </a14:imgLayer>
                </a14:imgProps>
              </a:ext>
              <a:ext uri="{28A0092B-C50C-407E-A947-70E740481C1C}">
                <a14:useLocalDpi xmlns:a14="http://schemas.microsoft.com/office/drawing/2010/main" val="0"/>
              </a:ext>
            </a:extLst>
          </a:blip>
          <a:srcRect t="11025" r="32723"/>
          <a:stretch/>
        </p:blipFill>
        <p:spPr>
          <a:xfrm>
            <a:off x="11689413" y="2967163"/>
            <a:ext cx="982264" cy="666903"/>
          </a:xfrm>
          <a:prstGeom prst="rect">
            <a:avLst/>
          </a:prstGeom>
        </p:spPr>
      </p:pic>
      <p:cxnSp>
        <p:nvCxnSpPr>
          <p:cNvPr id="246" name="Straight Connector 245"/>
          <p:cNvCxnSpPr>
            <a:stCxn id="245" idx="2"/>
            <a:endCxn id="244" idx="0"/>
          </p:cNvCxnSpPr>
          <p:nvPr/>
        </p:nvCxnSpPr>
        <p:spPr>
          <a:xfrm flipH="1">
            <a:off x="12007684" y="3634066"/>
            <a:ext cx="172861" cy="1503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7" name="Straight Connector 246"/>
          <p:cNvCxnSpPr>
            <a:stCxn id="244" idx="1"/>
            <a:endCxn id="243" idx="3"/>
          </p:cNvCxnSpPr>
          <p:nvPr/>
        </p:nvCxnSpPr>
        <p:spPr>
          <a:xfrm flipH="1">
            <a:off x="11319651" y="3982553"/>
            <a:ext cx="196901" cy="7663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a:stCxn id="222" idx="1"/>
            <a:endCxn id="16" idx="3"/>
          </p:cNvCxnSpPr>
          <p:nvPr/>
        </p:nvCxnSpPr>
        <p:spPr>
          <a:xfrm flipH="1" flipV="1">
            <a:off x="8528300" y="4480870"/>
            <a:ext cx="260858" cy="3075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a:stCxn id="243" idx="1"/>
            <a:endCxn id="16" idx="3"/>
          </p:cNvCxnSpPr>
          <p:nvPr/>
        </p:nvCxnSpPr>
        <p:spPr>
          <a:xfrm flipH="1">
            <a:off x="8528300" y="4059183"/>
            <a:ext cx="463633" cy="42168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88" name="Table 287"/>
          <p:cNvGraphicFramePr>
            <a:graphicFrameLocks noGrp="1"/>
          </p:cNvGraphicFramePr>
          <p:nvPr>
            <p:extLst>
              <p:ext uri="{D42A27DB-BD31-4B8C-83A1-F6EECF244321}">
                <p14:modId xmlns:p14="http://schemas.microsoft.com/office/powerpoint/2010/main" val="852535590"/>
              </p:ext>
            </p:extLst>
          </p:nvPr>
        </p:nvGraphicFramePr>
        <p:xfrm>
          <a:off x="5795616" y="5214734"/>
          <a:ext cx="6921822" cy="1554480"/>
        </p:xfrm>
        <a:graphic>
          <a:graphicData uri="http://schemas.openxmlformats.org/drawingml/2006/table">
            <a:tbl>
              <a:tblPr firstRow="1" bandRow="1">
                <a:tableStyleId>{5940675A-B579-460E-94D1-54222C63F5DA}</a:tableStyleId>
              </a:tblPr>
              <a:tblGrid>
                <a:gridCol w="780468">
                  <a:extLst>
                    <a:ext uri="{9D8B030D-6E8A-4147-A177-3AD203B41FA5}">
                      <a16:colId xmlns:a16="http://schemas.microsoft.com/office/drawing/2014/main" val="20000"/>
                    </a:ext>
                  </a:extLst>
                </a:gridCol>
                <a:gridCol w="1705970">
                  <a:extLst>
                    <a:ext uri="{9D8B030D-6E8A-4147-A177-3AD203B41FA5}">
                      <a16:colId xmlns:a16="http://schemas.microsoft.com/office/drawing/2014/main" val="20001"/>
                    </a:ext>
                  </a:extLst>
                </a:gridCol>
                <a:gridCol w="4435384">
                  <a:extLst>
                    <a:ext uri="{9D8B030D-6E8A-4147-A177-3AD203B41FA5}">
                      <a16:colId xmlns:a16="http://schemas.microsoft.com/office/drawing/2014/main" val="2794958408"/>
                    </a:ext>
                  </a:extLst>
                </a:gridCol>
              </a:tblGrid>
              <a:tr h="383691">
                <a:tc>
                  <a:txBody>
                    <a:bodyPr/>
                    <a:lstStyle/>
                    <a:p>
                      <a:r>
                        <a:rPr lang="en-GB" sz="1200" dirty="0" smtClean="0"/>
                        <a:t>Uses</a:t>
                      </a:r>
                      <a:endParaRPr lang="en-GB" sz="1200" dirty="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Different</a:t>
                      </a:r>
                      <a:r>
                        <a:rPr lang="en-GB" sz="1200" b="1" i="1" baseline="0" dirty="0" smtClean="0">
                          <a:solidFill>
                            <a:schemeClr val="accent2">
                              <a:lumMod val="75000"/>
                            </a:schemeClr>
                          </a:solidFill>
                        </a:rPr>
                        <a:t> i</a:t>
                      </a:r>
                      <a:r>
                        <a:rPr lang="en-GB" sz="1200" b="1" i="1" dirty="0" smtClean="0">
                          <a:solidFill>
                            <a:schemeClr val="accent2">
                              <a:lumMod val="75000"/>
                            </a:schemeClr>
                          </a:solidFill>
                        </a:rPr>
                        <a:t>sotopes have different half lives</a:t>
                      </a:r>
                      <a:endParaRPr lang="en-GB" sz="1200" b="1" i="1" dirty="0">
                        <a:solidFill>
                          <a:schemeClr val="accent2">
                            <a:lumMod val="75000"/>
                          </a:schemeClr>
                        </a:solidFill>
                      </a:endParaRPr>
                    </a:p>
                  </a:txBody>
                  <a:tcPr anchor="ctr">
                    <a:solidFill>
                      <a:schemeClr val="bg1"/>
                    </a:solidFill>
                  </a:tcPr>
                </a:tc>
                <a:tc>
                  <a:txBody>
                    <a:bodyPr/>
                    <a:lstStyle/>
                    <a:p>
                      <a:pPr algn="ctr"/>
                      <a:r>
                        <a:rPr lang="en-GB" sz="1200" b="0" i="0" dirty="0" smtClean="0">
                          <a:solidFill>
                            <a:schemeClr val="tx1"/>
                          </a:solidFill>
                        </a:rPr>
                        <a:t>Short half-lives used in high doses, long half lives used in low doses.</a:t>
                      </a:r>
                      <a:endParaRPr lang="en-GB" sz="1200" b="0" i="0" dirty="0">
                        <a:solidFill>
                          <a:schemeClr val="tx1"/>
                        </a:solidFill>
                      </a:endParaRPr>
                    </a:p>
                  </a:txBody>
                  <a:tcPr anchor="ctr"/>
                </a:tc>
                <a:extLst>
                  <a:ext uri="{0D108BD9-81ED-4DB2-BD59-A6C34878D82A}">
                    <a16:rowId xmlns:a16="http://schemas.microsoft.com/office/drawing/2014/main" val="1739050344"/>
                  </a:ext>
                </a:extLst>
              </a:tr>
              <a:tr h="513345">
                <a:tc>
                  <a:txBody>
                    <a:bodyPr/>
                    <a:lstStyle/>
                    <a:p>
                      <a:r>
                        <a:rPr lang="en-GB" sz="1200" dirty="0" smtClean="0"/>
                        <a:t>Tracers</a:t>
                      </a:r>
                      <a:endParaRPr lang="en-GB" sz="1200" dirty="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Used within body</a:t>
                      </a:r>
                      <a:r>
                        <a:rPr lang="en-GB" sz="1200" b="1" i="1" baseline="0" dirty="0" smtClean="0">
                          <a:solidFill>
                            <a:schemeClr val="accent2">
                              <a:lumMod val="75000"/>
                            </a:schemeClr>
                          </a:solidFill>
                        </a:rPr>
                        <a:t> </a:t>
                      </a:r>
                      <a:endParaRPr lang="en-GB" sz="1200" b="1" i="1" dirty="0">
                        <a:solidFill>
                          <a:schemeClr val="accent2">
                            <a:lumMod val="75000"/>
                          </a:schemeClr>
                        </a:solidFill>
                      </a:endParaRPr>
                    </a:p>
                  </a:txBody>
                  <a:tcPr anchor="ctr">
                    <a:solidFill>
                      <a:schemeClr val="bg1"/>
                    </a:solidFill>
                  </a:tcPr>
                </a:tc>
                <a:tc>
                  <a:txBody>
                    <a:bodyPr/>
                    <a:lstStyle/>
                    <a:p>
                      <a:pPr algn="ctr"/>
                      <a:r>
                        <a:rPr lang="en-GB" sz="1200" b="0" i="0" dirty="0" smtClean="0">
                          <a:solidFill>
                            <a:schemeClr val="tx1"/>
                          </a:solidFill>
                        </a:rPr>
                        <a:t>Isotope with short half life</a:t>
                      </a:r>
                      <a:r>
                        <a:rPr lang="en-GB" sz="1200" b="0" i="0" baseline="0" dirty="0" smtClean="0">
                          <a:solidFill>
                            <a:schemeClr val="tx1"/>
                          </a:solidFill>
                        </a:rPr>
                        <a:t> </a:t>
                      </a:r>
                      <a:r>
                        <a:rPr lang="en-GB" sz="1200" b="0" i="0" dirty="0" smtClean="0">
                          <a:solidFill>
                            <a:schemeClr val="tx1"/>
                          </a:solidFill>
                        </a:rPr>
                        <a:t>injected, allowed to circulate</a:t>
                      </a:r>
                      <a:r>
                        <a:rPr lang="en-GB" sz="1200" b="0" i="0" baseline="0" dirty="0" smtClean="0">
                          <a:solidFill>
                            <a:schemeClr val="tx1"/>
                          </a:solidFill>
                        </a:rPr>
                        <a:t> and collect in damaged areas. PET scanner used to detect emitting radiation. Must be beta or gamma as alpha does not penetrate the body.  </a:t>
                      </a:r>
                      <a:endParaRPr lang="en-GB" sz="1200" b="0" i="0" dirty="0">
                        <a:solidFill>
                          <a:schemeClr val="tx1"/>
                        </a:solidFill>
                      </a:endParaRPr>
                    </a:p>
                  </a:txBody>
                  <a:tcPr anchor="ctr"/>
                </a:tc>
                <a:extLst>
                  <a:ext uri="{0D108BD9-81ED-4DB2-BD59-A6C34878D82A}">
                    <a16:rowId xmlns:a16="http://schemas.microsoft.com/office/drawing/2014/main" val="10000"/>
                  </a:ext>
                </a:extLst>
              </a:tr>
              <a:tr h="251936">
                <a:tc>
                  <a:txBody>
                    <a:bodyPr/>
                    <a:lstStyle/>
                    <a:p>
                      <a:r>
                        <a:rPr lang="en-GB" sz="1200" dirty="0" smtClean="0"/>
                        <a:t>Radiation therapy</a:t>
                      </a:r>
                      <a:endParaRPr lang="en-GB" sz="1200" dirty="0"/>
                    </a:p>
                  </a:txBody>
                  <a:tcPr anchor="ctr">
                    <a:solidFill>
                      <a:schemeClr val="accent2">
                        <a:lumMod val="20000"/>
                        <a:lumOff val="80000"/>
                      </a:schemeClr>
                    </a:solidFill>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GB" sz="1200" b="1" i="1" dirty="0" smtClean="0">
                          <a:solidFill>
                            <a:schemeClr val="accent2">
                              <a:lumMod val="75000"/>
                            </a:schemeClr>
                          </a:solidFill>
                        </a:rPr>
                        <a:t>Used to treat</a:t>
                      </a:r>
                      <a:r>
                        <a:rPr lang="en-GB" sz="1200" b="1" i="1" baseline="0" dirty="0" smtClean="0">
                          <a:solidFill>
                            <a:schemeClr val="accent2">
                              <a:lumMod val="75000"/>
                            </a:schemeClr>
                          </a:solidFill>
                        </a:rPr>
                        <a:t> illnesses e.g. cancer</a:t>
                      </a:r>
                      <a:endParaRPr lang="en-GB" sz="1200" b="1" i="1" dirty="0" smtClean="0">
                        <a:solidFill>
                          <a:schemeClr val="accent2">
                            <a:lumMod val="75000"/>
                          </a:schemeClr>
                        </a:solidFill>
                      </a:endParaRPr>
                    </a:p>
                  </a:txBody>
                  <a:tcPr anchor="ctr">
                    <a:solidFill>
                      <a:schemeClr val="bg1"/>
                    </a:solidFill>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GB" sz="1200" b="0" i="0" dirty="0" smtClean="0">
                          <a:solidFill>
                            <a:schemeClr val="tx1"/>
                          </a:solidFill>
                        </a:rPr>
                        <a:t>Cancer cells killed by gamma rays. High</a:t>
                      </a:r>
                      <a:r>
                        <a:rPr lang="en-GB" sz="1200" b="0" i="0" baseline="0" dirty="0" smtClean="0">
                          <a:solidFill>
                            <a:schemeClr val="tx1"/>
                          </a:solidFill>
                        </a:rPr>
                        <a:t> dose used to kill cells. Damage to healthy cells prevented by focussed gamma ray gun.</a:t>
                      </a:r>
                      <a:endParaRPr lang="en-GB" sz="1200" b="0" i="0" dirty="0" smtClean="0">
                        <a:solidFill>
                          <a:schemeClr val="tx1"/>
                        </a:solidFill>
                      </a:endParaRPr>
                    </a:p>
                  </a:txBody>
                  <a:tcPr anchor="ctr"/>
                </a:tc>
                <a:extLst>
                  <a:ext uri="{0D108BD9-81ED-4DB2-BD59-A6C34878D82A}">
                    <a16:rowId xmlns:a16="http://schemas.microsoft.com/office/drawing/2014/main" val="10001"/>
                  </a:ext>
                </a:extLst>
              </a:tr>
            </a:tbl>
          </a:graphicData>
        </a:graphic>
      </p:graphicFrame>
      <p:cxnSp>
        <p:nvCxnSpPr>
          <p:cNvPr id="300" name="Straight Connector 299"/>
          <p:cNvCxnSpPr>
            <a:stCxn id="166" idx="1"/>
          </p:cNvCxnSpPr>
          <p:nvPr/>
        </p:nvCxnSpPr>
        <p:spPr>
          <a:xfrm flipH="1">
            <a:off x="5070012" y="7229439"/>
            <a:ext cx="120610" cy="50815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graphicFrame>
            <p:nvGraphicFramePr>
              <p:cNvPr id="81" name="Table 80"/>
              <p:cNvGraphicFramePr>
                <a:graphicFrameLocks noGrp="1"/>
              </p:cNvGraphicFramePr>
              <p:nvPr>
                <p:extLst>
                  <p:ext uri="{D42A27DB-BD31-4B8C-83A1-F6EECF244321}">
                    <p14:modId xmlns:p14="http://schemas.microsoft.com/office/powerpoint/2010/main" val="4242002846"/>
                  </p:ext>
                </p:extLst>
              </p:nvPr>
            </p:nvGraphicFramePr>
            <p:xfrm>
              <a:off x="7378127" y="1416341"/>
              <a:ext cx="3914381" cy="1761427"/>
            </p:xfrm>
            <a:graphic>
              <a:graphicData uri="http://schemas.openxmlformats.org/drawingml/2006/table">
                <a:tbl>
                  <a:tblPr firstRow="1" bandRow="1">
                    <a:tableStyleId>{5940675A-B579-460E-94D1-54222C63F5DA}</a:tableStyleId>
                  </a:tblPr>
                  <a:tblGrid>
                    <a:gridCol w="866381">
                      <a:extLst>
                        <a:ext uri="{9D8B030D-6E8A-4147-A177-3AD203B41FA5}">
                          <a16:colId xmlns:a16="http://schemas.microsoft.com/office/drawing/2014/main" val="20000"/>
                        </a:ext>
                      </a:extLst>
                    </a:gridCol>
                    <a:gridCol w="1620252">
                      <a:extLst>
                        <a:ext uri="{9D8B030D-6E8A-4147-A177-3AD203B41FA5}">
                          <a16:colId xmlns:a16="http://schemas.microsoft.com/office/drawing/2014/main" val="20001"/>
                        </a:ext>
                      </a:extLst>
                    </a:gridCol>
                    <a:gridCol w="713874">
                      <a:extLst>
                        <a:ext uri="{9D8B030D-6E8A-4147-A177-3AD203B41FA5}">
                          <a16:colId xmlns:a16="http://schemas.microsoft.com/office/drawing/2014/main" val="20002"/>
                        </a:ext>
                      </a:extLst>
                    </a:gridCol>
                    <a:gridCol w="713874">
                      <a:extLst>
                        <a:ext uri="{9D8B030D-6E8A-4147-A177-3AD203B41FA5}">
                          <a16:colId xmlns:a16="http://schemas.microsoft.com/office/drawing/2014/main" val="20003"/>
                        </a:ext>
                      </a:extLst>
                    </a:gridCol>
                  </a:tblGrid>
                  <a:tr h="528020">
                    <a:tc>
                      <a:txBody>
                        <a:bodyPr/>
                        <a:lstStyle/>
                        <a:p>
                          <a:r>
                            <a:rPr lang="en-GB" sz="1200" dirty="0" smtClean="0"/>
                            <a:t>Decay</a:t>
                          </a:r>
                          <a:endParaRPr lang="en-GB" sz="1200" dirty="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Emitted from nucleus</a:t>
                          </a:r>
                          <a:endParaRPr lang="en-GB" sz="1200" b="1" i="1" dirty="0">
                            <a:solidFill>
                              <a:schemeClr val="accent2">
                                <a:lumMod val="75000"/>
                              </a:schemeClr>
                            </a:solidFill>
                          </a:endParaRPr>
                        </a:p>
                      </a:txBody>
                      <a:tcPr anchor="ctr">
                        <a:solidFill>
                          <a:schemeClr val="bg1"/>
                        </a:solidFill>
                      </a:tcPr>
                    </a:tc>
                    <a:tc gridSpan="2">
                      <a:txBody>
                        <a:bodyPr/>
                        <a:lstStyle/>
                        <a:p>
                          <a:pPr algn="ctr"/>
                          <a:r>
                            <a:rPr lang="en-GB" sz="1200" b="1" i="1" dirty="0" smtClean="0">
                              <a:solidFill>
                                <a:schemeClr val="accent2">
                                  <a:lumMod val="75000"/>
                                </a:schemeClr>
                              </a:solidFill>
                            </a:rPr>
                            <a:t>Changes in mass number and atomic number</a:t>
                          </a:r>
                          <a:endParaRPr lang="en-GB" sz="1200" b="1" i="1" dirty="0">
                            <a:solidFill>
                              <a:schemeClr val="accent2">
                                <a:lumMod val="75000"/>
                              </a:schemeClr>
                            </a:solidFill>
                          </a:endParaRPr>
                        </a:p>
                      </a:txBody>
                      <a:tcPr anchor="ctr">
                        <a:solidFill>
                          <a:schemeClr val="bg1"/>
                        </a:solidFill>
                      </a:tcPr>
                    </a:tc>
                    <a:tc hMerge="1">
                      <a:txBody>
                        <a:bodyPr/>
                        <a:lstStyle/>
                        <a:p>
                          <a:pPr algn="ctr"/>
                          <a:endParaRPr lang="en-GB" sz="1200" b="1" i="1" dirty="0">
                            <a:solidFill>
                              <a:schemeClr val="accent2">
                                <a:lumMod val="75000"/>
                              </a:schemeClr>
                            </a:solidFill>
                          </a:endParaRPr>
                        </a:p>
                      </a:txBody>
                      <a:tcPr anchor="ctr">
                        <a:solidFill>
                          <a:schemeClr val="bg1"/>
                        </a:solidFill>
                      </a:tcPr>
                    </a:tc>
                    <a:extLst>
                      <a:ext uri="{0D108BD9-81ED-4DB2-BD59-A6C34878D82A}">
                        <a16:rowId xmlns:a16="http://schemas.microsoft.com/office/drawing/2014/main" val="10000"/>
                      </a:ext>
                    </a:extLst>
                  </a:tr>
                  <a:tr h="170597">
                    <a:tc>
                      <a:txBody>
                        <a:bodyPr/>
                        <a:lstStyle/>
                        <a:p>
                          <a:r>
                            <a:rPr lang="en-GB" sz="1200" dirty="0" smtClean="0"/>
                            <a:t>Alpha (</a:t>
                          </a:r>
                          <a:r>
                            <a:rPr lang="el-GR" sz="1200" dirty="0" smtClean="0"/>
                            <a:t>α</a:t>
                          </a:r>
                          <a:r>
                            <a:rPr lang="en-GB" sz="1200" dirty="0" smtClean="0"/>
                            <a:t>)</a:t>
                          </a:r>
                          <a:endParaRPr lang="en-GB" sz="1200" dirty="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Helium nuclei (</a:t>
                          </a:r>
                          <a14:m>
                            <m:oMath xmlns:m="http://schemas.openxmlformats.org/officeDocument/2006/math">
                              <m:sPre>
                                <m:sPrePr>
                                  <m:ctrlPr>
                                    <a:rPr lang="en-GB" sz="1200" b="1" i="1" smtClean="0">
                                      <a:solidFill>
                                        <a:schemeClr val="accent2">
                                          <a:lumMod val="75000"/>
                                        </a:schemeClr>
                                      </a:solidFill>
                                      <a:latin typeface="Cambria Math" panose="02040503050406030204" pitchFamily="18" charset="0"/>
                                    </a:rPr>
                                  </m:ctrlPr>
                                </m:sPrePr>
                                <m:sub>
                                  <m:r>
                                    <a:rPr lang="en-GB" sz="1200" b="1" i="1" smtClean="0">
                                      <a:solidFill>
                                        <a:schemeClr val="accent2">
                                          <a:lumMod val="75000"/>
                                        </a:schemeClr>
                                      </a:solidFill>
                                      <a:latin typeface="Cambria Math"/>
                                    </a:rPr>
                                    <m:t>𝟐</m:t>
                                  </m:r>
                                </m:sub>
                                <m:sup>
                                  <m:r>
                                    <a:rPr lang="en-GB" sz="1200" b="1" i="1" smtClean="0">
                                      <a:solidFill>
                                        <a:schemeClr val="accent2">
                                          <a:lumMod val="75000"/>
                                        </a:schemeClr>
                                      </a:solidFill>
                                      <a:latin typeface="Cambria Math"/>
                                    </a:rPr>
                                    <m:t>𝟒</m:t>
                                  </m:r>
                                </m:sup>
                                <m:e>
                                  <m:r>
                                    <a:rPr lang="en-GB" sz="1200" b="1" i="1" smtClean="0">
                                      <a:solidFill>
                                        <a:schemeClr val="accent2">
                                          <a:lumMod val="75000"/>
                                        </a:schemeClr>
                                      </a:solidFill>
                                      <a:latin typeface="Cambria Math"/>
                                    </a:rPr>
                                    <m:t>𝑯𝒆</m:t>
                                  </m:r>
                                </m:e>
                              </m:sPre>
                            </m:oMath>
                          </a14:m>
                          <a:r>
                            <a:rPr lang="en-GB" sz="1200" b="1" i="1" dirty="0" smtClean="0">
                              <a:solidFill>
                                <a:schemeClr val="accent2">
                                  <a:lumMod val="75000"/>
                                </a:schemeClr>
                              </a:solidFill>
                            </a:rPr>
                            <a:t>)</a:t>
                          </a:r>
                          <a:endParaRPr lang="en-GB" sz="1200" b="1" i="1" dirty="0">
                            <a:solidFill>
                              <a:schemeClr val="accent2">
                                <a:lumMod val="75000"/>
                              </a:schemeClr>
                            </a:solidFill>
                          </a:endParaRPr>
                        </a:p>
                      </a:txBody>
                      <a:tcPr anchor="ctr">
                        <a:solidFill>
                          <a:schemeClr val="bg1"/>
                        </a:solidFill>
                      </a:tcPr>
                    </a:tc>
                    <a:tc>
                      <a:txBody>
                        <a:bodyPr/>
                        <a:lstStyle/>
                        <a:p>
                          <a:pPr algn="ctr"/>
                          <a:r>
                            <a:rPr lang="en-GB" sz="1200" b="1" i="1" dirty="0" smtClean="0">
                              <a:solidFill>
                                <a:schemeClr val="accent2">
                                  <a:lumMod val="75000"/>
                                </a:schemeClr>
                              </a:solidFill>
                            </a:rPr>
                            <a:t>-4</a:t>
                          </a:r>
                          <a:endParaRPr lang="en-GB" sz="1200" b="1" i="1" dirty="0">
                            <a:solidFill>
                              <a:schemeClr val="accent2">
                                <a:lumMod val="75000"/>
                              </a:schemeClr>
                            </a:solidFill>
                          </a:endParaRPr>
                        </a:p>
                      </a:txBody>
                      <a:tcPr anchor="ctr">
                        <a:solidFill>
                          <a:schemeClr val="bg1"/>
                        </a:solidFill>
                      </a:tcPr>
                    </a:tc>
                    <a:tc>
                      <a:txBody>
                        <a:bodyPr/>
                        <a:lstStyle/>
                        <a:p>
                          <a:pPr algn="ctr"/>
                          <a:r>
                            <a:rPr lang="en-GB" sz="1200" b="1" i="1" dirty="0" smtClean="0">
                              <a:solidFill>
                                <a:schemeClr val="accent2">
                                  <a:lumMod val="75000"/>
                                </a:schemeClr>
                              </a:solidFill>
                            </a:rPr>
                            <a:t>-2</a:t>
                          </a:r>
                          <a:endParaRPr lang="en-GB" sz="1200" b="1" i="1" dirty="0">
                            <a:solidFill>
                              <a:schemeClr val="accent2">
                                <a:lumMod val="75000"/>
                              </a:schemeClr>
                            </a:solidFill>
                          </a:endParaRPr>
                        </a:p>
                      </a:txBody>
                      <a:tcPr anchor="ctr">
                        <a:solidFill>
                          <a:schemeClr val="bg1"/>
                        </a:solidFill>
                      </a:tcPr>
                    </a:tc>
                    <a:extLst>
                      <a:ext uri="{0D108BD9-81ED-4DB2-BD59-A6C34878D82A}">
                        <a16:rowId xmlns:a16="http://schemas.microsoft.com/office/drawing/2014/main" val="10001"/>
                      </a:ext>
                    </a:extLst>
                  </a:tr>
                  <a:tr h="211853">
                    <a:tc>
                      <a:txBody>
                        <a:bodyPr/>
                        <a:lstStyle/>
                        <a:p>
                          <a:r>
                            <a:rPr lang="en-GB" sz="1200" dirty="0" smtClean="0"/>
                            <a:t>Beta (</a:t>
                          </a:r>
                          <a:r>
                            <a:rPr lang="el-GR" sz="1200" dirty="0" smtClean="0"/>
                            <a:t>β</a:t>
                          </a:r>
                          <a:r>
                            <a:rPr lang="en-GB" sz="1200" dirty="0" smtClean="0"/>
                            <a:t>)</a:t>
                          </a:r>
                          <a:endParaRPr lang="en-GB" sz="1200" dirty="0"/>
                        </a:p>
                      </a:txBody>
                      <a:tcPr anchor="ctr">
                        <a:solidFill>
                          <a:schemeClr val="accent2">
                            <a:lumMod val="20000"/>
                            <a:lumOff val="80000"/>
                          </a:schemeClr>
                        </a:solidFill>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GB" sz="1200" b="1" i="1" dirty="0" smtClean="0">
                              <a:solidFill>
                                <a:schemeClr val="accent2">
                                  <a:lumMod val="75000"/>
                                </a:schemeClr>
                              </a:solidFill>
                            </a:rPr>
                            <a:t>Electron (</a:t>
                          </a:r>
                          <a14:m>
                            <m:oMath xmlns:m="http://schemas.openxmlformats.org/officeDocument/2006/math">
                              <m:sPre>
                                <m:sPrePr>
                                  <m:ctrlPr>
                                    <a:rPr lang="en-GB" sz="1200" b="1" i="1" smtClean="0">
                                      <a:solidFill>
                                        <a:schemeClr val="accent2">
                                          <a:lumMod val="75000"/>
                                        </a:schemeClr>
                                      </a:solidFill>
                                      <a:latin typeface="Cambria Math" panose="02040503050406030204" pitchFamily="18" charset="0"/>
                                    </a:rPr>
                                  </m:ctrlPr>
                                </m:sPrePr>
                                <m:sub>
                                  <m:r>
                                    <a:rPr lang="en-GB" sz="1200" b="1" i="1" smtClean="0">
                                      <a:solidFill>
                                        <a:schemeClr val="accent2">
                                          <a:lumMod val="75000"/>
                                        </a:schemeClr>
                                      </a:solidFill>
                                      <a:latin typeface="Cambria Math"/>
                                    </a:rPr>
                                    <m:t>−</m:t>
                                  </m:r>
                                  <m:r>
                                    <a:rPr lang="en-GB" sz="1200" b="1" i="1" smtClean="0">
                                      <a:solidFill>
                                        <a:schemeClr val="accent2">
                                          <a:lumMod val="75000"/>
                                        </a:schemeClr>
                                      </a:solidFill>
                                      <a:latin typeface="Cambria Math"/>
                                    </a:rPr>
                                    <m:t>𝟏</m:t>
                                  </m:r>
                                </m:sub>
                                <m:sup>
                                  <m:r>
                                    <a:rPr lang="en-GB" sz="1200" b="1" i="1" smtClean="0">
                                      <a:solidFill>
                                        <a:schemeClr val="accent2">
                                          <a:lumMod val="75000"/>
                                        </a:schemeClr>
                                      </a:solidFill>
                                      <a:latin typeface="Cambria Math"/>
                                    </a:rPr>
                                    <m:t>𝟎</m:t>
                                  </m:r>
                                </m:sup>
                                <m:e>
                                  <m:r>
                                    <a:rPr lang="en-GB" sz="1200" b="1" i="1" smtClean="0">
                                      <a:solidFill>
                                        <a:schemeClr val="accent2">
                                          <a:lumMod val="75000"/>
                                        </a:schemeClr>
                                      </a:solidFill>
                                      <a:latin typeface="Cambria Math"/>
                                    </a:rPr>
                                    <m:t>𝒆</m:t>
                                  </m:r>
                                </m:e>
                              </m:sPre>
                            </m:oMath>
                          </a14:m>
                          <a:r>
                            <a:rPr lang="en-GB" sz="1200" b="1" i="1" dirty="0" smtClean="0">
                              <a:solidFill>
                                <a:schemeClr val="accent2">
                                  <a:lumMod val="75000"/>
                                </a:schemeClr>
                              </a:solidFill>
                            </a:rPr>
                            <a:t>)</a:t>
                          </a:r>
                          <a:endParaRPr lang="en-GB" sz="1200" b="1" i="1" dirty="0">
                            <a:solidFill>
                              <a:schemeClr val="accent2">
                                <a:lumMod val="75000"/>
                              </a:schemeClr>
                            </a:solidFill>
                          </a:endParaRPr>
                        </a:p>
                      </a:txBody>
                      <a:tcPr anchor="ctr">
                        <a:solidFill>
                          <a:schemeClr val="bg1"/>
                        </a:solidFill>
                      </a:tcPr>
                    </a:tc>
                    <a:tc>
                      <a:txBody>
                        <a:bodyPr/>
                        <a:lstStyle/>
                        <a:p>
                          <a:pPr algn="ctr"/>
                          <a:r>
                            <a:rPr lang="en-GB" sz="1200" b="1" i="1" dirty="0" smtClean="0">
                              <a:solidFill>
                                <a:schemeClr val="accent2">
                                  <a:lumMod val="75000"/>
                                </a:schemeClr>
                              </a:solidFill>
                            </a:rPr>
                            <a:t>0</a:t>
                          </a:r>
                          <a:endParaRPr lang="en-GB" sz="1200" b="1" i="1" dirty="0">
                            <a:solidFill>
                              <a:schemeClr val="accent2">
                                <a:lumMod val="75000"/>
                              </a:schemeClr>
                            </a:solidFill>
                          </a:endParaRPr>
                        </a:p>
                      </a:txBody>
                      <a:tcPr anchor="ctr">
                        <a:solidFill>
                          <a:schemeClr val="bg1"/>
                        </a:solidFill>
                      </a:tcPr>
                    </a:tc>
                    <a:tc>
                      <a:txBody>
                        <a:bodyPr/>
                        <a:lstStyle/>
                        <a:p>
                          <a:pPr algn="ctr"/>
                          <a:r>
                            <a:rPr lang="en-GB" sz="1200" b="1" i="1" dirty="0" smtClean="0">
                              <a:solidFill>
                                <a:schemeClr val="accent2">
                                  <a:lumMod val="75000"/>
                                </a:schemeClr>
                              </a:solidFill>
                            </a:rPr>
                            <a:t>+1</a:t>
                          </a:r>
                          <a:endParaRPr lang="en-GB" sz="1200" b="1" i="1" dirty="0">
                            <a:solidFill>
                              <a:schemeClr val="accent2">
                                <a:lumMod val="75000"/>
                              </a:schemeClr>
                            </a:solidFill>
                          </a:endParaRPr>
                        </a:p>
                      </a:txBody>
                      <a:tcPr anchor="ctr">
                        <a:solidFill>
                          <a:schemeClr val="bg1"/>
                        </a:solidFill>
                      </a:tcPr>
                    </a:tc>
                    <a:extLst>
                      <a:ext uri="{0D108BD9-81ED-4DB2-BD59-A6C34878D82A}">
                        <a16:rowId xmlns:a16="http://schemas.microsoft.com/office/drawing/2014/main" val="10002"/>
                      </a:ext>
                    </a:extLst>
                  </a:tr>
                  <a:tr h="197549">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GB" sz="1200" dirty="0" smtClean="0"/>
                            <a:t>Gamma (</a:t>
                          </a:r>
                          <a:r>
                            <a:rPr lang="el-GR" sz="1200" dirty="0" smtClean="0"/>
                            <a:t>γ</a:t>
                          </a:r>
                          <a:r>
                            <a:rPr lang="en-GB" sz="1200" dirty="0" smtClean="0"/>
                            <a:t>)</a:t>
                          </a:r>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Electromagnetic wave</a:t>
                          </a:r>
                          <a:endParaRPr lang="en-GB" sz="1200" b="1" i="1" dirty="0">
                            <a:solidFill>
                              <a:schemeClr val="accent2">
                                <a:lumMod val="75000"/>
                              </a:schemeClr>
                            </a:solidFill>
                          </a:endParaRPr>
                        </a:p>
                      </a:txBody>
                      <a:tcPr anchor="ctr">
                        <a:solidFill>
                          <a:schemeClr val="bg1"/>
                        </a:solidFill>
                      </a:tcPr>
                    </a:tc>
                    <a:tc>
                      <a:txBody>
                        <a:bodyPr/>
                        <a:lstStyle/>
                        <a:p>
                          <a:pPr algn="ctr"/>
                          <a:r>
                            <a:rPr lang="en-GB" sz="1200" b="1" i="1" dirty="0" smtClean="0">
                              <a:solidFill>
                                <a:schemeClr val="accent2">
                                  <a:lumMod val="75000"/>
                                </a:schemeClr>
                              </a:solidFill>
                            </a:rPr>
                            <a:t>0</a:t>
                          </a:r>
                          <a:endParaRPr lang="en-GB" sz="1200" b="1" i="1" dirty="0">
                            <a:solidFill>
                              <a:schemeClr val="accent2">
                                <a:lumMod val="75000"/>
                              </a:schemeClr>
                            </a:solidFill>
                          </a:endParaRPr>
                        </a:p>
                      </a:txBody>
                      <a:tcPr anchor="ctr">
                        <a:solidFill>
                          <a:schemeClr val="bg1"/>
                        </a:solidFill>
                      </a:tcPr>
                    </a:tc>
                    <a:tc>
                      <a:txBody>
                        <a:bodyPr/>
                        <a:lstStyle/>
                        <a:p>
                          <a:pPr algn="ctr"/>
                          <a:r>
                            <a:rPr lang="en-GB" sz="1200" b="1" i="1" dirty="0" smtClean="0">
                              <a:solidFill>
                                <a:schemeClr val="accent2">
                                  <a:lumMod val="75000"/>
                                </a:schemeClr>
                              </a:solidFill>
                            </a:rPr>
                            <a:t>0</a:t>
                          </a:r>
                          <a:endParaRPr lang="en-GB" sz="1200" b="1" i="1" dirty="0">
                            <a:solidFill>
                              <a:schemeClr val="accent2">
                                <a:lumMod val="75000"/>
                              </a:schemeClr>
                            </a:solidFill>
                          </a:endParaRPr>
                        </a:p>
                      </a:txBody>
                      <a:tcPr anchor="ctr">
                        <a:solidFill>
                          <a:schemeClr val="bg1"/>
                        </a:solidFill>
                      </a:tcPr>
                    </a:tc>
                    <a:extLst>
                      <a:ext uri="{0D108BD9-81ED-4DB2-BD59-A6C34878D82A}">
                        <a16:rowId xmlns:a16="http://schemas.microsoft.com/office/drawing/2014/main" val="10003"/>
                      </a:ext>
                    </a:extLst>
                  </a:tr>
                  <a:tr h="252828">
                    <a:tc>
                      <a:txBody>
                        <a:bodyPr/>
                        <a:lstStyle/>
                        <a:p>
                          <a:r>
                            <a:rPr lang="en-GB" sz="1200" dirty="0" smtClean="0"/>
                            <a:t>Neutron </a:t>
                          </a:r>
                          <a:endParaRPr lang="en-GB" sz="1200" dirty="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Neutron </a:t>
                          </a:r>
                          <a:endParaRPr lang="en-GB" sz="1200" b="1" i="1" dirty="0">
                            <a:solidFill>
                              <a:schemeClr val="accent2">
                                <a:lumMod val="75000"/>
                              </a:schemeClr>
                            </a:solidFill>
                          </a:endParaRPr>
                        </a:p>
                      </a:txBody>
                      <a:tcPr anchor="ctr">
                        <a:solidFill>
                          <a:schemeClr val="bg1"/>
                        </a:solidFill>
                      </a:tcPr>
                    </a:tc>
                    <a:tc>
                      <a:txBody>
                        <a:bodyPr/>
                        <a:lstStyle/>
                        <a:p>
                          <a:pPr algn="ctr"/>
                          <a:r>
                            <a:rPr lang="en-GB" sz="1200" b="1" i="1" dirty="0" smtClean="0">
                              <a:solidFill>
                                <a:schemeClr val="accent2">
                                  <a:lumMod val="75000"/>
                                </a:schemeClr>
                              </a:solidFill>
                            </a:rPr>
                            <a:t>-1</a:t>
                          </a:r>
                          <a:endParaRPr lang="en-GB" sz="1200" b="1" i="1" dirty="0">
                            <a:solidFill>
                              <a:schemeClr val="accent2">
                                <a:lumMod val="75000"/>
                              </a:schemeClr>
                            </a:solidFill>
                          </a:endParaRPr>
                        </a:p>
                      </a:txBody>
                      <a:tcPr anchor="ctr">
                        <a:solidFill>
                          <a:schemeClr val="bg1"/>
                        </a:solidFill>
                      </a:tcPr>
                    </a:tc>
                    <a:tc>
                      <a:txBody>
                        <a:bodyPr/>
                        <a:lstStyle/>
                        <a:p>
                          <a:pPr algn="ctr"/>
                          <a:r>
                            <a:rPr lang="en-GB" sz="1200" b="1" i="1" dirty="0" smtClean="0">
                              <a:solidFill>
                                <a:schemeClr val="accent2">
                                  <a:lumMod val="75000"/>
                                </a:schemeClr>
                              </a:solidFill>
                            </a:rPr>
                            <a:t>0</a:t>
                          </a:r>
                          <a:endParaRPr lang="en-GB" sz="1200" b="1" i="1" dirty="0">
                            <a:solidFill>
                              <a:schemeClr val="accent2">
                                <a:lumMod val="75000"/>
                              </a:schemeClr>
                            </a:solidFill>
                          </a:endParaRPr>
                        </a:p>
                      </a:txBody>
                      <a:tcPr anchor="ctr">
                        <a:solidFill>
                          <a:schemeClr val="bg1"/>
                        </a:solidFill>
                      </a:tcPr>
                    </a:tc>
                    <a:extLst>
                      <a:ext uri="{0D108BD9-81ED-4DB2-BD59-A6C34878D82A}">
                        <a16:rowId xmlns:a16="http://schemas.microsoft.com/office/drawing/2014/main" val="10004"/>
                      </a:ext>
                    </a:extLst>
                  </a:tr>
                </a:tbl>
              </a:graphicData>
            </a:graphic>
          </p:graphicFrame>
        </mc:Choice>
        <mc:Fallback>
          <p:graphicFrame>
            <p:nvGraphicFramePr>
              <p:cNvPr id="81" name="Table 80"/>
              <p:cNvGraphicFramePr>
                <a:graphicFrameLocks noGrp="1"/>
              </p:cNvGraphicFramePr>
              <p:nvPr>
                <p:extLst>
                  <p:ext uri="{D42A27DB-BD31-4B8C-83A1-F6EECF244321}">
                    <p14:modId xmlns:p14="http://schemas.microsoft.com/office/powerpoint/2010/main" val="4242002846"/>
                  </p:ext>
                </p:extLst>
              </p:nvPr>
            </p:nvGraphicFramePr>
            <p:xfrm>
              <a:off x="7378127" y="1416341"/>
              <a:ext cx="3914381" cy="1761427"/>
            </p:xfrm>
            <a:graphic>
              <a:graphicData uri="http://schemas.openxmlformats.org/drawingml/2006/table">
                <a:tbl>
                  <a:tblPr firstRow="1" bandRow="1">
                    <a:tableStyleId>{5940675A-B579-460E-94D1-54222C63F5DA}</a:tableStyleId>
                  </a:tblPr>
                  <a:tblGrid>
                    <a:gridCol w="866381">
                      <a:extLst>
                        <a:ext uri="{9D8B030D-6E8A-4147-A177-3AD203B41FA5}">
                          <a16:colId xmlns:a16="http://schemas.microsoft.com/office/drawing/2014/main" val="20000"/>
                        </a:ext>
                      </a:extLst>
                    </a:gridCol>
                    <a:gridCol w="1620252">
                      <a:extLst>
                        <a:ext uri="{9D8B030D-6E8A-4147-A177-3AD203B41FA5}">
                          <a16:colId xmlns:a16="http://schemas.microsoft.com/office/drawing/2014/main" val="20001"/>
                        </a:ext>
                      </a:extLst>
                    </a:gridCol>
                    <a:gridCol w="713874">
                      <a:extLst>
                        <a:ext uri="{9D8B030D-6E8A-4147-A177-3AD203B41FA5}">
                          <a16:colId xmlns:a16="http://schemas.microsoft.com/office/drawing/2014/main" val="20002"/>
                        </a:ext>
                      </a:extLst>
                    </a:gridCol>
                    <a:gridCol w="713874">
                      <a:extLst>
                        <a:ext uri="{9D8B030D-6E8A-4147-A177-3AD203B41FA5}">
                          <a16:colId xmlns:a16="http://schemas.microsoft.com/office/drawing/2014/main" val="20003"/>
                        </a:ext>
                      </a:extLst>
                    </a:gridCol>
                  </a:tblGrid>
                  <a:tr h="640080">
                    <a:tc>
                      <a:txBody>
                        <a:bodyPr/>
                        <a:lstStyle/>
                        <a:p>
                          <a:r>
                            <a:rPr lang="en-GB" sz="1200" dirty="0" smtClean="0"/>
                            <a:t>Decay</a:t>
                          </a:r>
                          <a:endParaRPr lang="en-GB" sz="1200" dirty="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Emitted from nucleus</a:t>
                          </a:r>
                          <a:endParaRPr lang="en-GB" sz="1200" b="1" i="1" dirty="0">
                            <a:solidFill>
                              <a:schemeClr val="accent2">
                                <a:lumMod val="75000"/>
                              </a:schemeClr>
                            </a:solidFill>
                          </a:endParaRPr>
                        </a:p>
                      </a:txBody>
                      <a:tcPr anchor="ctr">
                        <a:solidFill>
                          <a:schemeClr val="bg1"/>
                        </a:solidFill>
                      </a:tcPr>
                    </a:tc>
                    <a:tc gridSpan="2">
                      <a:txBody>
                        <a:bodyPr/>
                        <a:lstStyle/>
                        <a:p>
                          <a:pPr algn="ctr"/>
                          <a:r>
                            <a:rPr lang="en-GB" sz="1200" b="1" i="1" dirty="0" smtClean="0">
                              <a:solidFill>
                                <a:schemeClr val="accent2">
                                  <a:lumMod val="75000"/>
                                </a:schemeClr>
                              </a:solidFill>
                            </a:rPr>
                            <a:t>Changes in mass number and atomic number</a:t>
                          </a:r>
                          <a:endParaRPr lang="en-GB" sz="1200" b="1" i="1" dirty="0">
                            <a:solidFill>
                              <a:schemeClr val="accent2">
                                <a:lumMod val="75000"/>
                              </a:schemeClr>
                            </a:solidFill>
                          </a:endParaRPr>
                        </a:p>
                      </a:txBody>
                      <a:tcPr anchor="ctr">
                        <a:solidFill>
                          <a:schemeClr val="bg1"/>
                        </a:solidFill>
                      </a:tcPr>
                    </a:tc>
                    <a:tc hMerge="1">
                      <a:txBody>
                        <a:bodyPr/>
                        <a:lstStyle/>
                        <a:p>
                          <a:pPr algn="ctr"/>
                          <a:endParaRPr lang="en-GB" sz="1200" b="1" i="1" dirty="0">
                            <a:solidFill>
                              <a:schemeClr val="accent2">
                                <a:lumMod val="75000"/>
                              </a:schemeClr>
                            </a:solidFill>
                          </a:endParaRPr>
                        </a:p>
                      </a:txBody>
                      <a:tcPr anchor="ctr">
                        <a:solidFill>
                          <a:schemeClr val="bg1"/>
                        </a:solidFill>
                      </a:tcPr>
                    </a:tc>
                    <a:extLst>
                      <a:ext uri="{0D108BD9-81ED-4DB2-BD59-A6C34878D82A}">
                        <a16:rowId xmlns:a16="http://schemas.microsoft.com/office/drawing/2014/main" val="10000"/>
                      </a:ext>
                    </a:extLst>
                  </a:tr>
                  <a:tr h="285687">
                    <a:tc>
                      <a:txBody>
                        <a:bodyPr/>
                        <a:lstStyle/>
                        <a:p>
                          <a:r>
                            <a:rPr lang="en-GB" sz="1200" dirty="0" smtClean="0"/>
                            <a:t>Alpha (</a:t>
                          </a:r>
                          <a:r>
                            <a:rPr lang="el-GR" sz="1200" dirty="0" smtClean="0"/>
                            <a:t>α</a:t>
                          </a:r>
                          <a:r>
                            <a:rPr lang="en-GB" sz="1200" dirty="0" smtClean="0"/>
                            <a:t>)</a:t>
                          </a:r>
                          <a:endParaRPr lang="en-GB" sz="1200" dirty="0"/>
                        </a:p>
                      </a:txBody>
                      <a:tcPr anchor="ctr">
                        <a:solidFill>
                          <a:schemeClr val="accent2">
                            <a:lumMod val="20000"/>
                            <a:lumOff val="80000"/>
                          </a:schemeClr>
                        </a:solidFill>
                      </a:tcPr>
                    </a:tc>
                    <a:tc>
                      <a:txBody>
                        <a:bodyPr/>
                        <a:lstStyle/>
                        <a:p>
                          <a:endParaRPr lang="en-US"/>
                        </a:p>
                      </a:txBody>
                      <a:tcPr anchor="ctr">
                        <a:blipFill>
                          <a:blip r:embed="rId16"/>
                          <a:stretch>
                            <a:fillRect l="-53759" t="-225532" r="-89098" b="-308511"/>
                          </a:stretch>
                        </a:blipFill>
                      </a:tcPr>
                    </a:tc>
                    <a:tc>
                      <a:txBody>
                        <a:bodyPr/>
                        <a:lstStyle/>
                        <a:p>
                          <a:pPr algn="ctr"/>
                          <a:r>
                            <a:rPr lang="en-GB" sz="1200" b="1" i="1" dirty="0" smtClean="0">
                              <a:solidFill>
                                <a:schemeClr val="accent2">
                                  <a:lumMod val="75000"/>
                                </a:schemeClr>
                              </a:solidFill>
                            </a:rPr>
                            <a:t>-4</a:t>
                          </a:r>
                          <a:endParaRPr lang="en-GB" sz="1200" b="1" i="1" dirty="0">
                            <a:solidFill>
                              <a:schemeClr val="accent2">
                                <a:lumMod val="75000"/>
                              </a:schemeClr>
                            </a:solidFill>
                          </a:endParaRPr>
                        </a:p>
                      </a:txBody>
                      <a:tcPr anchor="ctr">
                        <a:solidFill>
                          <a:schemeClr val="bg1"/>
                        </a:solidFill>
                      </a:tcPr>
                    </a:tc>
                    <a:tc>
                      <a:txBody>
                        <a:bodyPr/>
                        <a:lstStyle/>
                        <a:p>
                          <a:pPr algn="ctr"/>
                          <a:r>
                            <a:rPr lang="en-GB" sz="1200" b="1" i="1" dirty="0" smtClean="0">
                              <a:solidFill>
                                <a:schemeClr val="accent2">
                                  <a:lumMod val="75000"/>
                                </a:schemeClr>
                              </a:solidFill>
                            </a:rPr>
                            <a:t>-2</a:t>
                          </a:r>
                          <a:endParaRPr lang="en-GB" sz="1200" b="1" i="1" dirty="0">
                            <a:solidFill>
                              <a:schemeClr val="accent2">
                                <a:lumMod val="75000"/>
                              </a:schemeClr>
                            </a:solidFill>
                          </a:endParaRPr>
                        </a:p>
                      </a:txBody>
                      <a:tcPr anchor="ctr">
                        <a:solidFill>
                          <a:schemeClr val="bg1"/>
                        </a:solidFill>
                      </a:tcPr>
                    </a:tc>
                    <a:extLst>
                      <a:ext uri="{0D108BD9-81ED-4DB2-BD59-A6C34878D82A}">
                        <a16:rowId xmlns:a16="http://schemas.microsoft.com/office/drawing/2014/main" val="10001"/>
                      </a:ext>
                    </a:extLst>
                  </a:tr>
                  <a:tr h="287020">
                    <a:tc>
                      <a:txBody>
                        <a:bodyPr/>
                        <a:lstStyle/>
                        <a:p>
                          <a:r>
                            <a:rPr lang="en-GB" sz="1200" dirty="0" smtClean="0"/>
                            <a:t>Beta (</a:t>
                          </a:r>
                          <a:r>
                            <a:rPr lang="el-GR" sz="1200" dirty="0" smtClean="0"/>
                            <a:t>β</a:t>
                          </a:r>
                          <a:r>
                            <a:rPr lang="en-GB" sz="1200" dirty="0" smtClean="0"/>
                            <a:t>)</a:t>
                          </a:r>
                          <a:endParaRPr lang="en-GB" sz="1200" dirty="0"/>
                        </a:p>
                      </a:txBody>
                      <a:tcPr anchor="ctr">
                        <a:solidFill>
                          <a:schemeClr val="accent2">
                            <a:lumMod val="20000"/>
                            <a:lumOff val="80000"/>
                          </a:schemeClr>
                        </a:solidFill>
                      </a:tcPr>
                    </a:tc>
                    <a:tc>
                      <a:txBody>
                        <a:bodyPr/>
                        <a:lstStyle/>
                        <a:p>
                          <a:endParaRPr lang="en-US"/>
                        </a:p>
                      </a:txBody>
                      <a:tcPr anchor="ctr">
                        <a:blipFill>
                          <a:blip r:embed="rId16"/>
                          <a:stretch>
                            <a:fillRect l="-53759" t="-318750" r="-89098" b="-202083"/>
                          </a:stretch>
                        </a:blipFill>
                      </a:tcPr>
                    </a:tc>
                    <a:tc>
                      <a:txBody>
                        <a:bodyPr/>
                        <a:lstStyle/>
                        <a:p>
                          <a:pPr algn="ctr"/>
                          <a:r>
                            <a:rPr lang="en-GB" sz="1200" b="1" i="1" dirty="0" smtClean="0">
                              <a:solidFill>
                                <a:schemeClr val="accent2">
                                  <a:lumMod val="75000"/>
                                </a:schemeClr>
                              </a:solidFill>
                            </a:rPr>
                            <a:t>0</a:t>
                          </a:r>
                          <a:endParaRPr lang="en-GB" sz="1200" b="1" i="1" dirty="0">
                            <a:solidFill>
                              <a:schemeClr val="accent2">
                                <a:lumMod val="75000"/>
                              </a:schemeClr>
                            </a:solidFill>
                          </a:endParaRPr>
                        </a:p>
                      </a:txBody>
                      <a:tcPr anchor="ctr">
                        <a:solidFill>
                          <a:schemeClr val="bg1"/>
                        </a:solidFill>
                      </a:tcPr>
                    </a:tc>
                    <a:tc>
                      <a:txBody>
                        <a:bodyPr/>
                        <a:lstStyle/>
                        <a:p>
                          <a:pPr algn="ctr"/>
                          <a:r>
                            <a:rPr lang="en-GB" sz="1200" b="1" i="1" dirty="0" smtClean="0">
                              <a:solidFill>
                                <a:schemeClr val="accent2">
                                  <a:lumMod val="75000"/>
                                </a:schemeClr>
                              </a:solidFill>
                            </a:rPr>
                            <a:t>+1</a:t>
                          </a:r>
                          <a:endParaRPr lang="en-GB" sz="1200" b="1" i="1" dirty="0">
                            <a:solidFill>
                              <a:schemeClr val="accent2">
                                <a:lumMod val="75000"/>
                              </a:schemeClr>
                            </a:solidFill>
                          </a:endParaRPr>
                        </a:p>
                      </a:txBody>
                      <a:tcPr anchor="ctr">
                        <a:solidFill>
                          <a:schemeClr val="bg1"/>
                        </a:solidFill>
                      </a:tcPr>
                    </a:tc>
                    <a:extLst>
                      <a:ext uri="{0D108BD9-81ED-4DB2-BD59-A6C34878D82A}">
                        <a16:rowId xmlns:a16="http://schemas.microsoft.com/office/drawing/2014/main" val="10002"/>
                      </a:ext>
                    </a:extLst>
                  </a:tr>
                  <a:tr h="274320">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GB" sz="1200" dirty="0" smtClean="0"/>
                            <a:t>Gamma (</a:t>
                          </a:r>
                          <a:r>
                            <a:rPr lang="el-GR" sz="1200" dirty="0" smtClean="0"/>
                            <a:t>γ</a:t>
                          </a:r>
                          <a:r>
                            <a:rPr lang="en-GB" sz="1200" dirty="0" smtClean="0"/>
                            <a:t>)</a:t>
                          </a:r>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Electromagnetic wave</a:t>
                          </a:r>
                          <a:endParaRPr lang="en-GB" sz="1200" b="1" i="1" dirty="0">
                            <a:solidFill>
                              <a:schemeClr val="accent2">
                                <a:lumMod val="75000"/>
                              </a:schemeClr>
                            </a:solidFill>
                          </a:endParaRPr>
                        </a:p>
                      </a:txBody>
                      <a:tcPr anchor="ctr">
                        <a:solidFill>
                          <a:schemeClr val="bg1"/>
                        </a:solidFill>
                      </a:tcPr>
                    </a:tc>
                    <a:tc>
                      <a:txBody>
                        <a:bodyPr/>
                        <a:lstStyle/>
                        <a:p>
                          <a:pPr algn="ctr"/>
                          <a:r>
                            <a:rPr lang="en-GB" sz="1200" b="1" i="1" dirty="0" smtClean="0">
                              <a:solidFill>
                                <a:schemeClr val="accent2">
                                  <a:lumMod val="75000"/>
                                </a:schemeClr>
                              </a:solidFill>
                            </a:rPr>
                            <a:t>0</a:t>
                          </a:r>
                          <a:endParaRPr lang="en-GB" sz="1200" b="1" i="1" dirty="0">
                            <a:solidFill>
                              <a:schemeClr val="accent2">
                                <a:lumMod val="75000"/>
                              </a:schemeClr>
                            </a:solidFill>
                          </a:endParaRPr>
                        </a:p>
                      </a:txBody>
                      <a:tcPr anchor="ctr">
                        <a:solidFill>
                          <a:schemeClr val="bg1"/>
                        </a:solidFill>
                      </a:tcPr>
                    </a:tc>
                    <a:tc>
                      <a:txBody>
                        <a:bodyPr/>
                        <a:lstStyle/>
                        <a:p>
                          <a:pPr algn="ctr"/>
                          <a:r>
                            <a:rPr lang="en-GB" sz="1200" b="1" i="1" dirty="0" smtClean="0">
                              <a:solidFill>
                                <a:schemeClr val="accent2">
                                  <a:lumMod val="75000"/>
                                </a:schemeClr>
                              </a:solidFill>
                            </a:rPr>
                            <a:t>0</a:t>
                          </a:r>
                          <a:endParaRPr lang="en-GB" sz="1200" b="1" i="1" dirty="0">
                            <a:solidFill>
                              <a:schemeClr val="accent2">
                                <a:lumMod val="75000"/>
                              </a:schemeClr>
                            </a:solidFill>
                          </a:endParaRPr>
                        </a:p>
                      </a:txBody>
                      <a:tcPr anchor="ctr">
                        <a:solidFill>
                          <a:schemeClr val="bg1"/>
                        </a:solidFill>
                      </a:tcPr>
                    </a:tc>
                    <a:extLst>
                      <a:ext uri="{0D108BD9-81ED-4DB2-BD59-A6C34878D82A}">
                        <a16:rowId xmlns:a16="http://schemas.microsoft.com/office/drawing/2014/main" val="10003"/>
                      </a:ext>
                    </a:extLst>
                  </a:tr>
                  <a:tr h="274320">
                    <a:tc>
                      <a:txBody>
                        <a:bodyPr/>
                        <a:lstStyle/>
                        <a:p>
                          <a:r>
                            <a:rPr lang="en-GB" sz="1200" dirty="0" smtClean="0"/>
                            <a:t>Neutron </a:t>
                          </a:r>
                          <a:endParaRPr lang="en-GB" sz="1200" dirty="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Neutron </a:t>
                          </a:r>
                          <a:endParaRPr lang="en-GB" sz="1200" b="1" i="1" dirty="0">
                            <a:solidFill>
                              <a:schemeClr val="accent2">
                                <a:lumMod val="75000"/>
                              </a:schemeClr>
                            </a:solidFill>
                          </a:endParaRPr>
                        </a:p>
                      </a:txBody>
                      <a:tcPr anchor="ctr">
                        <a:solidFill>
                          <a:schemeClr val="bg1"/>
                        </a:solidFill>
                      </a:tcPr>
                    </a:tc>
                    <a:tc>
                      <a:txBody>
                        <a:bodyPr/>
                        <a:lstStyle/>
                        <a:p>
                          <a:pPr algn="ctr"/>
                          <a:r>
                            <a:rPr lang="en-GB" sz="1200" b="1" i="1" dirty="0" smtClean="0">
                              <a:solidFill>
                                <a:schemeClr val="accent2">
                                  <a:lumMod val="75000"/>
                                </a:schemeClr>
                              </a:solidFill>
                            </a:rPr>
                            <a:t>-1</a:t>
                          </a:r>
                          <a:endParaRPr lang="en-GB" sz="1200" b="1" i="1" dirty="0">
                            <a:solidFill>
                              <a:schemeClr val="accent2">
                                <a:lumMod val="75000"/>
                              </a:schemeClr>
                            </a:solidFill>
                          </a:endParaRPr>
                        </a:p>
                      </a:txBody>
                      <a:tcPr anchor="ctr">
                        <a:solidFill>
                          <a:schemeClr val="bg1"/>
                        </a:solidFill>
                      </a:tcPr>
                    </a:tc>
                    <a:tc>
                      <a:txBody>
                        <a:bodyPr/>
                        <a:lstStyle/>
                        <a:p>
                          <a:pPr algn="ctr"/>
                          <a:r>
                            <a:rPr lang="en-GB" sz="1200" b="1" i="1" dirty="0" smtClean="0">
                              <a:solidFill>
                                <a:schemeClr val="accent2">
                                  <a:lumMod val="75000"/>
                                </a:schemeClr>
                              </a:solidFill>
                            </a:rPr>
                            <a:t>0</a:t>
                          </a:r>
                          <a:endParaRPr lang="en-GB" sz="1200" b="1" i="1" dirty="0">
                            <a:solidFill>
                              <a:schemeClr val="accent2">
                                <a:lumMod val="75000"/>
                              </a:schemeClr>
                            </a:solidFill>
                          </a:endParaRPr>
                        </a:p>
                      </a:txBody>
                      <a:tcPr anchor="ctr">
                        <a:solidFill>
                          <a:schemeClr val="bg1"/>
                        </a:solidFill>
                      </a:tcPr>
                    </a:tc>
                    <a:extLst>
                      <a:ext uri="{0D108BD9-81ED-4DB2-BD59-A6C34878D82A}">
                        <a16:rowId xmlns:a16="http://schemas.microsoft.com/office/drawing/2014/main" val="10004"/>
                      </a:ext>
                    </a:extLst>
                  </a:tr>
                </a:tbl>
              </a:graphicData>
            </a:graphic>
          </p:graphicFrame>
        </mc:Fallback>
      </mc:AlternateContent>
    </p:spTree>
    <p:extLst>
      <p:ext uri="{BB962C8B-B14F-4D97-AF65-F5344CB8AC3E}">
        <p14:creationId xmlns:p14="http://schemas.microsoft.com/office/powerpoint/2010/main" val="5372043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a:stCxn id="23" idx="3"/>
          </p:cNvCxnSpPr>
          <p:nvPr/>
        </p:nvCxnSpPr>
        <p:spPr>
          <a:xfrm flipV="1">
            <a:off x="6945841" y="3067141"/>
            <a:ext cx="537585" cy="20172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7300047" y="5050366"/>
            <a:ext cx="0" cy="27225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7483426" y="3562570"/>
            <a:ext cx="0" cy="49774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a:stCxn id="58" idx="1"/>
          </p:cNvCxnSpPr>
          <p:nvPr/>
        </p:nvCxnSpPr>
        <p:spPr>
          <a:xfrm flipH="1">
            <a:off x="11070163" y="2165587"/>
            <a:ext cx="249488" cy="1662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59" idx="1"/>
          </p:cNvCxnSpPr>
          <p:nvPr/>
        </p:nvCxnSpPr>
        <p:spPr>
          <a:xfrm flipH="1">
            <a:off x="10846761" y="2471016"/>
            <a:ext cx="515040" cy="70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60" idx="1"/>
          </p:cNvCxnSpPr>
          <p:nvPr/>
        </p:nvCxnSpPr>
        <p:spPr>
          <a:xfrm flipH="1">
            <a:off x="10736725" y="2771564"/>
            <a:ext cx="642302" cy="653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47" idx="0"/>
          </p:cNvCxnSpPr>
          <p:nvPr/>
        </p:nvCxnSpPr>
        <p:spPr>
          <a:xfrm flipV="1">
            <a:off x="5754595" y="1034118"/>
            <a:ext cx="350458" cy="39854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41" idx="3"/>
            <a:endCxn id="40" idx="1"/>
          </p:cNvCxnSpPr>
          <p:nvPr/>
        </p:nvCxnSpPr>
        <p:spPr>
          <a:xfrm flipV="1">
            <a:off x="4819100" y="8508668"/>
            <a:ext cx="120943" cy="1091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773519" y="158183"/>
            <a:ext cx="1" cy="2193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30" idx="0"/>
          </p:cNvCxnSpPr>
          <p:nvPr/>
        </p:nvCxnSpPr>
        <p:spPr>
          <a:xfrm flipH="1" flipV="1">
            <a:off x="5038452" y="134211"/>
            <a:ext cx="1" cy="20721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27" idx="3"/>
            <a:endCxn id="16" idx="1"/>
          </p:cNvCxnSpPr>
          <p:nvPr/>
        </p:nvCxnSpPr>
        <p:spPr>
          <a:xfrm>
            <a:off x="3576530" y="2347060"/>
            <a:ext cx="196989" cy="42050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16" idx="3"/>
          </p:cNvCxnSpPr>
          <p:nvPr/>
        </p:nvCxnSpPr>
        <p:spPr>
          <a:xfrm>
            <a:off x="4053766" y="2767564"/>
            <a:ext cx="397463" cy="5411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3773519" y="2098306"/>
            <a:ext cx="280247" cy="1338515"/>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GB" sz="1400" b="1" dirty="0" smtClean="0">
                <a:solidFill>
                  <a:schemeClr val="tx1"/>
                </a:solidFill>
              </a:rPr>
              <a:t>Atom structure</a:t>
            </a:r>
            <a:endParaRPr lang="en-GB" sz="1400" b="1" dirty="0">
              <a:solidFill>
                <a:schemeClr val="tx1"/>
              </a:solidFill>
            </a:endParaRPr>
          </a:p>
        </p:txBody>
      </p:sp>
      <p:cxnSp>
        <p:nvCxnSpPr>
          <p:cNvPr id="17" name="Straight Connector 16"/>
          <p:cNvCxnSpPr>
            <a:stCxn id="21" idx="2"/>
            <a:endCxn id="22" idx="0"/>
          </p:cNvCxnSpPr>
          <p:nvPr/>
        </p:nvCxnSpPr>
        <p:spPr>
          <a:xfrm flipH="1">
            <a:off x="4597304" y="4801658"/>
            <a:ext cx="593318" cy="2053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24" idx="2"/>
            <a:endCxn id="21" idx="0"/>
          </p:cNvCxnSpPr>
          <p:nvPr/>
        </p:nvCxnSpPr>
        <p:spPr>
          <a:xfrm>
            <a:off x="4819100" y="3706027"/>
            <a:ext cx="371522" cy="17230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22" idx="2"/>
            <a:endCxn id="41" idx="0"/>
          </p:cNvCxnSpPr>
          <p:nvPr/>
        </p:nvCxnSpPr>
        <p:spPr>
          <a:xfrm>
            <a:off x="4597304" y="7664073"/>
            <a:ext cx="6523" cy="1862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21" idx="3"/>
            <a:endCxn id="25" idx="1"/>
          </p:cNvCxnSpPr>
          <p:nvPr/>
        </p:nvCxnSpPr>
        <p:spPr>
          <a:xfrm>
            <a:off x="5924461" y="4339993"/>
            <a:ext cx="119403" cy="14087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4456783" y="3878328"/>
            <a:ext cx="1467678" cy="92333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GB" sz="1800" b="1" dirty="0" smtClean="0">
                <a:ea typeface="Verdana" panose="020B0604030504040204" pitchFamily="34" charset="0"/>
                <a:cs typeface="Verdana" panose="020B0604030504040204" pitchFamily="34" charset="0"/>
              </a:rPr>
              <a:t>AQA</a:t>
            </a:r>
          </a:p>
          <a:p>
            <a:pPr algn="ctr"/>
            <a:r>
              <a:rPr lang="en-GB" sz="1800" b="1" dirty="0" smtClean="0">
                <a:ea typeface="Verdana" panose="020B0604030504040204" pitchFamily="34" charset="0"/>
                <a:cs typeface="Verdana" panose="020B0604030504040204" pitchFamily="34" charset="0"/>
              </a:rPr>
              <a:t>ATOMIC STRUCTURE</a:t>
            </a:r>
            <a:endParaRPr lang="en-GB" sz="1800" dirty="0">
              <a:ea typeface="Verdana" panose="020B0604030504040204" pitchFamily="34" charset="0"/>
              <a:cs typeface="Verdana" panose="020B0604030504040204" pitchFamily="34" charset="0"/>
            </a:endParaRPr>
          </a:p>
        </p:txBody>
      </p:sp>
      <p:sp>
        <p:nvSpPr>
          <p:cNvPr id="22" name="Rectangle 21"/>
          <p:cNvSpPr/>
          <p:nvPr/>
        </p:nvSpPr>
        <p:spPr>
          <a:xfrm>
            <a:off x="4366471" y="5006958"/>
            <a:ext cx="461665" cy="2657115"/>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vert="vert270" wrap="square">
            <a:spAutoFit/>
          </a:bodyPr>
          <a:lstStyle/>
          <a:p>
            <a:pPr algn="ctr"/>
            <a:r>
              <a:rPr lang="en-GB" sz="1800" b="1" dirty="0" smtClean="0">
                <a:ea typeface="Verdana" panose="020B0604030504040204" pitchFamily="34" charset="0"/>
                <a:cs typeface="Verdana" panose="020B0604030504040204" pitchFamily="34" charset="0"/>
              </a:rPr>
              <a:t>Nuclear fission and fusion</a:t>
            </a:r>
            <a:endParaRPr lang="en-GB" sz="1800" dirty="0">
              <a:ea typeface="Verdana" panose="020B0604030504040204" pitchFamily="34" charset="0"/>
              <a:cs typeface="Verdana" panose="020B0604030504040204" pitchFamily="34" charset="0"/>
            </a:endParaRPr>
          </a:p>
        </p:txBody>
      </p:sp>
      <p:sp>
        <p:nvSpPr>
          <p:cNvPr id="23" name="Rectangle 22"/>
          <p:cNvSpPr/>
          <p:nvPr/>
        </p:nvSpPr>
        <p:spPr>
          <a:xfrm>
            <a:off x="5664473" y="2807202"/>
            <a:ext cx="1281368" cy="92333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GB" sz="1800" b="1" dirty="0" smtClean="0">
                <a:ea typeface="Verdana" panose="020B0604030504040204" pitchFamily="34" charset="0"/>
                <a:cs typeface="Verdana" panose="020B0604030504040204" pitchFamily="34" charset="0"/>
              </a:rPr>
              <a:t>Atoms and Nuclear Radiation</a:t>
            </a:r>
            <a:endParaRPr lang="en-GB" sz="1800" dirty="0">
              <a:ea typeface="Verdana" panose="020B0604030504040204" pitchFamily="34" charset="0"/>
              <a:cs typeface="Verdana" panose="020B0604030504040204" pitchFamily="34" charset="0"/>
            </a:endParaRPr>
          </a:p>
        </p:txBody>
      </p:sp>
      <p:sp>
        <p:nvSpPr>
          <p:cNvPr id="24" name="Rectangle 23"/>
          <p:cNvSpPr/>
          <p:nvPr/>
        </p:nvSpPr>
        <p:spPr>
          <a:xfrm>
            <a:off x="4175922" y="3059696"/>
            <a:ext cx="1286355" cy="646331"/>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GB" sz="1800" b="1" dirty="0" smtClean="0">
                <a:ea typeface="Verdana" panose="020B0604030504040204" pitchFamily="34" charset="0"/>
                <a:cs typeface="Verdana" panose="020B0604030504040204" pitchFamily="34" charset="0"/>
              </a:rPr>
              <a:t>Atoms and Isotopes</a:t>
            </a:r>
            <a:endParaRPr lang="en-GB" sz="1800" dirty="0">
              <a:ea typeface="Verdana" panose="020B0604030504040204" pitchFamily="34" charset="0"/>
              <a:cs typeface="Verdana" panose="020B0604030504040204" pitchFamily="34" charset="0"/>
            </a:endParaRPr>
          </a:p>
        </p:txBody>
      </p:sp>
      <p:sp>
        <p:nvSpPr>
          <p:cNvPr id="25" name="Rectangle 24"/>
          <p:cNvSpPr/>
          <p:nvPr/>
        </p:nvSpPr>
        <p:spPr>
          <a:xfrm>
            <a:off x="6043864" y="3880705"/>
            <a:ext cx="2484436" cy="1200329"/>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GB" sz="1800" b="1" dirty="0" smtClean="0">
                <a:ea typeface="Verdana" panose="020B0604030504040204" pitchFamily="34" charset="0"/>
                <a:cs typeface="Verdana" panose="020B0604030504040204" pitchFamily="34" charset="0"/>
              </a:rPr>
              <a:t>PHYSICS ONLY: Hazards and uses of Radioactive emissions and of background radiation</a:t>
            </a:r>
            <a:endParaRPr lang="en-GB" sz="1800" dirty="0">
              <a:ea typeface="Verdana" panose="020B0604030504040204" pitchFamily="34" charset="0"/>
              <a:cs typeface="Verdana" panose="020B0604030504040204" pitchFamily="34" charset="0"/>
            </a:endParaRPr>
          </a:p>
        </p:txBody>
      </p:sp>
      <p:cxnSp>
        <p:nvCxnSpPr>
          <p:cNvPr id="26" name="Straight Connector 25"/>
          <p:cNvCxnSpPr>
            <a:stCxn id="21" idx="0"/>
            <a:endCxn id="23" idx="2"/>
          </p:cNvCxnSpPr>
          <p:nvPr/>
        </p:nvCxnSpPr>
        <p:spPr>
          <a:xfrm flipV="1">
            <a:off x="5190622" y="3730532"/>
            <a:ext cx="1114535" cy="14779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7" name="Table 26"/>
          <p:cNvGraphicFramePr>
            <a:graphicFrameLocks noGrp="1"/>
          </p:cNvGraphicFramePr>
          <p:nvPr>
            <p:extLst>
              <p:ext uri="{D42A27DB-BD31-4B8C-83A1-F6EECF244321}">
                <p14:modId xmlns:p14="http://schemas.microsoft.com/office/powerpoint/2010/main" val="1730855165"/>
              </p:ext>
            </p:extLst>
          </p:nvPr>
        </p:nvGraphicFramePr>
        <p:xfrm>
          <a:off x="65428" y="1798420"/>
          <a:ext cx="3511102" cy="1097280"/>
        </p:xfrm>
        <a:graphic>
          <a:graphicData uri="http://schemas.openxmlformats.org/drawingml/2006/table">
            <a:tbl>
              <a:tblPr firstRow="1" bandRow="1">
                <a:tableStyleId>{5940675A-B579-460E-94D1-54222C63F5DA}</a:tableStyleId>
              </a:tblPr>
              <a:tblGrid>
                <a:gridCol w="739244">
                  <a:extLst>
                    <a:ext uri="{9D8B030D-6E8A-4147-A177-3AD203B41FA5}">
                      <a16:colId xmlns:a16="http://schemas.microsoft.com/office/drawing/2014/main" val="20000"/>
                    </a:ext>
                  </a:extLst>
                </a:gridCol>
                <a:gridCol w="676656">
                  <a:extLst>
                    <a:ext uri="{9D8B030D-6E8A-4147-A177-3AD203B41FA5}">
                      <a16:colId xmlns:a16="http://schemas.microsoft.com/office/drawing/2014/main" val="20001"/>
                    </a:ext>
                  </a:extLst>
                </a:gridCol>
                <a:gridCol w="755869">
                  <a:extLst>
                    <a:ext uri="{9D8B030D-6E8A-4147-A177-3AD203B41FA5}">
                      <a16:colId xmlns:a16="http://schemas.microsoft.com/office/drawing/2014/main" val="20002"/>
                    </a:ext>
                  </a:extLst>
                </a:gridCol>
                <a:gridCol w="1339333">
                  <a:extLst>
                    <a:ext uri="{9D8B030D-6E8A-4147-A177-3AD203B41FA5}">
                      <a16:colId xmlns:a16="http://schemas.microsoft.com/office/drawing/2014/main" val="20003"/>
                    </a:ext>
                  </a:extLst>
                </a:gridCol>
              </a:tblGrid>
              <a:tr h="242566">
                <a:tc>
                  <a:txBody>
                    <a:bodyPr/>
                    <a:lstStyle/>
                    <a:p>
                      <a:r>
                        <a:rPr lang="en-GB" sz="1200" dirty="0" smtClean="0"/>
                        <a:t>Particle</a:t>
                      </a:r>
                      <a:endParaRPr lang="en-GB" sz="1200" dirty="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Charge</a:t>
                      </a:r>
                      <a:endParaRPr lang="en-GB" sz="1200" b="1" i="1" dirty="0">
                        <a:solidFill>
                          <a:schemeClr val="accent2">
                            <a:lumMod val="75000"/>
                          </a:schemeClr>
                        </a:solidFill>
                      </a:endParaRPr>
                    </a:p>
                  </a:txBody>
                  <a:tcPr anchor="ctr"/>
                </a:tc>
                <a:tc>
                  <a:txBody>
                    <a:bodyPr/>
                    <a:lstStyle/>
                    <a:p>
                      <a:pPr algn="ctr"/>
                      <a:r>
                        <a:rPr lang="en-GB" sz="1200" b="1" i="1" dirty="0" smtClean="0">
                          <a:solidFill>
                            <a:schemeClr val="accent2">
                              <a:lumMod val="75000"/>
                            </a:schemeClr>
                          </a:solidFill>
                        </a:rPr>
                        <a:t>Size</a:t>
                      </a:r>
                      <a:endParaRPr lang="en-GB" sz="1200" b="1" i="1" dirty="0">
                        <a:solidFill>
                          <a:schemeClr val="accent2">
                            <a:lumMod val="75000"/>
                          </a:schemeClr>
                        </a:solidFill>
                      </a:endParaRPr>
                    </a:p>
                  </a:txBody>
                  <a:tcPr anchor="ctr"/>
                </a:tc>
                <a:tc>
                  <a:txBody>
                    <a:bodyPr/>
                    <a:lstStyle/>
                    <a:p>
                      <a:pPr algn="ctr"/>
                      <a:r>
                        <a:rPr lang="en-GB" sz="1200" b="1" i="1" dirty="0" smtClean="0">
                          <a:solidFill>
                            <a:schemeClr val="accent2">
                              <a:lumMod val="75000"/>
                            </a:schemeClr>
                          </a:solidFill>
                        </a:rPr>
                        <a:t>Found</a:t>
                      </a:r>
                      <a:endParaRPr lang="en-GB" sz="1200" b="1" i="1" dirty="0">
                        <a:solidFill>
                          <a:schemeClr val="accent2">
                            <a:lumMod val="75000"/>
                          </a:schemeClr>
                        </a:solidFill>
                      </a:endParaRPr>
                    </a:p>
                  </a:txBody>
                  <a:tcPr anchor="ctr"/>
                </a:tc>
                <a:extLst>
                  <a:ext uri="{0D108BD9-81ED-4DB2-BD59-A6C34878D82A}">
                    <a16:rowId xmlns:a16="http://schemas.microsoft.com/office/drawing/2014/main" val="10000"/>
                  </a:ext>
                </a:extLst>
              </a:tr>
              <a:tr h="170597">
                <a:tc>
                  <a:txBody>
                    <a:bodyPr/>
                    <a:lstStyle/>
                    <a:p>
                      <a:endParaRPr lang="en-GB" sz="1200" dirty="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None</a:t>
                      </a:r>
                      <a:endParaRPr lang="en-GB" sz="1200" b="1" i="1" dirty="0">
                        <a:solidFill>
                          <a:schemeClr val="accent2">
                            <a:lumMod val="75000"/>
                          </a:schemeClr>
                        </a:solidFill>
                      </a:endParaRPr>
                    </a:p>
                  </a:txBody>
                  <a:tcPr anchor="ctr"/>
                </a:tc>
                <a:tc>
                  <a:txBody>
                    <a:bodyPr/>
                    <a:lstStyle/>
                    <a:p>
                      <a:pPr algn="ctr"/>
                      <a:r>
                        <a:rPr lang="en-GB" sz="1200" b="1" i="1" dirty="0" smtClean="0">
                          <a:solidFill>
                            <a:schemeClr val="accent2">
                              <a:lumMod val="75000"/>
                            </a:schemeClr>
                          </a:solidFill>
                        </a:rPr>
                        <a:t>1</a:t>
                      </a:r>
                      <a:endParaRPr lang="en-GB" sz="1200" b="1" i="1" dirty="0">
                        <a:solidFill>
                          <a:schemeClr val="accent2">
                            <a:lumMod val="75000"/>
                          </a:schemeClr>
                        </a:solidFill>
                      </a:endParaRPr>
                    </a:p>
                  </a:txBody>
                  <a:tcPr anchor="ctr"/>
                </a:tc>
                <a:tc rowSpan="2">
                  <a:txBody>
                    <a:bodyPr/>
                    <a:lstStyle/>
                    <a:p>
                      <a:r>
                        <a:rPr lang="en-GB" sz="1200" b="1" i="1" dirty="0" smtClean="0">
                          <a:solidFill>
                            <a:schemeClr val="accent2">
                              <a:lumMod val="75000"/>
                            </a:schemeClr>
                          </a:solidFill>
                        </a:rPr>
                        <a:t>In the nucleus</a:t>
                      </a:r>
                      <a:endParaRPr lang="en-GB" sz="1200" b="1" i="1" dirty="0">
                        <a:solidFill>
                          <a:schemeClr val="accent2">
                            <a:lumMod val="75000"/>
                          </a:schemeClr>
                        </a:solidFill>
                      </a:endParaRPr>
                    </a:p>
                  </a:txBody>
                  <a:tcPr anchor="ctr"/>
                </a:tc>
                <a:extLst>
                  <a:ext uri="{0D108BD9-81ED-4DB2-BD59-A6C34878D82A}">
                    <a16:rowId xmlns:a16="http://schemas.microsoft.com/office/drawing/2014/main" val="10001"/>
                  </a:ext>
                </a:extLst>
              </a:tr>
              <a:tr h="197162">
                <a:tc>
                  <a:txBody>
                    <a:bodyPr/>
                    <a:lstStyle/>
                    <a:p>
                      <a:endParaRPr lang="en-GB" sz="1200" dirty="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a:t>
                      </a:r>
                      <a:endParaRPr lang="en-GB" sz="1200" b="1" i="1" dirty="0">
                        <a:solidFill>
                          <a:schemeClr val="accent2">
                            <a:lumMod val="75000"/>
                          </a:schemeClr>
                        </a:solidFill>
                      </a:endParaRPr>
                    </a:p>
                  </a:txBody>
                  <a:tcPr anchor="ctr"/>
                </a:tc>
                <a:tc>
                  <a:txBody>
                    <a:bodyPr/>
                    <a:lstStyle/>
                    <a:p>
                      <a:pPr algn="ctr"/>
                      <a:r>
                        <a:rPr lang="en-GB" sz="1200" b="1" i="1" dirty="0" smtClean="0">
                          <a:solidFill>
                            <a:schemeClr val="accent2">
                              <a:lumMod val="75000"/>
                            </a:schemeClr>
                          </a:solidFill>
                        </a:rPr>
                        <a:t>1</a:t>
                      </a:r>
                      <a:endParaRPr lang="en-GB" sz="1200" b="1" i="1" dirty="0">
                        <a:solidFill>
                          <a:schemeClr val="accent2">
                            <a:lumMod val="75000"/>
                          </a:schemeClr>
                        </a:solidFill>
                      </a:endParaRPr>
                    </a:p>
                  </a:txBody>
                  <a:tcPr anchor="ctr"/>
                </a:tc>
                <a:tc vMerge="1">
                  <a:txBody>
                    <a:bodyPr/>
                    <a:lstStyle/>
                    <a:p>
                      <a:endParaRPr lang="en-GB" sz="1200" dirty="0"/>
                    </a:p>
                  </a:txBody>
                  <a:tcPr anchor="ctr"/>
                </a:tc>
                <a:extLst>
                  <a:ext uri="{0D108BD9-81ED-4DB2-BD59-A6C34878D82A}">
                    <a16:rowId xmlns:a16="http://schemas.microsoft.com/office/drawing/2014/main" val="10002"/>
                  </a:ext>
                </a:extLst>
              </a:tr>
              <a:tr h="252828">
                <a:tc>
                  <a:txBody>
                    <a:bodyPr/>
                    <a:lstStyle/>
                    <a:p>
                      <a:endParaRPr lang="en-GB" sz="1200" dirty="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a:t>
                      </a:r>
                      <a:endParaRPr lang="en-GB" sz="1200" b="1" i="1" dirty="0">
                        <a:solidFill>
                          <a:schemeClr val="accent2">
                            <a:lumMod val="75000"/>
                          </a:schemeClr>
                        </a:solidFill>
                      </a:endParaRPr>
                    </a:p>
                  </a:txBody>
                  <a:tcPr anchor="ctr"/>
                </a:tc>
                <a:tc>
                  <a:txBody>
                    <a:bodyPr/>
                    <a:lstStyle/>
                    <a:p>
                      <a:pPr algn="ctr"/>
                      <a:r>
                        <a:rPr lang="en-GB" sz="1200" b="1" i="1" dirty="0" smtClean="0">
                          <a:solidFill>
                            <a:schemeClr val="accent2">
                              <a:lumMod val="75000"/>
                            </a:schemeClr>
                          </a:solidFill>
                        </a:rPr>
                        <a:t>Tiny </a:t>
                      </a:r>
                      <a:endParaRPr lang="en-GB" sz="1200" b="1" i="1" dirty="0">
                        <a:solidFill>
                          <a:schemeClr val="accent2">
                            <a:lumMod val="75000"/>
                          </a:schemeClr>
                        </a:solidFill>
                      </a:endParaRPr>
                    </a:p>
                  </a:txBody>
                  <a:tcPr anchor="ctr"/>
                </a:tc>
                <a:tc>
                  <a:txBody>
                    <a:bodyPr/>
                    <a:lstStyle/>
                    <a:p>
                      <a:r>
                        <a:rPr lang="en-GB" sz="1200" b="1" i="1" dirty="0" smtClean="0">
                          <a:solidFill>
                            <a:schemeClr val="accent2">
                              <a:lumMod val="75000"/>
                            </a:schemeClr>
                          </a:solidFill>
                        </a:rPr>
                        <a:t>Orbits </a:t>
                      </a:r>
                      <a:r>
                        <a:rPr lang="en-GB" sz="1200" b="1" i="1" baseline="0" dirty="0" smtClean="0">
                          <a:solidFill>
                            <a:schemeClr val="accent2">
                              <a:lumMod val="75000"/>
                            </a:schemeClr>
                          </a:solidFill>
                        </a:rPr>
                        <a:t>the nucleus</a:t>
                      </a:r>
                      <a:endParaRPr lang="en-GB" sz="1200" b="1" i="1" dirty="0">
                        <a:solidFill>
                          <a:schemeClr val="accent2">
                            <a:lumMod val="75000"/>
                          </a:schemeClr>
                        </a:solidFill>
                      </a:endParaRPr>
                    </a:p>
                  </a:txBody>
                  <a:tcPr anchor="ctr"/>
                </a:tc>
                <a:extLst>
                  <a:ext uri="{0D108BD9-81ED-4DB2-BD59-A6C34878D82A}">
                    <a16:rowId xmlns:a16="http://schemas.microsoft.com/office/drawing/2014/main" val="10003"/>
                  </a:ext>
                </a:extLst>
              </a:tr>
            </a:tbl>
          </a:graphicData>
        </a:graphic>
      </p:graphicFrame>
      <p:graphicFrame>
        <p:nvGraphicFramePr>
          <p:cNvPr id="28" name="Table 27"/>
          <p:cNvGraphicFramePr>
            <a:graphicFrameLocks noGrp="1"/>
          </p:cNvGraphicFramePr>
          <p:nvPr>
            <p:extLst>
              <p:ext uri="{D42A27DB-BD31-4B8C-83A1-F6EECF244321}">
                <p14:modId xmlns:p14="http://schemas.microsoft.com/office/powerpoint/2010/main" val="3824277180"/>
              </p:ext>
            </p:extLst>
          </p:nvPr>
        </p:nvGraphicFramePr>
        <p:xfrm>
          <a:off x="65428" y="631641"/>
          <a:ext cx="3936899" cy="1097280"/>
        </p:xfrm>
        <a:graphic>
          <a:graphicData uri="http://schemas.openxmlformats.org/drawingml/2006/table">
            <a:tbl>
              <a:tblPr firstRow="1" bandRow="1">
                <a:tableStyleId>{5940675A-B579-460E-94D1-54222C63F5DA}</a:tableStyleId>
              </a:tblPr>
              <a:tblGrid>
                <a:gridCol w="1159869">
                  <a:extLst>
                    <a:ext uri="{9D8B030D-6E8A-4147-A177-3AD203B41FA5}">
                      <a16:colId xmlns:a16="http://schemas.microsoft.com/office/drawing/2014/main" val="20000"/>
                    </a:ext>
                  </a:extLst>
                </a:gridCol>
                <a:gridCol w="2777030">
                  <a:extLst>
                    <a:ext uri="{9D8B030D-6E8A-4147-A177-3AD203B41FA5}">
                      <a16:colId xmlns:a16="http://schemas.microsoft.com/office/drawing/2014/main" val="20001"/>
                    </a:ext>
                  </a:extLst>
                </a:gridCol>
              </a:tblGrid>
              <a:tr h="170597">
                <a:tc>
                  <a:txBody>
                    <a:bodyPr/>
                    <a:lstStyle/>
                    <a:p>
                      <a:endParaRPr lang="en-GB" sz="1200" dirty="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Same number of protons and electrons</a:t>
                      </a:r>
                      <a:endParaRPr lang="en-GB" sz="1200" b="1" i="1" dirty="0">
                        <a:solidFill>
                          <a:schemeClr val="accent2">
                            <a:lumMod val="75000"/>
                          </a:schemeClr>
                        </a:solidFill>
                      </a:endParaRPr>
                    </a:p>
                  </a:txBody>
                  <a:tcPr anchor="ctr"/>
                </a:tc>
                <a:extLst>
                  <a:ext uri="{0D108BD9-81ED-4DB2-BD59-A6C34878D82A}">
                    <a16:rowId xmlns:a16="http://schemas.microsoft.com/office/drawing/2014/main" val="10000"/>
                  </a:ext>
                </a:extLst>
              </a:tr>
              <a:tr h="238836">
                <a:tc>
                  <a:txBody>
                    <a:bodyPr/>
                    <a:lstStyle/>
                    <a:p>
                      <a:endParaRPr lang="en-GB" sz="1200" dirty="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Unequal number of electrons to protons </a:t>
                      </a:r>
                      <a:endParaRPr lang="en-GB" sz="1200" b="1" i="1" dirty="0">
                        <a:solidFill>
                          <a:schemeClr val="accent2">
                            <a:lumMod val="75000"/>
                          </a:schemeClr>
                        </a:solidFill>
                      </a:endParaRPr>
                    </a:p>
                  </a:txBody>
                  <a:tcPr anchor="ctr"/>
                </a:tc>
                <a:extLst>
                  <a:ext uri="{0D108BD9-81ED-4DB2-BD59-A6C34878D82A}">
                    <a16:rowId xmlns:a16="http://schemas.microsoft.com/office/drawing/2014/main" val="10001"/>
                  </a:ext>
                </a:extLst>
              </a:tr>
              <a:tr h="252828">
                <a:tc>
                  <a:txBody>
                    <a:bodyPr/>
                    <a:lstStyle/>
                    <a:p>
                      <a:endParaRPr lang="en-GB" sz="1200" dirty="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Number of protons </a:t>
                      </a:r>
                      <a:r>
                        <a:rPr lang="en-GB" sz="1200" b="1" i="1" u="sng" dirty="0" smtClean="0">
                          <a:solidFill>
                            <a:schemeClr val="accent2">
                              <a:lumMod val="75000"/>
                            </a:schemeClr>
                          </a:solidFill>
                        </a:rPr>
                        <a:t>and</a:t>
                      </a:r>
                      <a:r>
                        <a:rPr lang="en-GB" sz="1200" b="1" i="1" dirty="0" smtClean="0">
                          <a:solidFill>
                            <a:schemeClr val="accent2">
                              <a:lumMod val="75000"/>
                            </a:schemeClr>
                          </a:solidFill>
                        </a:rPr>
                        <a:t> neutrons</a:t>
                      </a:r>
                      <a:endParaRPr lang="en-GB" sz="1200" b="1" i="1" dirty="0">
                        <a:solidFill>
                          <a:schemeClr val="accent2">
                            <a:lumMod val="75000"/>
                          </a:schemeClr>
                        </a:solidFill>
                      </a:endParaRPr>
                    </a:p>
                  </a:txBody>
                  <a:tcPr anchor="ctr"/>
                </a:tc>
                <a:extLst>
                  <a:ext uri="{0D108BD9-81ED-4DB2-BD59-A6C34878D82A}">
                    <a16:rowId xmlns:a16="http://schemas.microsoft.com/office/drawing/2014/main" val="10002"/>
                  </a:ext>
                </a:extLst>
              </a:tr>
              <a:tr h="252828">
                <a:tc>
                  <a:txBody>
                    <a:bodyPr/>
                    <a:lstStyle/>
                    <a:p>
                      <a:endParaRPr lang="en-GB" sz="1200" dirty="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Number of protons</a:t>
                      </a:r>
                      <a:endParaRPr lang="en-GB" sz="1200" b="1" i="1" dirty="0">
                        <a:solidFill>
                          <a:schemeClr val="accent2">
                            <a:lumMod val="75000"/>
                          </a:schemeClr>
                        </a:solidFill>
                      </a:endParaRPr>
                    </a:p>
                  </a:txBody>
                  <a:tcPr anchor="ctr"/>
                </a:tc>
                <a:extLst>
                  <a:ext uri="{0D108BD9-81ED-4DB2-BD59-A6C34878D82A}">
                    <a16:rowId xmlns:a16="http://schemas.microsoft.com/office/drawing/2014/main" val="10003"/>
                  </a:ext>
                </a:extLst>
              </a:tr>
            </a:tbl>
          </a:graphicData>
        </a:graphic>
      </p:graphicFrame>
      <p:sp>
        <p:nvSpPr>
          <p:cNvPr id="29" name="Rectangle 28"/>
          <p:cNvSpPr/>
          <p:nvPr/>
        </p:nvSpPr>
        <p:spPr>
          <a:xfrm>
            <a:off x="3148716" y="324487"/>
            <a:ext cx="1163758" cy="20891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1400" dirty="0" smtClean="0">
                <a:solidFill>
                  <a:schemeClr val="tx1"/>
                </a:solidFill>
              </a:rPr>
              <a:t>Negative ion</a:t>
            </a:r>
            <a:endParaRPr lang="en-GB" sz="1400" dirty="0">
              <a:solidFill>
                <a:schemeClr val="tx1"/>
              </a:solidFill>
            </a:endParaRPr>
          </a:p>
        </p:txBody>
      </p:sp>
      <p:sp>
        <p:nvSpPr>
          <p:cNvPr id="30" name="Rectangle 29"/>
          <p:cNvSpPr/>
          <p:nvPr/>
        </p:nvSpPr>
        <p:spPr>
          <a:xfrm>
            <a:off x="4456573" y="341427"/>
            <a:ext cx="1163759" cy="19197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1400" dirty="0" smtClean="0">
                <a:solidFill>
                  <a:schemeClr val="tx1"/>
                </a:solidFill>
              </a:rPr>
              <a:t>Positive ion</a:t>
            </a:r>
            <a:endParaRPr lang="en-GB" sz="1400" dirty="0">
              <a:solidFill>
                <a:schemeClr val="tx1"/>
              </a:solidFill>
            </a:endParaRPr>
          </a:p>
        </p:txBody>
      </p:sp>
      <p:cxnSp>
        <p:nvCxnSpPr>
          <p:cNvPr id="31" name="Straight Connector 30"/>
          <p:cNvCxnSpPr/>
          <p:nvPr/>
        </p:nvCxnSpPr>
        <p:spPr>
          <a:xfrm flipH="1">
            <a:off x="4002327" y="445363"/>
            <a:ext cx="454246" cy="61498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4019364" y="574090"/>
            <a:ext cx="174846" cy="46719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3149508" y="60357"/>
            <a:ext cx="1252412" cy="19942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1200" b="1" i="1" dirty="0" smtClean="0">
                <a:solidFill>
                  <a:schemeClr val="accent2">
                    <a:lumMod val="75000"/>
                  </a:schemeClr>
                </a:solidFill>
              </a:rPr>
              <a:t>Electrons gained</a:t>
            </a:r>
            <a:endParaRPr lang="en-GB" sz="1200" b="1" i="1" dirty="0">
              <a:solidFill>
                <a:schemeClr val="accent2">
                  <a:lumMod val="75000"/>
                </a:schemeClr>
              </a:solidFill>
            </a:endParaRPr>
          </a:p>
        </p:txBody>
      </p:sp>
      <p:sp>
        <p:nvSpPr>
          <p:cNvPr id="34" name="Rectangle 33"/>
          <p:cNvSpPr/>
          <p:nvPr/>
        </p:nvSpPr>
        <p:spPr>
          <a:xfrm>
            <a:off x="4498279" y="85486"/>
            <a:ext cx="1087149" cy="1934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1200" b="1" i="1" dirty="0" smtClean="0">
                <a:solidFill>
                  <a:schemeClr val="accent2">
                    <a:lumMod val="75000"/>
                  </a:schemeClr>
                </a:solidFill>
              </a:rPr>
              <a:t>Electrons lost</a:t>
            </a:r>
            <a:endParaRPr lang="en-GB" sz="1200" b="1" i="1" dirty="0">
              <a:solidFill>
                <a:schemeClr val="accent2">
                  <a:lumMod val="75000"/>
                </a:schemeClr>
              </a:solidFill>
            </a:endParaRPr>
          </a:p>
        </p:txBody>
      </p:sp>
      <p:cxnSp>
        <p:nvCxnSpPr>
          <p:cNvPr id="35" name="Straight Connector 34"/>
          <p:cNvCxnSpPr>
            <a:endCxn id="16" idx="0"/>
          </p:cNvCxnSpPr>
          <p:nvPr/>
        </p:nvCxnSpPr>
        <p:spPr>
          <a:xfrm>
            <a:off x="3651363" y="1728921"/>
            <a:ext cx="262280" cy="36938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16" idx="2"/>
          </p:cNvCxnSpPr>
          <p:nvPr/>
        </p:nvCxnSpPr>
        <p:spPr>
          <a:xfrm flipH="1">
            <a:off x="3866323" y="3436821"/>
            <a:ext cx="47320" cy="8783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7" name="Table 36"/>
          <p:cNvGraphicFramePr>
            <a:graphicFrameLocks noGrp="1"/>
          </p:cNvGraphicFramePr>
          <p:nvPr>
            <p:extLst>
              <p:ext uri="{D42A27DB-BD31-4B8C-83A1-F6EECF244321}">
                <p14:modId xmlns:p14="http://schemas.microsoft.com/office/powerpoint/2010/main" val="2174690450"/>
              </p:ext>
            </p:extLst>
          </p:nvPr>
        </p:nvGraphicFramePr>
        <p:xfrm>
          <a:off x="65428" y="4474355"/>
          <a:ext cx="4244234" cy="4663440"/>
        </p:xfrm>
        <a:graphic>
          <a:graphicData uri="http://schemas.openxmlformats.org/drawingml/2006/table">
            <a:tbl>
              <a:tblPr firstRow="1" bandRow="1">
                <a:tableStyleId>{5940675A-B579-460E-94D1-54222C63F5DA}</a:tableStyleId>
              </a:tblPr>
              <a:tblGrid>
                <a:gridCol w="901944">
                  <a:extLst>
                    <a:ext uri="{9D8B030D-6E8A-4147-A177-3AD203B41FA5}">
                      <a16:colId xmlns:a16="http://schemas.microsoft.com/office/drawing/2014/main" val="20000"/>
                    </a:ext>
                  </a:extLst>
                </a:gridCol>
                <a:gridCol w="3342290">
                  <a:extLst>
                    <a:ext uri="{9D8B030D-6E8A-4147-A177-3AD203B41FA5}">
                      <a16:colId xmlns:a16="http://schemas.microsoft.com/office/drawing/2014/main" val="20001"/>
                    </a:ext>
                  </a:extLst>
                </a:gridCol>
              </a:tblGrid>
              <a:tr h="406298">
                <a:tc>
                  <a:txBody>
                    <a:bodyPr/>
                    <a:lstStyle/>
                    <a:p>
                      <a:pPr algn="l"/>
                      <a:endParaRPr lang="en-GB" sz="1200" dirty="0"/>
                    </a:p>
                  </a:txBody>
                  <a:tcPr anchor="ctr">
                    <a:solidFill>
                      <a:schemeClr val="accent2">
                        <a:lumMod val="20000"/>
                        <a:lumOff val="80000"/>
                      </a:schemeClr>
                    </a:solidFill>
                  </a:tcPr>
                </a:tc>
                <a:tc>
                  <a:txBody>
                    <a:bodyPr/>
                    <a:lstStyle/>
                    <a:p>
                      <a:pPr algn="ctr"/>
                      <a:r>
                        <a:rPr lang="en-GB" sz="1100" dirty="0" smtClean="0"/>
                        <a:t>Suggested idea of atoms as</a:t>
                      </a:r>
                      <a:r>
                        <a:rPr lang="en-GB" sz="1100" baseline="0" dirty="0" smtClean="0"/>
                        <a:t> small spheres that cannot be cut.</a:t>
                      </a:r>
                      <a:endParaRPr lang="en-GB" sz="1100" dirty="0"/>
                    </a:p>
                  </a:txBody>
                  <a:tcPr anchor="ctr"/>
                </a:tc>
                <a:extLst>
                  <a:ext uri="{0D108BD9-81ED-4DB2-BD59-A6C34878D82A}">
                    <a16:rowId xmlns:a16="http://schemas.microsoft.com/office/drawing/2014/main" val="10000"/>
                  </a:ext>
                </a:extLst>
              </a:tr>
              <a:tr h="238836">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lang="en-GB" sz="1200" dirty="0"/>
                    </a:p>
                  </a:txBody>
                  <a:tcPr anchor="ctr">
                    <a:solidFill>
                      <a:schemeClr val="accent2">
                        <a:lumMod val="20000"/>
                        <a:lumOff val="80000"/>
                      </a:schemeClr>
                    </a:solidFill>
                  </a:tcPr>
                </a:tc>
                <a:tc>
                  <a:txBody>
                    <a:bodyPr/>
                    <a:lstStyle/>
                    <a:p>
                      <a:pPr algn="ctr"/>
                      <a:r>
                        <a:rPr lang="en-GB" sz="1100" dirty="0" smtClean="0"/>
                        <a:t>Discovered electrons– emitted from surface of  hot metal.  Showed electrons are negatively charged and that they are</a:t>
                      </a:r>
                      <a:r>
                        <a:rPr lang="en-GB" sz="1100" baseline="0" dirty="0" smtClean="0"/>
                        <a:t> much less massive than atoms.</a:t>
                      </a:r>
                      <a:endParaRPr lang="en-GB" sz="1100" dirty="0"/>
                    </a:p>
                  </a:txBody>
                  <a:tcPr anchor="ctr"/>
                </a:tc>
                <a:extLst>
                  <a:ext uri="{0D108BD9-81ED-4DB2-BD59-A6C34878D82A}">
                    <a16:rowId xmlns:a16="http://schemas.microsoft.com/office/drawing/2014/main" val="10001"/>
                  </a:ext>
                </a:extLst>
              </a:tr>
              <a:tr h="252828">
                <a:tc>
                  <a:txBody>
                    <a:bodyPr/>
                    <a:lstStyle/>
                    <a:p>
                      <a:pPr algn="l"/>
                      <a:endParaRPr lang="en-GB" sz="1200" dirty="0"/>
                    </a:p>
                  </a:txBody>
                  <a:tcPr anchor="ctr">
                    <a:solidFill>
                      <a:schemeClr val="accent2">
                        <a:lumMod val="20000"/>
                        <a:lumOff val="80000"/>
                      </a:schemeClr>
                    </a:solidFill>
                  </a:tcPr>
                </a:tc>
                <a:tc>
                  <a:txBody>
                    <a:bodyPr/>
                    <a:lstStyle/>
                    <a:p>
                      <a:pPr algn="ctr"/>
                      <a:r>
                        <a:rPr lang="en-GB" sz="1100" dirty="0" smtClean="0"/>
                        <a:t>Proposed </a:t>
                      </a:r>
                      <a:r>
                        <a:rPr lang="en-GB" sz="1100" i="1" dirty="0" smtClean="0"/>
                        <a:t>‘plum pudding</a:t>
                      </a:r>
                      <a:r>
                        <a:rPr lang="en-GB" sz="1100" dirty="0" smtClean="0"/>
                        <a:t>’</a:t>
                      </a:r>
                      <a:r>
                        <a:rPr lang="en-GB" sz="1100" baseline="0" dirty="0" smtClean="0"/>
                        <a:t>  </a:t>
                      </a:r>
                      <a:r>
                        <a:rPr lang="en-GB" sz="1100" dirty="0" smtClean="0"/>
                        <a:t>model</a:t>
                      </a:r>
                      <a:r>
                        <a:rPr lang="en-GB" sz="1100" baseline="0" dirty="0" smtClean="0"/>
                        <a:t> – atoms are a ball of positive charge with negative electrons embedded in it.</a:t>
                      </a:r>
                      <a:endParaRPr lang="en-GB" sz="1100" dirty="0"/>
                    </a:p>
                  </a:txBody>
                  <a:tcPr anchor="ctr"/>
                </a:tc>
                <a:extLst>
                  <a:ext uri="{0D108BD9-81ED-4DB2-BD59-A6C34878D82A}">
                    <a16:rowId xmlns:a16="http://schemas.microsoft.com/office/drawing/2014/main" val="10002"/>
                  </a:ext>
                </a:extLst>
              </a:tr>
              <a:tr h="302203">
                <a:tc>
                  <a:txBody>
                    <a:bodyPr/>
                    <a:lstStyle/>
                    <a:p>
                      <a:pPr algn="l"/>
                      <a:endParaRPr lang="en-GB" sz="1200" dirty="0"/>
                    </a:p>
                  </a:txBody>
                  <a:tcPr anchor="ctr">
                    <a:solidFill>
                      <a:schemeClr val="accent2">
                        <a:lumMod val="20000"/>
                        <a:lumOff val="80000"/>
                      </a:schemeClr>
                    </a:solidFill>
                  </a:tcPr>
                </a:tc>
                <a:tc>
                  <a:txBody>
                    <a:bodyPr/>
                    <a:lstStyle/>
                    <a:p>
                      <a:pPr algn="ctr"/>
                      <a:r>
                        <a:rPr lang="en-GB" sz="1100" dirty="0" smtClean="0"/>
                        <a:t>Directed beam of alpha</a:t>
                      </a:r>
                      <a:r>
                        <a:rPr lang="en-GB" sz="1100" baseline="0" dirty="0" smtClean="0"/>
                        <a:t> particles (He</a:t>
                      </a:r>
                      <a:r>
                        <a:rPr lang="en-GB" sz="1100" baseline="30000" dirty="0" smtClean="0"/>
                        <a:t>2+</a:t>
                      </a:r>
                      <a:r>
                        <a:rPr lang="en-GB" sz="1100" baseline="0" dirty="0" smtClean="0"/>
                        <a:t>)at a thin sheet of gold foil. Found some travelled through, some were deflected, some bounced back. </a:t>
                      </a:r>
                      <a:endParaRPr lang="en-GB" sz="1100" dirty="0"/>
                    </a:p>
                  </a:txBody>
                  <a:tcPr anchor="ctr"/>
                </a:tc>
                <a:extLst>
                  <a:ext uri="{0D108BD9-81ED-4DB2-BD59-A6C34878D82A}">
                    <a16:rowId xmlns:a16="http://schemas.microsoft.com/office/drawing/2014/main" val="10003"/>
                  </a:ext>
                </a:extLst>
              </a:tr>
              <a:tr h="302203">
                <a:tc>
                  <a:txBody>
                    <a:bodyPr/>
                    <a:lstStyle/>
                    <a:p>
                      <a:pPr algn="l"/>
                      <a:endParaRPr lang="en-GB" sz="1200" dirty="0"/>
                    </a:p>
                  </a:txBody>
                  <a:tcPr anchor="ctr">
                    <a:solidFill>
                      <a:schemeClr val="accent2">
                        <a:lumMod val="20000"/>
                        <a:lumOff val="80000"/>
                      </a:schemeClr>
                    </a:solidFill>
                  </a:tcPr>
                </a:tc>
                <a:tc>
                  <a:txBody>
                    <a:bodyPr/>
                    <a:lstStyle/>
                    <a:p>
                      <a:pPr algn="ctr"/>
                      <a:r>
                        <a:rPr lang="en-GB" sz="1100" dirty="0" smtClean="0"/>
                        <a:t>Used above evidence to suggest alpha particles deflected</a:t>
                      </a:r>
                      <a:r>
                        <a:rPr lang="en-GB" sz="1100" baseline="0" dirty="0" smtClean="0"/>
                        <a:t> due to electrostatic interaction between the very small charged nucleus, nucleus was massive. Proposed mass and positive charge contained in nucleus while electrons found outside the nucleus which cancel the positive charge exactly.</a:t>
                      </a:r>
                      <a:endParaRPr lang="en-GB" sz="1100" dirty="0"/>
                    </a:p>
                  </a:txBody>
                  <a:tcPr anchor="ctr"/>
                </a:tc>
                <a:extLst>
                  <a:ext uri="{0D108BD9-81ED-4DB2-BD59-A6C34878D82A}">
                    <a16:rowId xmlns:a16="http://schemas.microsoft.com/office/drawing/2014/main" val="10004"/>
                  </a:ext>
                </a:extLst>
              </a:tr>
              <a:tr h="302203">
                <a:tc>
                  <a:txBody>
                    <a:bodyPr/>
                    <a:lstStyle/>
                    <a:p>
                      <a:pPr algn="l"/>
                      <a:endParaRPr lang="en-GB" sz="1200" dirty="0"/>
                    </a:p>
                  </a:txBody>
                  <a:tcPr anchor="ctr">
                    <a:solidFill>
                      <a:schemeClr val="accent2">
                        <a:lumMod val="20000"/>
                        <a:lumOff val="80000"/>
                      </a:schemeClr>
                    </a:solidFill>
                  </a:tcPr>
                </a:tc>
                <a:tc>
                  <a:txBody>
                    <a:bodyPr/>
                    <a:lstStyle/>
                    <a:p>
                      <a:pPr algn="ctr"/>
                      <a:r>
                        <a:rPr lang="en-GB" sz="1100" dirty="0" smtClean="0"/>
                        <a:t>Suggested modern model of atom – electrons in circular orbits around nucleus,</a:t>
                      </a:r>
                      <a:r>
                        <a:rPr lang="en-GB" sz="1100" baseline="0" dirty="0" smtClean="0"/>
                        <a:t> electrons can change orbits by emitting or absorbing electromagnetic radiation. His research led to the idea of some particles within the nucleus having positive charge; these were named protons.</a:t>
                      </a:r>
                      <a:endParaRPr lang="en-GB" sz="1100" dirty="0"/>
                    </a:p>
                  </a:txBody>
                  <a:tcPr anchor="ctr"/>
                </a:tc>
                <a:extLst>
                  <a:ext uri="{0D108BD9-81ED-4DB2-BD59-A6C34878D82A}">
                    <a16:rowId xmlns:a16="http://schemas.microsoft.com/office/drawing/2014/main" val="10005"/>
                  </a:ext>
                </a:extLst>
              </a:tr>
              <a:tr h="302203">
                <a:tc>
                  <a:txBody>
                    <a:bodyPr/>
                    <a:lstStyle/>
                    <a:p>
                      <a:pPr algn="l"/>
                      <a:endParaRPr lang="en-GB" sz="1200" dirty="0"/>
                    </a:p>
                  </a:txBody>
                  <a:tcPr anchor="ctr">
                    <a:solidFill>
                      <a:schemeClr val="accent2">
                        <a:lumMod val="20000"/>
                        <a:lumOff val="80000"/>
                      </a:schemeClr>
                    </a:solidFill>
                  </a:tcPr>
                </a:tc>
                <a:tc>
                  <a:txBody>
                    <a:bodyPr/>
                    <a:lstStyle/>
                    <a:p>
                      <a:pPr algn="ctr"/>
                      <a:r>
                        <a:rPr lang="en-GB" sz="1100" dirty="0" smtClean="0"/>
                        <a:t>Discovered neutrons in nucleus – enabling other scientists to account for mass of atom</a:t>
                      </a:r>
                      <a:r>
                        <a:rPr lang="en-GB" sz="1100" baseline="0" dirty="0" smtClean="0"/>
                        <a:t>.</a:t>
                      </a:r>
                      <a:endParaRPr lang="en-GB" sz="1100" dirty="0"/>
                    </a:p>
                  </a:txBody>
                  <a:tcPr anchor="ctr"/>
                </a:tc>
                <a:extLst>
                  <a:ext uri="{0D108BD9-81ED-4DB2-BD59-A6C34878D82A}">
                    <a16:rowId xmlns:a16="http://schemas.microsoft.com/office/drawing/2014/main" val="10006"/>
                  </a:ext>
                </a:extLst>
              </a:tr>
            </a:tbl>
          </a:graphicData>
        </a:graphic>
      </p:graphicFrame>
      <p:sp>
        <p:nvSpPr>
          <p:cNvPr id="38" name="Rectangle 37"/>
          <p:cNvSpPr/>
          <p:nvPr/>
        </p:nvSpPr>
        <p:spPr>
          <a:xfrm>
            <a:off x="1942066" y="4113377"/>
            <a:ext cx="2102187" cy="21748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1400" b="1" dirty="0" smtClean="0">
                <a:solidFill>
                  <a:schemeClr val="tx1"/>
                </a:solidFill>
              </a:rPr>
              <a:t>Discovery of the nucleus</a:t>
            </a:r>
            <a:endParaRPr lang="en-GB" sz="1400" b="1" dirty="0">
              <a:solidFill>
                <a:schemeClr val="tx1"/>
              </a:solidFill>
            </a:endParaRPr>
          </a:p>
        </p:txBody>
      </p:sp>
      <p:cxnSp>
        <p:nvCxnSpPr>
          <p:cNvPr id="39" name="Straight Connector 38"/>
          <p:cNvCxnSpPr>
            <a:endCxn id="37" idx="0"/>
          </p:cNvCxnSpPr>
          <p:nvPr/>
        </p:nvCxnSpPr>
        <p:spPr>
          <a:xfrm flipH="1">
            <a:off x="2187545" y="4339993"/>
            <a:ext cx="624212" cy="13436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40" name="Table 39"/>
          <p:cNvGraphicFramePr>
            <a:graphicFrameLocks noGrp="1"/>
          </p:cNvGraphicFramePr>
          <p:nvPr>
            <p:extLst>
              <p:ext uri="{D42A27DB-BD31-4B8C-83A1-F6EECF244321}">
                <p14:modId xmlns:p14="http://schemas.microsoft.com/office/powerpoint/2010/main" val="1129062347"/>
              </p:ext>
            </p:extLst>
          </p:nvPr>
        </p:nvGraphicFramePr>
        <p:xfrm>
          <a:off x="4940043" y="7713342"/>
          <a:ext cx="6352309" cy="1590652"/>
        </p:xfrm>
        <a:graphic>
          <a:graphicData uri="http://schemas.openxmlformats.org/drawingml/2006/table">
            <a:tbl>
              <a:tblPr firstRow="1" bandRow="1">
                <a:tableStyleId>{5940675A-B579-460E-94D1-54222C63F5DA}</a:tableStyleId>
              </a:tblPr>
              <a:tblGrid>
                <a:gridCol w="413007">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2609850">
                  <a:extLst>
                    <a:ext uri="{9D8B030D-6E8A-4147-A177-3AD203B41FA5}">
                      <a16:colId xmlns:a16="http://schemas.microsoft.com/office/drawing/2014/main" val="20002"/>
                    </a:ext>
                  </a:extLst>
                </a:gridCol>
                <a:gridCol w="1729252">
                  <a:extLst>
                    <a:ext uri="{9D8B030D-6E8A-4147-A177-3AD203B41FA5}">
                      <a16:colId xmlns:a16="http://schemas.microsoft.com/office/drawing/2014/main" val="20003"/>
                    </a:ext>
                  </a:extLst>
                </a:gridCol>
              </a:tblGrid>
              <a:tr h="473913">
                <a:tc rowSpan="2">
                  <a:txBody>
                    <a:bodyPr/>
                    <a:lstStyle/>
                    <a:p>
                      <a:pPr algn="ctr"/>
                      <a:endParaRPr lang="en-GB" sz="1200" dirty="0"/>
                    </a:p>
                  </a:txBody>
                  <a:tcPr vert="vert270" anchor="ctr">
                    <a:solidFill>
                      <a:schemeClr val="accent2">
                        <a:lumMod val="20000"/>
                        <a:lumOff val="80000"/>
                      </a:schemeClr>
                    </a:solidFill>
                  </a:tcPr>
                </a:tc>
                <a:tc rowSpan="2">
                  <a:txBody>
                    <a:bodyPr/>
                    <a:lstStyle/>
                    <a:p>
                      <a:pPr algn="ctr"/>
                      <a:r>
                        <a:rPr lang="en-GB" sz="1200" b="1" i="1" dirty="0" smtClean="0">
                          <a:solidFill>
                            <a:schemeClr val="accent2">
                              <a:lumMod val="75000"/>
                            </a:schemeClr>
                          </a:solidFill>
                        </a:rPr>
                        <a:t>One</a:t>
                      </a:r>
                      <a:r>
                        <a:rPr lang="en-GB" sz="1200" b="1" i="1" baseline="0" dirty="0" smtClean="0">
                          <a:solidFill>
                            <a:schemeClr val="accent2">
                              <a:lumMod val="75000"/>
                            </a:schemeClr>
                          </a:solidFill>
                        </a:rPr>
                        <a:t> large unstable nucleus splits to make two smaller nuclei</a:t>
                      </a:r>
                      <a:endParaRPr lang="en-GB" sz="1200" b="1" i="1" dirty="0">
                        <a:solidFill>
                          <a:schemeClr val="accent2">
                            <a:lumMod val="75000"/>
                          </a:schemeClr>
                        </a:solidFill>
                      </a:endParaRPr>
                    </a:p>
                  </a:txBody>
                  <a:tcPr anchor="ctr"/>
                </a:tc>
                <a:tc rowSpan="2">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GB" sz="1200" b="0" i="0" dirty="0" smtClean="0">
                          <a:solidFill>
                            <a:schemeClr val="tx1"/>
                          </a:solidFill>
                        </a:rPr>
                        <a:t>Neutron hits</a:t>
                      </a:r>
                      <a:r>
                        <a:rPr lang="en-GB" sz="1200" b="0" i="0" baseline="0" dirty="0" smtClean="0">
                          <a:solidFill>
                            <a:schemeClr val="tx1"/>
                          </a:solidFill>
                        </a:rPr>
                        <a:t> </a:t>
                      </a:r>
                      <a:r>
                        <a:rPr lang="en-GB" sz="1200" b="0" i="0" dirty="0" smtClean="0">
                          <a:solidFill>
                            <a:schemeClr val="tx1"/>
                          </a:solidFill>
                        </a:rPr>
                        <a:t>U-235 nucleus,</a:t>
                      </a:r>
                      <a:r>
                        <a:rPr lang="en-GB" sz="1200" b="0" i="0" baseline="0" dirty="0" smtClean="0">
                          <a:solidFill>
                            <a:schemeClr val="tx1"/>
                          </a:solidFill>
                        </a:rPr>
                        <a:t> nucleus </a:t>
                      </a:r>
                      <a:r>
                        <a:rPr lang="en-GB" sz="1200" b="0" i="0" dirty="0" smtClean="0">
                          <a:solidFill>
                            <a:schemeClr val="tx1"/>
                          </a:solidFill>
                        </a:rPr>
                        <a:t>absorbs neutron, splits emitting two or three neutrons and two smaller nuclei. Process also releases energy.</a:t>
                      </a:r>
                    </a:p>
                  </a:txBody>
                  <a:tcPr anchor="ct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GB" sz="1200" dirty="0" smtClean="0"/>
                        <a:t>Process repeats,</a:t>
                      </a:r>
                      <a:r>
                        <a:rPr lang="en-GB" sz="1200" baseline="0" dirty="0" smtClean="0"/>
                        <a:t> c</a:t>
                      </a:r>
                      <a:r>
                        <a:rPr lang="en-GB" sz="1200" dirty="0" smtClean="0"/>
                        <a:t>hain reaction formed</a:t>
                      </a:r>
                    </a:p>
                  </a:txBody>
                  <a:tcPr anchor="ctr"/>
                </a:tc>
                <a:extLst>
                  <a:ext uri="{0D108BD9-81ED-4DB2-BD59-A6C34878D82A}">
                    <a16:rowId xmlns:a16="http://schemas.microsoft.com/office/drawing/2014/main" val="10001"/>
                  </a:ext>
                </a:extLst>
              </a:tr>
              <a:tr h="40005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r>
                        <a:rPr lang="en-GB" sz="1200" dirty="0" smtClean="0"/>
                        <a:t>Used in nuclear</a:t>
                      </a:r>
                      <a:r>
                        <a:rPr lang="en-GB" sz="1200" baseline="0" dirty="0" smtClean="0"/>
                        <a:t> power stations</a:t>
                      </a:r>
                      <a:endParaRPr lang="en-GB" sz="1200" dirty="0"/>
                    </a:p>
                  </a:txBody>
                  <a:tcPr anchor="ctr"/>
                </a:tc>
                <a:extLst>
                  <a:ext uri="{0D108BD9-81ED-4DB2-BD59-A6C34878D82A}">
                    <a16:rowId xmlns:a16="http://schemas.microsoft.com/office/drawing/2014/main" val="10002"/>
                  </a:ext>
                </a:extLst>
              </a:tr>
              <a:tr h="659539">
                <a:tc>
                  <a:txBody>
                    <a:bodyPr/>
                    <a:lstStyle/>
                    <a:p>
                      <a:pPr algn="ctr"/>
                      <a:endParaRPr lang="en-GB" sz="1200" dirty="0"/>
                    </a:p>
                  </a:txBody>
                  <a:tcPr vert="vert270"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Two small nuclei join to make one larger nucleus</a:t>
                      </a:r>
                      <a:endParaRPr lang="en-GB" sz="1200" b="1" i="1" dirty="0">
                        <a:solidFill>
                          <a:schemeClr val="accent2">
                            <a:lumMod val="75000"/>
                          </a:schemeClr>
                        </a:solidFill>
                      </a:endParaRPr>
                    </a:p>
                  </a:txBody>
                  <a:tcPr anchor="ctr"/>
                </a:tc>
                <a:tc>
                  <a:txBody>
                    <a:bodyPr/>
                    <a:lstStyle/>
                    <a:p>
                      <a:pPr algn="ctr"/>
                      <a:r>
                        <a:rPr lang="en-GB" sz="1200" dirty="0" smtClean="0"/>
                        <a:t>Difficult to do on Earth – huge amounts of pressure and temperature needed.</a:t>
                      </a:r>
                      <a:endParaRPr lang="en-GB" sz="1200" dirty="0"/>
                    </a:p>
                  </a:txBody>
                  <a:tcPr anchor="ctr"/>
                </a:tc>
                <a:tc>
                  <a:txBody>
                    <a:bodyPr/>
                    <a:lstStyle/>
                    <a:p>
                      <a:pPr algn="ctr"/>
                      <a:r>
                        <a:rPr lang="en-GB" sz="1200" dirty="0" smtClean="0"/>
                        <a:t>Occurs in stars</a:t>
                      </a:r>
                      <a:endParaRPr lang="en-GB" sz="1200" dirty="0"/>
                    </a:p>
                  </a:txBody>
                  <a:tcPr anchor="ctr"/>
                </a:tc>
                <a:extLst>
                  <a:ext uri="{0D108BD9-81ED-4DB2-BD59-A6C34878D82A}">
                    <a16:rowId xmlns:a16="http://schemas.microsoft.com/office/drawing/2014/main" val="2872313869"/>
                  </a:ext>
                </a:extLst>
              </a:tr>
            </a:tbl>
          </a:graphicData>
        </a:graphic>
      </p:graphicFrame>
      <p:sp>
        <p:nvSpPr>
          <p:cNvPr id="41" name="Rectangle 40"/>
          <p:cNvSpPr/>
          <p:nvPr/>
        </p:nvSpPr>
        <p:spPr>
          <a:xfrm>
            <a:off x="4388554" y="7850323"/>
            <a:ext cx="430546" cy="1338515"/>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1400" b="1" dirty="0" smtClean="0">
                <a:solidFill>
                  <a:schemeClr val="tx1"/>
                </a:solidFill>
              </a:rPr>
              <a:t>PHYSICS ONLY: Nuclear energy</a:t>
            </a:r>
            <a:endParaRPr lang="en-GB" sz="1400" b="1" dirty="0">
              <a:solidFill>
                <a:schemeClr val="tx1"/>
              </a:solidFill>
            </a:endParaRPr>
          </a:p>
        </p:txBody>
      </p:sp>
      <p:graphicFrame>
        <p:nvGraphicFramePr>
          <p:cNvPr id="42" name="Table 41"/>
          <p:cNvGraphicFramePr>
            <a:graphicFrameLocks noGrp="1"/>
          </p:cNvGraphicFramePr>
          <p:nvPr>
            <p:extLst>
              <p:ext uri="{D42A27DB-BD31-4B8C-83A1-F6EECF244321}">
                <p14:modId xmlns:p14="http://schemas.microsoft.com/office/powerpoint/2010/main" val="1632912276"/>
              </p:ext>
            </p:extLst>
          </p:nvPr>
        </p:nvGraphicFramePr>
        <p:xfrm>
          <a:off x="5190622" y="6817959"/>
          <a:ext cx="7528833" cy="822960"/>
        </p:xfrm>
        <a:graphic>
          <a:graphicData uri="http://schemas.openxmlformats.org/drawingml/2006/table">
            <a:tbl>
              <a:tblPr firstRow="1" bandRow="1">
                <a:tableStyleId>{5940675A-B579-460E-94D1-54222C63F5DA}</a:tableStyleId>
              </a:tblPr>
              <a:tblGrid>
                <a:gridCol w="1027298">
                  <a:extLst>
                    <a:ext uri="{9D8B030D-6E8A-4147-A177-3AD203B41FA5}">
                      <a16:colId xmlns:a16="http://schemas.microsoft.com/office/drawing/2014/main" val="20000"/>
                    </a:ext>
                  </a:extLst>
                </a:gridCol>
                <a:gridCol w="6501535">
                  <a:extLst>
                    <a:ext uri="{9D8B030D-6E8A-4147-A177-3AD203B41FA5}">
                      <a16:colId xmlns:a16="http://schemas.microsoft.com/office/drawing/2014/main" val="20001"/>
                    </a:ext>
                  </a:extLst>
                </a:gridCol>
              </a:tblGrid>
              <a:tr h="170597">
                <a:tc>
                  <a:txBody>
                    <a:bodyPr/>
                    <a:lstStyle/>
                    <a:p>
                      <a:endParaRPr lang="en-GB" sz="1200" dirty="0"/>
                    </a:p>
                  </a:txBody>
                  <a:tcPr anchor="ctr">
                    <a:solidFill>
                      <a:schemeClr val="accent2">
                        <a:lumMod val="20000"/>
                        <a:lumOff val="80000"/>
                      </a:schemeClr>
                    </a:solidFill>
                  </a:tcPr>
                </a:tc>
                <a:tc>
                  <a:txBody>
                    <a:bodyPr/>
                    <a:lstStyle/>
                    <a:p>
                      <a:pPr algn="ctr"/>
                      <a:r>
                        <a:rPr lang="en-GB" sz="1200" dirty="0" smtClean="0"/>
                        <a:t>Made of U-238, ‘enriched’ with U-235 (3%). Long and thin to allow neutrons to escape,</a:t>
                      </a:r>
                      <a:r>
                        <a:rPr lang="en-GB" sz="1200" baseline="0" dirty="0" smtClean="0"/>
                        <a:t> </a:t>
                      </a:r>
                      <a:r>
                        <a:rPr lang="en-GB" sz="1200" dirty="0" smtClean="0"/>
                        <a:t>hitting nuclei.</a:t>
                      </a:r>
                      <a:endParaRPr lang="en-GB" sz="1200" dirty="0"/>
                    </a:p>
                  </a:txBody>
                  <a:tcPr anchor="ctr"/>
                </a:tc>
                <a:extLst>
                  <a:ext uri="{0D108BD9-81ED-4DB2-BD59-A6C34878D82A}">
                    <a16:rowId xmlns:a16="http://schemas.microsoft.com/office/drawing/2014/main" val="10000"/>
                  </a:ext>
                </a:extLst>
              </a:tr>
              <a:tr h="238836">
                <a:tc>
                  <a:txBody>
                    <a:bodyPr/>
                    <a:lstStyle/>
                    <a:p>
                      <a:endParaRPr lang="en-GB" sz="1200" dirty="0"/>
                    </a:p>
                  </a:txBody>
                  <a:tcPr anchor="ctr">
                    <a:solidFill>
                      <a:schemeClr val="accent2">
                        <a:lumMod val="20000"/>
                        <a:lumOff val="80000"/>
                      </a:schemeClr>
                    </a:solidFill>
                  </a:tcPr>
                </a:tc>
                <a:tc>
                  <a:txBody>
                    <a:bodyPr/>
                    <a:lstStyle/>
                    <a:p>
                      <a:pPr algn="ctr"/>
                      <a:r>
                        <a:rPr lang="en-GB" sz="1200" dirty="0" smtClean="0"/>
                        <a:t>Made of Boron. Controls the rate of reaction. Boron absorbs excess neutrons. </a:t>
                      </a:r>
                      <a:endParaRPr lang="en-GB" sz="1200" dirty="0"/>
                    </a:p>
                  </a:txBody>
                  <a:tcPr anchor="ctr"/>
                </a:tc>
                <a:extLst>
                  <a:ext uri="{0D108BD9-81ED-4DB2-BD59-A6C34878D82A}">
                    <a16:rowId xmlns:a16="http://schemas.microsoft.com/office/drawing/2014/main" val="10001"/>
                  </a:ext>
                </a:extLst>
              </a:tr>
              <a:tr h="238836">
                <a:tc>
                  <a:txBody>
                    <a:bodyPr/>
                    <a:lstStyle/>
                    <a:p>
                      <a:endParaRPr lang="en-GB" sz="1200" dirty="0"/>
                    </a:p>
                  </a:txBody>
                  <a:tcPr anchor="ctr">
                    <a:solidFill>
                      <a:schemeClr val="accent2">
                        <a:lumMod val="20000"/>
                        <a:lumOff val="80000"/>
                      </a:schemeClr>
                    </a:solidFill>
                  </a:tcPr>
                </a:tc>
                <a:tc>
                  <a:txBody>
                    <a:bodyPr/>
                    <a:lstStyle/>
                    <a:p>
                      <a:pPr algn="ctr"/>
                      <a:r>
                        <a:rPr lang="en-GB" sz="1200" dirty="0" smtClean="0"/>
                        <a:t>Neutrons hazardous</a:t>
                      </a:r>
                      <a:r>
                        <a:rPr lang="en-GB" sz="1200" baseline="0" dirty="0" smtClean="0"/>
                        <a:t> to humans – thick concreate shield protects workers.</a:t>
                      </a:r>
                      <a:endParaRPr lang="en-GB" sz="1200" dirty="0"/>
                    </a:p>
                  </a:txBody>
                  <a:tcPr anchor="ctr"/>
                </a:tc>
                <a:extLst>
                  <a:ext uri="{0D108BD9-81ED-4DB2-BD59-A6C34878D82A}">
                    <a16:rowId xmlns:a16="http://schemas.microsoft.com/office/drawing/2014/main" val="10002"/>
                  </a:ext>
                </a:extLst>
              </a:tr>
            </a:tbl>
          </a:graphicData>
        </a:graphic>
      </p:graphicFrame>
      <p:graphicFrame>
        <p:nvGraphicFramePr>
          <p:cNvPr id="43" name="Table 42"/>
          <p:cNvGraphicFramePr>
            <a:graphicFrameLocks noGrp="1"/>
          </p:cNvGraphicFramePr>
          <p:nvPr>
            <p:extLst>
              <p:ext uri="{D42A27DB-BD31-4B8C-83A1-F6EECF244321}">
                <p14:modId xmlns:p14="http://schemas.microsoft.com/office/powerpoint/2010/main" val="2266244593"/>
              </p:ext>
            </p:extLst>
          </p:nvPr>
        </p:nvGraphicFramePr>
        <p:xfrm>
          <a:off x="5719062" y="67034"/>
          <a:ext cx="4375914" cy="1280160"/>
        </p:xfrm>
        <a:graphic>
          <a:graphicData uri="http://schemas.openxmlformats.org/drawingml/2006/table">
            <a:tbl>
              <a:tblPr firstRow="1" bandRow="1">
                <a:tableStyleId>{5940675A-B579-460E-94D1-54222C63F5DA}</a:tableStyleId>
              </a:tblPr>
              <a:tblGrid>
                <a:gridCol w="692817">
                  <a:extLst>
                    <a:ext uri="{9D8B030D-6E8A-4147-A177-3AD203B41FA5}">
                      <a16:colId xmlns:a16="http://schemas.microsoft.com/office/drawing/2014/main" val="20000"/>
                    </a:ext>
                  </a:extLst>
                </a:gridCol>
                <a:gridCol w="1177641">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1591056">
                  <a:extLst>
                    <a:ext uri="{9D8B030D-6E8A-4147-A177-3AD203B41FA5}">
                      <a16:colId xmlns:a16="http://schemas.microsoft.com/office/drawing/2014/main" val="20003"/>
                    </a:ext>
                  </a:extLst>
                </a:gridCol>
              </a:tblGrid>
              <a:tr h="170597">
                <a:tc>
                  <a:txBody>
                    <a:bodyPr/>
                    <a:lstStyle/>
                    <a:p>
                      <a:endParaRPr lang="en-GB" sz="1200" dirty="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Range in air</a:t>
                      </a:r>
                      <a:endParaRPr lang="en-GB" sz="1200" b="1" i="1" dirty="0">
                        <a:solidFill>
                          <a:schemeClr val="accent2">
                            <a:lumMod val="75000"/>
                          </a:schemeClr>
                        </a:solidFill>
                      </a:endParaRPr>
                    </a:p>
                  </a:txBody>
                  <a:tcPr anchor="ctr"/>
                </a:tc>
                <a:tc>
                  <a:txBody>
                    <a:bodyPr/>
                    <a:lstStyle/>
                    <a:p>
                      <a:pPr algn="ctr"/>
                      <a:r>
                        <a:rPr lang="en-GB" sz="1200" b="1" i="1" dirty="0" smtClean="0">
                          <a:solidFill>
                            <a:schemeClr val="accent2">
                              <a:lumMod val="75000"/>
                            </a:schemeClr>
                          </a:solidFill>
                        </a:rPr>
                        <a:t>Ionising power</a:t>
                      </a:r>
                      <a:endParaRPr lang="en-GB" sz="1200" b="1" i="1" dirty="0">
                        <a:solidFill>
                          <a:schemeClr val="accent2">
                            <a:lumMod val="75000"/>
                          </a:schemeClr>
                        </a:solidFill>
                      </a:endParaRPr>
                    </a:p>
                  </a:txBody>
                  <a:tcPr anchor="ctr"/>
                </a:tc>
                <a:tc>
                  <a:txBody>
                    <a:bodyPr/>
                    <a:lstStyle/>
                    <a:p>
                      <a:pPr algn="ctr"/>
                      <a:r>
                        <a:rPr lang="en-GB" sz="1200" b="1" i="1" dirty="0" smtClean="0">
                          <a:solidFill>
                            <a:schemeClr val="accent2">
                              <a:lumMod val="75000"/>
                            </a:schemeClr>
                          </a:solidFill>
                        </a:rPr>
                        <a:t>Penetration power</a:t>
                      </a:r>
                      <a:endParaRPr lang="en-GB" sz="1200" b="1" i="1" dirty="0">
                        <a:solidFill>
                          <a:schemeClr val="accent2">
                            <a:lumMod val="75000"/>
                          </a:schemeClr>
                        </a:solidFill>
                      </a:endParaRPr>
                    </a:p>
                  </a:txBody>
                  <a:tcPr anchor="ctr"/>
                </a:tc>
                <a:extLst>
                  <a:ext uri="{0D108BD9-81ED-4DB2-BD59-A6C34878D82A}">
                    <a16:rowId xmlns:a16="http://schemas.microsoft.com/office/drawing/2014/main" val="10000"/>
                  </a:ext>
                </a:extLst>
              </a:tr>
              <a:tr h="170597">
                <a:tc>
                  <a:txBody>
                    <a:bodyPr/>
                    <a:lstStyle/>
                    <a:p>
                      <a:endParaRPr lang="en-GB" sz="1200" dirty="0"/>
                    </a:p>
                  </a:txBody>
                  <a:tcPr anchor="ctr">
                    <a:solidFill>
                      <a:schemeClr val="accent2">
                        <a:lumMod val="20000"/>
                        <a:lumOff val="80000"/>
                      </a:schemeClr>
                    </a:solidFill>
                  </a:tcPr>
                </a:tc>
                <a:tc>
                  <a:txBody>
                    <a:bodyPr/>
                    <a:lstStyle/>
                    <a:p>
                      <a:pPr algn="ctr"/>
                      <a:r>
                        <a:rPr lang="en-GB" sz="1200" dirty="0" smtClean="0"/>
                        <a:t>Few cm</a:t>
                      </a:r>
                      <a:endParaRPr lang="en-GB" sz="1200" dirty="0"/>
                    </a:p>
                  </a:txBody>
                  <a:tcPr anchor="ctr"/>
                </a:tc>
                <a:tc>
                  <a:txBody>
                    <a:bodyPr/>
                    <a:lstStyle/>
                    <a:p>
                      <a:pPr algn="ctr"/>
                      <a:r>
                        <a:rPr lang="en-GB" sz="1200" dirty="0" smtClean="0"/>
                        <a:t>Very strong</a:t>
                      </a:r>
                      <a:endParaRPr lang="en-GB" sz="1200" dirty="0"/>
                    </a:p>
                  </a:txBody>
                  <a:tcPr anchor="ctr"/>
                </a:tc>
                <a:tc>
                  <a:txBody>
                    <a:bodyPr/>
                    <a:lstStyle/>
                    <a:p>
                      <a:pPr algn="ctr"/>
                      <a:r>
                        <a:rPr lang="en-GB" sz="1200" dirty="0" smtClean="0"/>
                        <a:t>Stopped by paper</a:t>
                      </a:r>
                      <a:endParaRPr lang="en-GB" sz="1200" dirty="0"/>
                    </a:p>
                  </a:txBody>
                  <a:tcPr anchor="ctr"/>
                </a:tc>
                <a:extLst>
                  <a:ext uri="{0D108BD9-81ED-4DB2-BD59-A6C34878D82A}">
                    <a16:rowId xmlns:a16="http://schemas.microsoft.com/office/drawing/2014/main" val="10001"/>
                  </a:ext>
                </a:extLst>
              </a:tr>
              <a:tr h="238836">
                <a:tc>
                  <a:txBody>
                    <a:bodyPr/>
                    <a:lstStyle/>
                    <a:p>
                      <a:endParaRPr lang="en-GB" sz="1200" dirty="0"/>
                    </a:p>
                  </a:txBody>
                  <a:tcPr anchor="ctr">
                    <a:solidFill>
                      <a:schemeClr val="accent2">
                        <a:lumMod val="20000"/>
                        <a:lumOff val="80000"/>
                      </a:schemeClr>
                    </a:solidFill>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GB" sz="1200" dirty="0" smtClean="0"/>
                        <a:t>Few m</a:t>
                      </a:r>
                      <a:endParaRPr lang="en-GB" sz="1200" dirty="0"/>
                    </a:p>
                  </a:txBody>
                  <a:tcPr anchor="ctr"/>
                </a:tc>
                <a:tc>
                  <a:txBody>
                    <a:bodyPr/>
                    <a:lstStyle/>
                    <a:p>
                      <a:pPr algn="ctr"/>
                      <a:r>
                        <a:rPr lang="en-GB" sz="1200" dirty="0" smtClean="0"/>
                        <a:t>Medium </a:t>
                      </a:r>
                      <a:endParaRPr lang="en-GB" sz="1200" dirty="0"/>
                    </a:p>
                  </a:txBody>
                  <a:tcPr anchor="ctr"/>
                </a:tc>
                <a:tc>
                  <a:txBody>
                    <a:bodyPr/>
                    <a:lstStyle/>
                    <a:p>
                      <a:pPr algn="ctr"/>
                      <a:r>
                        <a:rPr lang="en-GB" sz="1200" dirty="0" smtClean="0"/>
                        <a:t>Stopped by Aluminium</a:t>
                      </a:r>
                      <a:endParaRPr lang="en-GB" sz="1200" dirty="0"/>
                    </a:p>
                  </a:txBody>
                  <a:tcPr anchor="ctr"/>
                </a:tc>
                <a:extLst>
                  <a:ext uri="{0D108BD9-81ED-4DB2-BD59-A6C34878D82A}">
                    <a16:rowId xmlns:a16="http://schemas.microsoft.com/office/drawing/2014/main" val="10002"/>
                  </a:ext>
                </a:extLst>
              </a:tr>
              <a:tr h="252828">
                <a:tc>
                  <a:txBody>
                    <a:bodyPr/>
                    <a:lstStyle/>
                    <a:p>
                      <a:endParaRPr lang="en-GB" sz="1200" dirty="0"/>
                    </a:p>
                  </a:txBody>
                  <a:tcPr anchor="ctr">
                    <a:solidFill>
                      <a:schemeClr val="accent2">
                        <a:lumMod val="20000"/>
                        <a:lumOff val="80000"/>
                      </a:schemeClr>
                    </a:solidFill>
                  </a:tcPr>
                </a:tc>
                <a:tc>
                  <a:txBody>
                    <a:bodyPr/>
                    <a:lstStyle/>
                    <a:p>
                      <a:pPr algn="ctr"/>
                      <a:r>
                        <a:rPr lang="en-GB" sz="1200" dirty="0" smtClean="0"/>
                        <a:t>Great</a:t>
                      </a:r>
                      <a:r>
                        <a:rPr lang="en-GB" sz="1200" baseline="0" dirty="0" smtClean="0"/>
                        <a:t> distances</a:t>
                      </a:r>
                      <a:endParaRPr lang="en-GB" sz="1200" dirty="0"/>
                    </a:p>
                  </a:txBody>
                  <a:tcPr anchor="ctr"/>
                </a:tc>
                <a:tc>
                  <a:txBody>
                    <a:bodyPr/>
                    <a:lstStyle/>
                    <a:p>
                      <a:pPr algn="ctr"/>
                      <a:r>
                        <a:rPr lang="en-GB" sz="1200" dirty="0" smtClean="0"/>
                        <a:t>Weak </a:t>
                      </a:r>
                      <a:endParaRPr lang="en-GB" sz="1200" dirty="0"/>
                    </a:p>
                  </a:txBody>
                  <a:tcPr anchor="ctr"/>
                </a:tc>
                <a:tc>
                  <a:txBody>
                    <a:bodyPr/>
                    <a:lstStyle/>
                    <a:p>
                      <a:pPr algn="ctr"/>
                      <a:r>
                        <a:rPr lang="en-GB" sz="1200" dirty="0" smtClean="0"/>
                        <a:t>Stopped by thick lead</a:t>
                      </a:r>
                      <a:endParaRPr lang="en-GB" sz="1200" dirty="0"/>
                    </a:p>
                  </a:txBody>
                  <a:tcPr anchor="ctr"/>
                </a:tc>
                <a:extLst>
                  <a:ext uri="{0D108BD9-81ED-4DB2-BD59-A6C34878D82A}">
                    <a16:rowId xmlns:a16="http://schemas.microsoft.com/office/drawing/2014/main" val="10003"/>
                  </a:ext>
                </a:extLst>
              </a:tr>
            </a:tbl>
          </a:graphicData>
        </a:graphic>
      </p:graphicFrame>
      <p:pic>
        <p:nvPicPr>
          <p:cNvPr id="44" name="Picture 43">
            <a:extLst>
              <a:ext uri="{FF2B5EF4-FFF2-40B4-BE49-F238E27FC236}">
                <a16:creationId xmlns:a16="http://schemas.microsoft.com/office/drawing/2014/main" id="{4E667E7F-998E-4E53-90D3-AF6D0A507F91}"/>
              </a:ext>
            </a:extLst>
          </p:cNvPr>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tretch>
            <a:fillRect/>
          </a:stretch>
        </p:blipFill>
        <p:spPr>
          <a:xfrm rot="5400000">
            <a:off x="2467954" y="11136"/>
            <a:ext cx="596249" cy="593820"/>
          </a:xfrm>
          <a:prstGeom prst="rect">
            <a:avLst/>
          </a:prstGeom>
        </p:spPr>
      </p:pic>
      <p:sp>
        <p:nvSpPr>
          <p:cNvPr id="45" name="Rectangle 44"/>
          <p:cNvSpPr/>
          <p:nvPr/>
        </p:nvSpPr>
        <p:spPr>
          <a:xfrm>
            <a:off x="938073" y="60357"/>
            <a:ext cx="1313844" cy="41403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1200" dirty="0" smtClean="0">
                <a:solidFill>
                  <a:schemeClr val="tx1"/>
                </a:solidFill>
              </a:rPr>
              <a:t>Radius of an atom 1 X 10</a:t>
            </a:r>
            <a:r>
              <a:rPr lang="en-GB" sz="1200" baseline="30000" dirty="0" smtClean="0">
                <a:solidFill>
                  <a:schemeClr val="tx1"/>
                </a:solidFill>
              </a:rPr>
              <a:t>-10</a:t>
            </a:r>
            <a:r>
              <a:rPr lang="en-GB" sz="1200" dirty="0" smtClean="0">
                <a:solidFill>
                  <a:schemeClr val="tx1"/>
                </a:solidFill>
              </a:rPr>
              <a:t>m</a:t>
            </a:r>
            <a:endParaRPr lang="en-GB" sz="1200" dirty="0">
              <a:solidFill>
                <a:schemeClr val="tx1"/>
              </a:solidFill>
            </a:endParaRPr>
          </a:p>
        </p:txBody>
      </p:sp>
      <p:cxnSp>
        <p:nvCxnSpPr>
          <p:cNvPr id="46" name="Straight Connector 45"/>
          <p:cNvCxnSpPr>
            <a:stCxn id="23" idx="0"/>
            <a:endCxn id="47" idx="2"/>
          </p:cNvCxnSpPr>
          <p:nvPr/>
        </p:nvCxnSpPr>
        <p:spPr>
          <a:xfrm flipH="1" flipV="1">
            <a:off x="5754595" y="2712820"/>
            <a:ext cx="550562" cy="9438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47" name="Table 46"/>
          <p:cNvGraphicFramePr>
            <a:graphicFrameLocks noGrp="1"/>
          </p:cNvGraphicFramePr>
          <p:nvPr>
            <p:extLst>
              <p:ext uri="{D42A27DB-BD31-4B8C-83A1-F6EECF244321}">
                <p14:modId xmlns:p14="http://schemas.microsoft.com/office/powerpoint/2010/main" val="2408513334"/>
              </p:ext>
            </p:extLst>
          </p:nvPr>
        </p:nvGraphicFramePr>
        <p:xfrm>
          <a:off x="4209144" y="1432660"/>
          <a:ext cx="3090903" cy="1280160"/>
        </p:xfrm>
        <a:graphic>
          <a:graphicData uri="http://schemas.openxmlformats.org/drawingml/2006/table">
            <a:tbl>
              <a:tblPr firstRow="1" bandRow="1">
                <a:tableStyleId>{5940675A-B579-460E-94D1-54222C63F5DA}</a:tableStyleId>
              </a:tblPr>
              <a:tblGrid>
                <a:gridCol w="939737">
                  <a:extLst>
                    <a:ext uri="{9D8B030D-6E8A-4147-A177-3AD203B41FA5}">
                      <a16:colId xmlns:a16="http://schemas.microsoft.com/office/drawing/2014/main" val="20000"/>
                    </a:ext>
                  </a:extLst>
                </a:gridCol>
                <a:gridCol w="2151166">
                  <a:extLst>
                    <a:ext uri="{9D8B030D-6E8A-4147-A177-3AD203B41FA5}">
                      <a16:colId xmlns:a16="http://schemas.microsoft.com/office/drawing/2014/main" val="20001"/>
                    </a:ext>
                  </a:extLst>
                </a:gridCol>
              </a:tblGrid>
              <a:tr h="258030">
                <a:tc>
                  <a:txBody>
                    <a:bodyPr/>
                    <a:lstStyle/>
                    <a:p>
                      <a:endParaRPr lang="en-GB" sz="1200" dirty="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Unstable atoms randomly emit radiation to become stable</a:t>
                      </a:r>
                      <a:endParaRPr lang="en-GB" sz="1200" b="1" i="1" dirty="0">
                        <a:solidFill>
                          <a:schemeClr val="accent2">
                            <a:lumMod val="75000"/>
                          </a:schemeClr>
                        </a:solidFill>
                      </a:endParaRPr>
                    </a:p>
                  </a:txBody>
                  <a:tcPr anchor="ctr"/>
                </a:tc>
                <a:extLst>
                  <a:ext uri="{0D108BD9-81ED-4DB2-BD59-A6C34878D82A}">
                    <a16:rowId xmlns:a16="http://schemas.microsoft.com/office/drawing/2014/main" val="886545442"/>
                  </a:ext>
                </a:extLst>
              </a:tr>
              <a:tr h="258030">
                <a:tc>
                  <a:txBody>
                    <a:bodyPr/>
                    <a:lstStyle/>
                    <a:p>
                      <a:endParaRPr lang="en-GB" sz="1200" dirty="0"/>
                    </a:p>
                  </a:txBody>
                  <a:tcPr anchor="ctr">
                    <a:solidFill>
                      <a:schemeClr val="accent2">
                        <a:lumMod val="20000"/>
                        <a:lumOff val="80000"/>
                      </a:schemeClr>
                    </a:solidFill>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GB" sz="1200" b="1" i="1" dirty="0" smtClean="0">
                          <a:solidFill>
                            <a:schemeClr val="accent2">
                              <a:lumMod val="75000"/>
                            </a:schemeClr>
                          </a:solidFill>
                        </a:rPr>
                        <a:t>Use Geiger Muller tube</a:t>
                      </a:r>
                    </a:p>
                  </a:txBody>
                  <a:tcPr anchor="ctr"/>
                </a:tc>
                <a:extLst>
                  <a:ext uri="{0D108BD9-81ED-4DB2-BD59-A6C34878D82A}">
                    <a16:rowId xmlns:a16="http://schemas.microsoft.com/office/drawing/2014/main" val="3396675008"/>
                  </a:ext>
                </a:extLst>
              </a:tr>
              <a:tr h="258030">
                <a:tc>
                  <a:txBody>
                    <a:bodyPr/>
                    <a:lstStyle/>
                    <a:p>
                      <a:endParaRPr lang="en-GB" sz="1200" dirty="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Becquerel</a:t>
                      </a:r>
                      <a:endParaRPr lang="en-GB" sz="1200" b="1" i="1" dirty="0">
                        <a:solidFill>
                          <a:schemeClr val="accent2">
                            <a:lumMod val="75000"/>
                          </a:schemeClr>
                        </a:solidFill>
                      </a:endParaRPr>
                    </a:p>
                  </a:txBody>
                  <a:tcPr anchor="ctr"/>
                </a:tc>
                <a:extLst>
                  <a:ext uri="{0D108BD9-81ED-4DB2-BD59-A6C34878D82A}">
                    <a16:rowId xmlns:a16="http://schemas.microsoft.com/office/drawing/2014/main" val="10001"/>
                  </a:ext>
                </a:extLst>
              </a:tr>
              <a:tr h="258030">
                <a:tc>
                  <a:txBody>
                    <a:bodyPr/>
                    <a:lstStyle/>
                    <a:p>
                      <a:endParaRPr lang="en-GB" sz="1200" dirty="0"/>
                    </a:p>
                  </a:txBody>
                  <a:tcPr anchor="ctr">
                    <a:solidFill>
                      <a:schemeClr val="accent2">
                        <a:lumMod val="20000"/>
                        <a:lumOff val="80000"/>
                      </a:schemeClr>
                    </a:solidFill>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GB" sz="1200" b="1" i="1" dirty="0" smtClean="0">
                          <a:solidFill>
                            <a:schemeClr val="accent2">
                              <a:lumMod val="75000"/>
                            </a:schemeClr>
                          </a:solidFill>
                        </a:rPr>
                        <a:t>All radiation ionises </a:t>
                      </a:r>
                    </a:p>
                  </a:txBody>
                  <a:tcPr anchor="ctr"/>
                </a:tc>
                <a:extLst>
                  <a:ext uri="{0D108BD9-81ED-4DB2-BD59-A6C34878D82A}">
                    <a16:rowId xmlns:a16="http://schemas.microsoft.com/office/drawing/2014/main" val="10002"/>
                  </a:ext>
                </a:extLst>
              </a:tr>
            </a:tbl>
          </a:graphicData>
        </a:graphic>
      </p:graphicFrame>
      <p:pic>
        <p:nvPicPr>
          <p:cNvPr id="48" name="Picture 47" descr="Image result for unstable nuclei emitting radiation">
            <a:extLst>
              <a:ext uri="{FF2B5EF4-FFF2-40B4-BE49-F238E27FC236}">
                <a16:creationId xmlns:a16="http://schemas.microsoft.com/office/drawing/2014/main" id="{73674FA2-BD76-4025-950F-E39666B71E1C}"/>
              </a:ext>
            </a:extLst>
          </p:cNvPr>
          <p:cNvPicPr/>
          <p:nvPr/>
        </p:nvPicPr>
        <p:blipFill rotWithShape="1">
          <a:blip r:embed="rId4">
            <a:extLst>
              <a:ext uri="{28A0092B-C50C-407E-A947-70E740481C1C}">
                <a14:useLocalDpi xmlns:a14="http://schemas.microsoft.com/office/drawing/2010/main" val="0"/>
              </a:ext>
            </a:extLst>
          </a:blip>
          <a:srcRect b="10407"/>
          <a:stretch/>
        </p:blipFill>
        <p:spPr bwMode="auto">
          <a:xfrm>
            <a:off x="4286734" y="738698"/>
            <a:ext cx="1317154" cy="587234"/>
          </a:xfrm>
          <a:prstGeom prst="rect">
            <a:avLst/>
          </a:prstGeom>
          <a:noFill/>
          <a:ln>
            <a:noFill/>
          </a:ln>
          <a:extLst>
            <a:ext uri="{53640926-AAD7-44D8-BBD7-CCE9431645EC}">
              <a14:shadowObscured xmlns:a14="http://schemas.microsoft.com/office/drawing/2010/main"/>
            </a:ext>
          </a:extLst>
        </p:spPr>
      </p:pic>
      <p:pic>
        <p:nvPicPr>
          <p:cNvPr id="49" name="Picture 48" descr="Image result for alpha beta gamma radiation">
            <a:extLst>
              <a:ext uri="{FF2B5EF4-FFF2-40B4-BE49-F238E27FC236}">
                <a16:creationId xmlns:a16="http://schemas.microsoft.com/office/drawing/2014/main" id="{6D642F14-CA99-41C7-B2EC-DCD0AFF0D622}"/>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142176" y="517319"/>
            <a:ext cx="2575262" cy="826599"/>
          </a:xfrm>
          <a:prstGeom prst="rect">
            <a:avLst/>
          </a:prstGeom>
          <a:noFill/>
          <a:ln>
            <a:noFill/>
          </a:ln>
        </p:spPr>
      </p:pic>
      <p:pic>
        <p:nvPicPr>
          <p:cNvPr id="50" name="Picture 49">
            <a:extLst>
              <a:ext uri="{FF2B5EF4-FFF2-40B4-BE49-F238E27FC236}">
                <a16:creationId xmlns:a16="http://schemas.microsoft.com/office/drawing/2014/main" id="{CDDB642E-17A4-4491-9E5D-F508D5C16938}"/>
              </a:ext>
            </a:extLst>
          </p:cNvPr>
          <p:cNvPicPr>
            <a:picLocks noChangeAspect="1"/>
          </p:cNvPicPr>
          <p:nvPr/>
        </p:nvPicPr>
        <p:blipFill rotWithShape="1">
          <a:blip r:embed="rId6">
            <a:extLst>
              <a:ext uri="{28A0092B-C50C-407E-A947-70E740481C1C}">
                <a14:useLocalDpi xmlns:a14="http://schemas.microsoft.com/office/drawing/2010/main" val="0"/>
              </a:ext>
            </a:extLst>
          </a:blip>
          <a:srcRect t="6915" b="5926"/>
          <a:stretch/>
        </p:blipFill>
        <p:spPr>
          <a:xfrm>
            <a:off x="11377933" y="7711044"/>
            <a:ext cx="1337447" cy="745555"/>
          </a:xfrm>
          <a:prstGeom prst="rect">
            <a:avLst/>
          </a:prstGeom>
        </p:spPr>
      </p:pic>
      <p:pic>
        <p:nvPicPr>
          <p:cNvPr id="51" name="Picture 50">
            <a:extLst>
              <a:ext uri="{FF2B5EF4-FFF2-40B4-BE49-F238E27FC236}">
                <a16:creationId xmlns:a16="http://schemas.microsoft.com/office/drawing/2014/main" id="{BC884EFF-6BFE-45ED-84A2-32E58D38B902}"/>
              </a:ext>
            </a:extLst>
          </p:cNvPr>
          <p:cNvPicPr>
            <a:picLocks noChangeAspect="1"/>
          </p:cNvPicPr>
          <p:nvPr/>
        </p:nvPicPr>
        <p:blipFill rotWithShape="1">
          <a:blip r:embed="rId7">
            <a:extLst>
              <a:ext uri="{28A0092B-C50C-407E-A947-70E740481C1C}">
                <a14:useLocalDpi xmlns:a14="http://schemas.microsoft.com/office/drawing/2010/main" val="0"/>
              </a:ext>
            </a:extLst>
          </a:blip>
          <a:srcRect l="3489" t="9126" r="5163" b="5324"/>
          <a:stretch/>
        </p:blipFill>
        <p:spPr>
          <a:xfrm>
            <a:off x="11361801" y="8502768"/>
            <a:ext cx="1346980" cy="744999"/>
          </a:xfrm>
          <a:prstGeom prst="rect">
            <a:avLst/>
          </a:prstGeom>
        </p:spPr>
      </p:pic>
      <p:grpSp>
        <p:nvGrpSpPr>
          <p:cNvPr id="52" name="Group 51"/>
          <p:cNvGrpSpPr/>
          <p:nvPr/>
        </p:nvGrpSpPr>
        <p:grpSpPr>
          <a:xfrm>
            <a:off x="815280" y="3016770"/>
            <a:ext cx="2643514" cy="545800"/>
            <a:chOff x="-3031420" y="2809296"/>
            <a:chExt cx="2643514" cy="545800"/>
          </a:xfrm>
        </p:grpSpPr>
        <p:pic>
          <p:nvPicPr>
            <p:cNvPr id="53" name="Picture 52" descr="Image result for isotopes of lithium atomic diagram">
              <a:extLst>
                <a:ext uri="{FF2B5EF4-FFF2-40B4-BE49-F238E27FC236}">
                  <a16:creationId xmlns:a16="http://schemas.microsoft.com/office/drawing/2014/main" id="{D517F2D1-4837-4483-802F-4D09BB25DFFC}"/>
                </a:ext>
              </a:extLst>
            </p:cNvPr>
            <p:cNvPicPr/>
            <p:nvPr/>
          </p:nvPicPr>
          <p:blipFill rotWithShape="1">
            <a:blip r:embed="rId8">
              <a:extLst>
                <a:ext uri="{28A0092B-C50C-407E-A947-70E740481C1C}">
                  <a14:useLocalDpi xmlns:a14="http://schemas.microsoft.com/office/drawing/2010/main" val="0"/>
                </a:ext>
              </a:extLst>
            </a:blip>
            <a:srcRect l="6599" t="6294" r="73031" b="55062"/>
            <a:stretch/>
          </p:blipFill>
          <p:spPr bwMode="auto">
            <a:xfrm>
              <a:off x="-3031420" y="2816417"/>
              <a:ext cx="511542" cy="538679"/>
            </a:xfrm>
            <a:prstGeom prst="rect">
              <a:avLst/>
            </a:prstGeom>
            <a:noFill/>
            <a:ln>
              <a:noFill/>
            </a:ln>
            <a:extLst>
              <a:ext uri="{53640926-AAD7-44D8-BBD7-CCE9431645EC}">
                <a14:shadowObscured xmlns:a14="http://schemas.microsoft.com/office/drawing/2010/main"/>
              </a:ext>
            </a:extLst>
          </p:spPr>
        </p:pic>
        <p:pic>
          <p:nvPicPr>
            <p:cNvPr id="54" name="Picture 53" descr="Image result for isotopes of lithium atomic diagram">
              <a:extLst>
                <a:ext uri="{FF2B5EF4-FFF2-40B4-BE49-F238E27FC236}">
                  <a16:creationId xmlns:a16="http://schemas.microsoft.com/office/drawing/2014/main" id="{5A1C30B9-87D0-4D34-8298-F796BA0943CB}"/>
                </a:ext>
              </a:extLst>
            </p:cNvPr>
            <p:cNvPicPr/>
            <p:nvPr/>
          </p:nvPicPr>
          <p:blipFill rotWithShape="1">
            <a:blip r:embed="rId8">
              <a:extLst>
                <a:ext uri="{28A0092B-C50C-407E-A947-70E740481C1C}">
                  <a14:useLocalDpi xmlns:a14="http://schemas.microsoft.com/office/drawing/2010/main" val="0"/>
                </a:ext>
              </a:extLst>
            </a:blip>
            <a:srcRect l="39777" t="4193" r="39394" b="55469"/>
            <a:stretch/>
          </p:blipFill>
          <p:spPr bwMode="auto">
            <a:xfrm>
              <a:off x="-1607371" y="2809296"/>
              <a:ext cx="511542" cy="538779"/>
            </a:xfrm>
            <a:prstGeom prst="rect">
              <a:avLst/>
            </a:prstGeom>
            <a:noFill/>
            <a:ln>
              <a:noFill/>
            </a:ln>
            <a:extLst>
              <a:ext uri="{53640926-AAD7-44D8-BBD7-CCE9431645EC}">
                <a14:shadowObscured xmlns:a14="http://schemas.microsoft.com/office/drawing/2010/main"/>
              </a:ext>
            </a:extLst>
          </p:spPr>
        </p:pic>
        <p:pic>
          <p:nvPicPr>
            <p:cNvPr id="55" name="Picture 54" descr="Image result for isotopes of lithium atomic diagram">
              <a:extLst>
                <a:ext uri="{FF2B5EF4-FFF2-40B4-BE49-F238E27FC236}">
                  <a16:creationId xmlns:a16="http://schemas.microsoft.com/office/drawing/2014/main" id="{0E99D998-53C9-4841-8E2C-6DA1FB2DD318}"/>
                </a:ext>
              </a:extLst>
            </p:cNvPr>
            <p:cNvPicPr/>
            <p:nvPr/>
          </p:nvPicPr>
          <p:blipFill rotWithShape="1">
            <a:blip r:embed="rId9" cstate="print">
              <a:extLst>
                <a:ext uri="{28A0092B-C50C-407E-A947-70E740481C1C}">
                  <a14:useLocalDpi xmlns:a14="http://schemas.microsoft.com/office/drawing/2010/main" val="0"/>
                </a:ext>
              </a:extLst>
            </a:blip>
            <a:srcRect l="24595" t="6481" r="1435" b="7992"/>
            <a:stretch/>
          </p:blipFill>
          <p:spPr bwMode="auto">
            <a:xfrm>
              <a:off x="-2322530" y="2810685"/>
              <a:ext cx="538406" cy="538679"/>
            </a:xfrm>
            <a:prstGeom prst="rect">
              <a:avLst/>
            </a:prstGeom>
            <a:noFill/>
            <a:ln>
              <a:noFill/>
            </a:ln>
            <a:extLst>
              <a:ext uri="{53640926-AAD7-44D8-BBD7-CCE9431645EC}">
                <a14:shadowObscured xmlns:a14="http://schemas.microsoft.com/office/drawing/2010/main"/>
              </a:ext>
            </a:extLst>
          </p:spPr>
        </p:pic>
        <p:pic>
          <p:nvPicPr>
            <p:cNvPr id="56" name="Picture 55" descr="Image result for isotopes of lithium atomic diagram">
              <a:extLst>
                <a:ext uri="{FF2B5EF4-FFF2-40B4-BE49-F238E27FC236}">
                  <a16:creationId xmlns:a16="http://schemas.microsoft.com/office/drawing/2014/main" id="{F1F774E1-6842-47DB-A5C9-805A6E94F3A5}"/>
                </a:ext>
              </a:extLst>
            </p:cNvPr>
            <p:cNvPicPr/>
            <p:nvPr/>
          </p:nvPicPr>
          <p:blipFill rotWithShape="1">
            <a:blip r:embed="rId9" cstate="print">
              <a:extLst>
                <a:ext uri="{28A0092B-C50C-407E-A947-70E740481C1C}">
                  <a14:useLocalDpi xmlns:a14="http://schemas.microsoft.com/office/drawing/2010/main" val="0"/>
                </a:ext>
              </a:extLst>
            </a:blip>
            <a:srcRect l="24596" b="7262"/>
            <a:stretch/>
          </p:blipFill>
          <p:spPr bwMode="auto">
            <a:xfrm>
              <a:off x="-926312" y="2809296"/>
              <a:ext cx="538406" cy="538679"/>
            </a:xfrm>
            <a:prstGeom prst="rect">
              <a:avLst/>
            </a:prstGeom>
            <a:noFill/>
            <a:ln w="25400">
              <a:noFill/>
            </a:ln>
            <a:extLst>
              <a:ext uri="{53640926-AAD7-44D8-BBD7-CCE9431645EC}">
                <a14:shadowObscured xmlns:a14="http://schemas.microsoft.com/office/drawing/2010/main"/>
              </a:ext>
            </a:extLst>
          </p:spPr>
        </p:pic>
      </p:grpSp>
      <p:graphicFrame>
        <p:nvGraphicFramePr>
          <p:cNvPr id="57" name="Table 56"/>
          <p:cNvGraphicFramePr>
            <a:graphicFrameLocks noGrp="1"/>
          </p:cNvGraphicFramePr>
          <p:nvPr>
            <p:extLst>
              <p:ext uri="{D42A27DB-BD31-4B8C-83A1-F6EECF244321}">
                <p14:modId xmlns:p14="http://schemas.microsoft.com/office/powerpoint/2010/main" val="4073206106"/>
              </p:ext>
            </p:extLst>
          </p:nvPr>
        </p:nvGraphicFramePr>
        <p:xfrm>
          <a:off x="65428" y="3000857"/>
          <a:ext cx="3489750" cy="1042349"/>
        </p:xfrm>
        <a:graphic>
          <a:graphicData uri="http://schemas.openxmlformats.org/drawingml/2006/table">
            <a:tbl>
              <a:tblPr firstRow="1" bandRow="1">
                <a:tableStyleId>{5940675A-B579-460E-94D1-54222C63F5DA}</a:tableStyleId>
              </a:tblPr>
              <a:tblGrid>
                <a:gridCol w="663160">
                  <a:extLst>
                    <a:ext uri="{9D8B030D-6E8A-4147-A177-3AD203B41FA5}">
                      <a16:colId xmlns:a16="http://schemas.microsoft.com/office/drawing/2014/main" val="20000"/>
                    </a:ext>
                  </a:extLst>
                </a:gridCol>
                <a:gridCol w="706647">
                  <a:extLst>
                    <a:ext uri="{9D8B030D-6E8A-4147-A177-3AD203B41FA5}">
                      <a16:colId xmlns:a16="http://schemas.microsoft.com/office/drawing/2014/main" val="3417159166"/>
                    </a:ext>
                  </a:extLst>
                </a:gridCol>
                <a:gridCol w="706648">
                  <a:extLst>
                    <a:ext uri="{9D8B030D-6E8A-4147-A177-3AD203B41FA5}">
                      <a16:colId xmlns:a16="http://schemas.microsoft.com/office/drawing/2014/main" val="1739720752"/>
                    </a:ext>
                  </a:extLst>
                </a:gridCol>
                <a:gridCol w="706648">
                  <a:extLst>
                    <a:ext uri="{9D8B030D-6E8A-4147-A177-3AD203B41FA5}">
                      <a16:colId xmlns:a16="http://schemas.microsoft.com/office/drawing/2014/main" val="2737858994"/>
                    </a:ext>
                  </a:extLst>
                </a:gridCol>
                <a:gridCol w="706647">
                  <a:extLst>
                    <a:ext uri="{9D8B030D-6E8A-4147-A177-3AD203B41FA5}">
                      <a16:colId xmlns:a16="http://schemas.microsoft.com/office/drawing/2014/main" val="4005770399"/>
                    </a:ext>
                  </a:extLst>
                </a:gridCol>
              </a:tblGrid>
              <a:tr h="585149">
                <a:tc>
                  <a:txBody>
                    <a:bodyPr/>
                    <a:lstStyle/>
                    <a:p>
                      <a:endParaRPr lang="en-GB" sz="1200" dirty="0"/>
                    </a:p>
                  </a:txBody>
                  <a:tcPr anchor="ctr">
                    <a:solidFill>
                      <a:schemeClr val="accent2">
                        <a:lumMod val="20000"/>
                        <a:lumOff val="80000"/>
                      </a:schemeClr>
                    </a:solidFill>
                  </a:tcPr>
                </a:tc>
                <a:tc>
                  <a:txBody>
                    <a:bodyPr/>
                    <a:lstStyle/>
                    <a:p>
                      <a:pPr algn="ctr"/>
                      <a:endParaRPr lang="en-GB" sz="1200" dirty="0">
                        <a:solidFill>
                          <a:schemeClr val="tx1"/>
                        </a:solidFill>
                      </a:endParaRPr>
                    </a:p>
                  </a:txBody>
                  <a:tcPr anchor="ctr"/>
                </a:tc>
                <a:tc>
                  <a:txBody>
                    <a:bodyPr/>
                    <a:lstStyle/>
                    <a:p>
                      <a:pPr algn="ctr"/>
                      <a:endParaRPr lang="en-GB" sz="1200" dirty="0">
                        <a:solidFill>
                          <a:schemeClr val="tx1"/>
                        </a:solidFill>
                      </a:endParaRPr>
                    </a:p>
                  </a:txBody>
                  <a:tcPr anchor="ctr"/>
                </a:tc>
                <a:tc>
                  <a:txBody>
                    <a:bodyPr/>
                    <a:lstStyle/>
                    <a:p>
                      <a:pPr algn="ctr"/>
                      <a:endParaRPr lang="en-GB" sz="1200" dirty="0">
                        <a:solidFill>
                          <a:schemeClr val="tx1"/>
                        </a:solidFill>
                      </a:endParaRPr>
                    </a:p>
                  </a:txBody>
                  <a:tcPr anchor="ctr"/>
                </a:tc>
                <a:tc>
                  <a:txBody>
                    <a:bodyPr/>
                    <a:lstStyle/>
                    <a:p>
                      <a:pPr algn="ctr"/>
                      <a:endParaRPr lang="en-GB" sz="1200" dirty="0">
                        <a:solidFill>
                          <a:schemeClr val="tx1"/>
                        </a:solidFill>
                      </a:endParaRPr>
                    </a:p>
                  </a:txBody>
                  <a:tcPr anchor="ctr"/>
                </a:tc>
                <a:extLst>
                  <a:ext uri="{0D108BD9-81ED-4DB2-BD59-A6C34878D82A}">
                    <a16:rowId xmlns:a16="http://schemas.microsoft.com/office/drawing/2014/main" val="10000"/>
                  </a:ext>
                </a:extLst>
              </a:tr>
              <a:tr h="0">
                <a:tc gridSpan="5">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GB" sz="1200" b="1" i="1" dirty="0" smtClean="0">
                          <a:solidFill>
                            <a:schemeClr val="accent2">
                              <a:lumMod val="75000"/>
                            </a:schemeClr>
                          </a:solidFill>
                        </a:rPr>
                        <a:t>Different forms of an element with the same number of protons but different number of neutrons</a:t>
                      </a:r>
                      <a:endParaRPr lang="en-GB" sz="1200" b="1" i="1" dirty="0">
                        <a:solidFill>
                          <a:schemeClr val="accent2">
                            <a:lumMod val="75000"/>
                          </a:schemeClr>
                        </a:solidFill>
                      </a:endParaRPr>
                    </a:p>
                  </a:txBody>
                  <a:tcPr anchor="c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bl>
          </a:graphicData>
        </a:graphic>
      </p:graphicFrame>
      <mc:AlternateContent xmlns:mc="http://schemas.openxmlformats.org/markup-compatibility/2006">
        <mc:Choice xmlns:a14="http://schemas.microsoft.com/office/drawing/2010/main" Requires="a14">
          <p:sp>
            <p:nvSpPr>
              <p:cNvPr id="58" name="Rectangle 57"/>
              <p:cNvSpPr/>
              <p:nvPr/>
            </p:nvSpPr>
            <p:spPr>
              <a:xfrm>
                <a:off x="11319651" y="2052389"/>
                <a:ext cx="1519421" cy="22639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14:m>
                  <m:oMathPara xmlns:m="http://schemas.openxmlformats.org/officeDocument/2006/math">
                    <m:oMathParaPr>
                      <m:jc m:val="centerGroup"/>
                    </m:oMathParaPr>
                    <m:oMath xmlns:m="http://schemas.openxmlformats.org/officeDocument/2006/math">
                      <m:sPre>
                        <m:sPrePr>
                          <m:ctrlPr>
                            <a:rPr lang="en-GB" sz="1100" b="0" i="1" dirty="0" smtClean="0">
                              <a:solidFill>
                                <a:schemeClr val="tx1"/>
                              </a:solidFill>
                              <a:latin typeface="Cambria Math" panose="02040503050406030204" pitchFamily="18" charset="0"/>
                            </a:rPr>
                          </m:ctrlPr>
                        </m:sPrePr>
                        <m:sub>
                          <m:r>
                            <a:rPr lang="en-GB" sz="1100" b="0" i="1" dirty="0" smtClean="0">
                              <a:solidFill>
                                <a:schemeClr val="tx1"/>
                              </a:solidFill>
                              <a:latin typeface="Cambria Math"/>
                            </a:rPr>
                            <m:t>92</m:t>
                          </m:r>
                        </m:sub>
                        <m:sup>
                          <m:r>
                            <a:rPr lang="en-GB" sz="1100" b="0" i="1" dirty="0" smtClean="0">
                              <a:solidFill>
                                <a:schemeClr val="tx1"/>
                              </a:solidFill>
                              <a:latin typeface="Cambria Math"/>
                            </a:rPr>
                            <m:t>23</m:t>
                          </m:r>
                          <m:r>
                            <a:rPr lang="en-GB" sz="1100" b="0" i="1" dirty="0" smtClean="0">
                              <a:solidFill>
                                <a:schemeClr val="tx1"/>
                              </a:solidFill>
                              <a:latin typeface="Cambria Math" panose="02040503050406030204" pitchFamily="18" charset="0"/>
                            </a:rPr>
                            <m:t>8</m:t>
                          </m:r>
                        </m:sup>
                        <m:e>
                          <m:r>
                            <a:rPr lang="en-GB" sz="1100" b="0" i="1" dirty="0" smtClean="0">
                              <a:solidFill>
                                <a:schemeClr val="tx1"/>
                              </a:solidFill>
                              <a:latin typeface="Cambria Math"/>
                            </a:rPr>
                            <m:t>𝑈</m:t>
                          </m:r>
                        </m:e>
                      </m:sPre>
                      <m:r>
                        <a:rPr lang="en-GB" sz="1100" b="0" i="1" dirty="0" smtClean="0">
                          <a:solidFill>
                            <a:schemeClr val="tx1"/>
                          </a:solidFill>
                          <a:latin typeface="Cambria Math"/>
                        </a:rPr>
                        <m:t>→ </m:t>
                      </m:r>
                      <m:sPre>
                        <m:sPrePr>
                          <m:ctrlPr>
                            <a:rPr lang="en-GB" sz="1100" b="0" i="1" dirty="0" smtClean="0">
                              <a:solidFill>
                                <a:schemeClr val="tx1"/>
                              </a:solidFill>
                              <a:latin typeface="Cambria Math" panose="02040503050406030204" pitchFamily="18" charset="0"/>
                            </a:rPr>
                          </m:ctrlPr>
                        </m:sPrePr>
                        <m:sub>
                          <m:r>
                            <a:rPr lang="en-GB" sz="1100" b="0" i="1" dirty="0" smtClean="0">
                              <a:solidFill>
                                <a:schemeClr val="tx1"/>
                              </a:solidFill>
                              <a:latin typeface="Cambria Math" panose="02040503050406030204" pitchFamily="18" charset="0"/>
                            </a:rPr>
                            <m:t>90</m:t>
                          </m:r>
                        </m:sub>
                        <m:sup>
                          <m:r>
                            <a:rPr lang="en-GB" sz="1100" b="0" i="1" dirty="0" smtClean="0">
                              <a:solidFill>
                                <a:schemeClr val="tx1"/>
                              </a:solidFill>
                              <a:latin typeface="Cambria Math" panose="02040503050406030204" pitchFamily="18" charset="0"/>
                            </a:rPr>
                            <m:t>234</m:t>
                          </m:r>
                        </m:sup>
                        <m:e>
                          <m:r>
                            <a:rPr lang="en-GB" sz="1100" b="0" i="1" dirty="0" smtClean="0">
                              <a:solidFill>
                                <a:schemeClr val="tx1"/>
                              </a:solidFill>
                              <a:latin typeface="Cambria Math" panose="02040503050406030204" pitchFamily="18" charset="0"/>
                            </a:rPr>
                            <m:t>𝑇h</m:t>
                          </m:r>
                          <m:r>
                            <a:rPr lang="en-GB" sz="1100" b="0" i="1" dirty="0" smtClean="0">
                              <a:solidFill>
                                <a:schemeClr val="tx1"/>
                              </a:solidFill>
                              <a:latin typeface="Cambria Math"/>
                            </a:rPr>
                            <m:t>+</m:t>
                          </m:r>
                          <m:r>
                            <a:rPr lang="en-GB" sz="1100" b="0" i="1" dirty="0" smtClean="0">
                              <a:solidFill>
                                <a:schemeClr val="tx1"/>
                              </a:solidFill>
                              <a:latin typeface="Cambria Math" panose="02040503050406030204" pitchFamily="18" charset="0"/>
                            </a:rPr>
                            <m:t> </m:t>
                          </m:r>
                          <m:sPre>
                            <m:sPrePr>
                              <m:ctrlPr>
                                <a:rPr lang="en-GB" sz="1100" b="0" i="1" dirty="0" smtClean="0">
                                  <a:solidFill>
                                    <a:schemeClr val="tx1"/>
                                  </a:solidFill>
                                  <a:latin typeface="Cambria Math" panose="02040503050406030204" pitchFamily="18" charset="0"/>
                                </a:rPr>
                              </m:ctrlPr>
                            </m:sPrePr>
                            <m:sub>
                              <m:r>
                                <a:rPr lang="en-GB" sz="1100" b="0" i="1" dirty="0" smtClean="0">
                                  <a:solidFill>
                                    <a:schemeClr val="tx1"/>
                                  </a:solidFill>
                                  <a:latin typeface="Cambria Math" panose="02040503050406030204" pitchFamily="18" charset="0"/>
                                </a:rPr>
                                <m:t>2</m:t>
                              </m:r>
                            </m:sub>
                            <m:sup>
                              <m:r>
                                <a:rPr lang="en-GB" sz="1100" b="0" i="1" dirty="0" smtClean="0">
                                  <a:solidFill>
                                    <a:schemeClr val="tx1"/>
                                  </a:solidFill>
                                  <a:latin typeface="Cambria Math" panose="02040503050406030204" pitchFamily="18" charset="0"/>
                                </a:rPr>
                                <m:t>4</m:t>
                              </m:r>
                            </m:sup>
                            <m:e>
                              <m:r>
                                <a:rPr lang="en-GB" sz="1100" b="0" i="1" dirty="0" smtClean="0">
                                  <a:solidFill>
                                    <a:schemeClr val="tx1"/>
                                  </a:solidFill>
                                  <a:latin typeface="Cambria Math" panose="02040503050406030204" pitchFamily="18" charset="0"/>
                                </a:rPr>
                                <m:t>𝐻𝑒</m:t>
                              </m:r>
                            </m:e>
                          </m:sPre>
                        </m:e>
                      </m:sPre>
                    </m:oMath>
                  </m:oMathPara>
                </a14:m>
                <a:endParaRPr lang="en-GB" sz="1200" dirty="0">
                  <a:solidFill>
                    <a:schemeClr val="tx1"/>
                  </a:solidFill>
                </a:endParaRPr>
              </a:p>
            </p:txBody>
          </p:sp>
        </mc:Choice>
        <mc:Fallback>
          <p:sp>
            <p:nvSpPr>
              <p:cNvPr id="58" name="Rectangle 57"/>
              <p:cNvSpPr>
                <a:spLocks noRot="1" noChangeAspect="1" noMove="1" noResize="1" noEditPoints="1" noAdjustHandles="1" noChangeArrowheads="1" noChangeShapeType="1" noTextEdit="1"/>
              </p:cNvSpPr>
              <p:nvPr/>
            </p:nvSpPr>
            <p:spPr>
              <a:xfrm>
                <a:off x="11319651" y="2052389"/>
                <a:ext cx="1519421" cy="226396"/>
              </a:xfrm>
              <a:prstGeom prst="rect">
                <a:avLst/>
              </a:prstGeom>
              <a:blipFill>
                <a:blip r:embed="rId10"/>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59" name="Rectangle 58"/>
              <p:cNvSpPr/>
              <p:nvPr/>
            </p:nvSpPr>
            <p:spPr>
              <a:xfrm>
                <a:off x="11361801" y="2359357"/>
                <a:ext cx="1357654" cy="22331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14:m>
                  <m:oMathPara xmlns:m="http://schemas.openxmlformats.org/officeDocument/2006/math">
                    <m:oMathParaPr>
                      <m:jc m:val="centerGroup"/>
                    </m:oMathParaPr>
                    <m:oMath xmlns:m="http://schemas.openxmlformats.org/officeDocument/2006/math">
                      <m:sPre>
                        <m:sPrePr>
                          <m:ctrlPr>
                            <a:rPr lang="en-GB" sz="1100" b="0" i="1" dirty="0" smtClean="0">
                              <a:solidFill>
                                <a:schemeClr val="tx1"/>
                              </a:solidFill>
                              <a:latin typeface="Cambria Math" panose="02040503050406030204" pitchFamily="18" charset="0"/>
                            </a:rPr>
                          </m:ctrlPr>
                        </m:sPrePr>
                        <m:sub>
                          <m:r>
                            <a:rPr lang="en-GB" sz="1100" b="0" i="1" dirty="0" smtClean="0">
                              <a:solidFill>
                                <a:schemeClr val="tx1"/>
                              </a:solidFill>
                              <a:latin typeface="Cambria Math" panose="02040503050406030204" pitchFamily="18" charset="0"/>
                            </a:rPr>
                            <m:t>6</m:t>
                          </m:r>
                        </m:sub>
                        <m:sup>
                          <m:r>
                            <a:rPr lang="en-GB" sz="1100" b="0" i="1" dirty="0" smtClean="0">
                              <a:solidFill>
                                <a:schemeClr val="tx1"/>
                              </a:solidFill>
                              <a:latin typeface="Cambria Math" panose="02040503050406030204" pitchFamily="18" charset="0"/>
                            </a:rPr>
                            <m:t>14</m:t>
                          </m:r>
                        </m:sup>
                        <m:e>
                          <m:r>
                            <a:rPr lang="en-GB" sz="1100" b="0" i="1" dirty="0" smtClean="0">
                              <a:solidFill>
                                <a:schemeClr val="tx1"/>
                              </a:solidFill>
                              <a:latin typeface="Cambria Math" panose="02040503050406030204" pitchFamily="18" charset="0"/>
                            </a:rPr>
                            <m:t>𝐶</m:t>
                          </m:r>
                        </m:e>
                      </m:sPre>
                      <m:r>
                        <a:rPr lang="en-GB" sz="1100" b="0" i="1" dirty="0" smtClean="0">
                          <a:solidFill>
                            <a:schemeClr val="tx1"/>
                          </a:solidFill>
                          <a:latin typeface="Cambria Math"/>
                        </a:rPr>
                        <m:t>→ </m:t>
                      </m:r>
                      <m:sPre>
                        <m:sPrePr>
                          <m:ctrlPr>
                            <a:rPr lang="en-GB" sz="1100" b="0" i="1" dirty="0" smtClean="0">
                              <a:solidFill>
                                <a:schemeClr val="tx1"/>
                              </a:solidFill>
                              <a:latin typeface="Cambria Math" panose="02040503050406030204" pitchFamily="18" charset="0"/>
                            </a:rPr>
                          </m:ctrlPr>
                        </m:sPrePr>
                        <m:sub>
                          <m:r>
                            <a:rPr lang="en-GB" sz="1100" b="0" i="1" dirty="0" smtClean="0">
                              <a:solidFill>
                                <a:schemeClr val="tx1"/>
                              </a:solidFill>
                              <a:latin typeface="Cambria Math" panose="02040503050406030204" pitchFamily="18" charset="0"/>
                            </a:rPr>
                            <m:t>7</m:t>
                          </m:r>
                        </m:sub>
                        <m:sup>
                          <m:r>
                            <a:rPr lang="en-GB" sz="1100" b="0" i="1" dirty="0" smtClean="0">
                              <a:solidFill>
                                <a:schemeClr val="tx1"/>
                              </a:solidFill>
                              <a:latin typeface="Cambria Math" panose="02040503050406030204" pitchFamily="18" charset="0"/>
                            </a:rPr>
                            <m:t>14</m:t>
                          </m:r>
                        </m:sup>
                        <m:e>
                          <m:r>
                            <a:rPr lang="en-GB" sz="1100" b="0" i="1" dirty="0" smtClean="0">
                              <a:solidFill>
                                <a:schemeClr val="tx1"/>
                              </a:solidFill>
                              <a:latin typeface="Cambria Math" panose="02040503050406030204" pitchFamily="18" charset="0"/>
                            </a:rPr>
                            <m:t>𝑁</m:t>
                          </m:r>
                          <m:r>
                            <a:rPr lang="en-GB" sz="1100" b="0" i="1" dirty="0" smtClean="0">
                              <a:solidFill>
                                <a:schemeClr val="tx1"/>
                              </a:solidFill>
                              <a:latin typeface="Cambria Math" panose="02040503050406030204" pitchFamily="18" charset="0"/>
                            </a:rPr>
                            <m:t>+ </m:t>
                          </m:r>
                          <m:sPre>
                            <m:sPrePr>
                              <m:ctrlPr>
                                <a:rPr lang="en-GB" sz="1100" b="0" i="1" dirty="0" smtClean="0">
                                  <a:solidFill>
                                    <a:schemeClr val="tx1"/>
                                  </a:solidFill>
                                  <a:latin typeface="Cambria Math" panose="02040503050406030204" pitchFamily="18" charset="0"/>
                                </a:rPr>
                              </m:ctrlPr>
                            </m:sPrePr>
                            <m:sub>
                              <m:r>
                                <a:rPr lang="en-GB" sz="1100" b="0" i="1" dirty="0" smtClean="0">
                                  <a:solidFill>
                                    <a:schemeClr val="tx1"/>
                                  </a:solidFill>
                                  <a:latin typeface="Cambria Math" panose="02040503050406030204" pitchFamily="18" charset="0"/>
                                </a:rPr>
                                <m:t>−1</m:t>
                              </m:r>
                            </m:sub>
                            <m:sup>
                              <m:r>
                                <a:rPr lang="en-GB" sz="1100" b="0" i="1" dirty="0" smtClean="0">
                                  <a:solidFill>
                                    <a:schemeClr val="tx1"/>
                                  </a:solidFill>
                                  <a:latin typeface="Cambria Math" panose="02040503050406030204" pitchFamily="18" charset="0"/>
                                </a:rPr>
                                <m:t>0</m:t>
                              </m:r>
                            </m:sup>
                            <m:e>
                              <m:r>
                                <a:rPr lang="en-GB" sz="1100" b="0" i="1" dirty="0" smtClean="0">
                                  <a:solidFill>
                                    <a:schemeClr val="tx1"/>
                                  </a:solidFill>
                                  <a:latin typeface="Cambria Math" panose="02040503050406030204" pitchFamily="18" charset="0"/>
                                </a:rPr>
                                <m:t>𝑒</m:t>
                              </m:r>
                            </m:e>
                          </m:sPre>
                        </m:e>
                      </m:sPre>
                    </m:oMath>
                  </m:oMathPara>
                </a14:m>
                <a:endParaRPr lang="en-GB" sz="1200" dirty="0">
                  <a:solidFill>
                    <a:schemeClr val="tx1"/>
                  </a:solidFill>
                </a:endParaRPr>
              </a:p>
            </p:txBody>
          </p:sp>
        </mc:Choice>
        <mc:Fallback>
          <p:sp>
            <p:nvSpPr>
              <p:cNvPr id="59" name="Rectangle 58"/>
              <p:cNvSpPr>
                <a:spLocks noRot="1" noChangeAspect="1" noMove="1" noResize="1" noEditPoints="1" noAdjustHandles="1" noChangeArrowheads="1" noChangeShapeType="1" noTextEdit="1"/>
              </p:cNvSpPr>
              <p:nvPr/>
            </p:nvSpPr>
            <p:spPr>
              <a:xfrm>
                <a:off x="11361801" y="2359357"/>
                <a:ext cx="1357654" cy="223318"/>
              </a:xfrm>
              <a:prstGeom prst="rect">
                <a:avLst/>
              </a:prstGeom>
              <a:blipFill>
                <a:blip r:embed="rId11"/>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60" name="Rectangle 59"/>
              <p:cNvSpPr/>
              <p:nvPr/>
            </p:nvSpPr>
            <p:spPr>
              <a:xfrm>
                <a:off x="11379027" y="2655097"/>
                <a:ext cx="1340428" cy="2329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14:m>
                  <m:oMathPara xmlns:m="http://schemas.openxmlformats.org/officeDocument/2006/math">
                    <m:oMathParaPr>
                      <m:jc m:val="centerGroup"/>
                    </m:oMathParaPr>
                    <m:oMath xmlns:m="http://schemas.openxmlformats.org/officeDocument/2006/math">
                      <m:sPre>
                        <m:sPrePr>
                          <m:ctrlPr>
                            <a:rPr lang="en-GB" sz="1100" b="0" i="1" dirty="0" smtClean="0">
                              <a:solidFill>
                                <a:schemeClr val="tx1"/>
                              </a:solidFill>
                              <a:latin typeface="Cambria Math" panose="02040503050406030204" pitchFamily="18" charset="0"/>
                            </a:rPr>
                          </m:ctrlPr>
                        </m:sPrePr>
                        <m:sub>
                          <m:r>
                            <a:rPr lang="en-GB" sz="1100" b="0" i="1" dirty="0" smtClean="0">
                              <a:solidFill>
                                <a:schemeClr val="tx1"/>
                              </a:solidFill>
                              <a:latin typeface="Cambria Math" panose="02040503050406030204" pitchFamily="18" charset="0"/>
                            </a:rPr>
                            <m:t>43</m:t>
                          </m:r>
                        </m:sub>
                        <m:sup>
                          <m:r>
                            <a:rPr lang="en-GB" sz="1100" b="0" i="1" dirty="0" smtClean="0">
                              <a:solidFill>
                                <a:schemeClr val="tx1"/>
                              </a:solidFill>
                              <a:latin typeface="Cambria Math" panose="02040503050406030204" pitchFamily="18" charset="0"/>
                            </a:rPr>
                            <m:t>99</m:t>
                          </m:r>
                        </m:sup>
                        <m:e>
                          <m:r>
                            <a:rPr lang="en-GB" sz="1100" b="0" i="1" dirty="0" smtClean="0">
                              <a:solidFill>
                                <a:schemeClr val="tx1"/>
                              </a:solidFill>
                              <a:latin typeface="Cambria Math" panose="02040503050406030204" pitchFamily="18" charset="0"/>
                            </a:rPr>
                            <m:t>𝑇𝑐</m:t>
                          </m:r>
                        </m:e>
                      </m:sPre>
                      <m:r>
                        <a:rPr lang="en-GB" sz="1100" b="0" i="1" dirty="0" smtClean="0">
                          <a:solidFill>
                            <a:schemeClr val="tx1"/>
                          </a:solidFill>
                          <a:latin typeface="Cambria Math"/>
                        </a:rPr>
                        <m:t>→ </m:t>
                      </m:r>
                      <m:sPre>
                        <m:sPrePr>
                          <m:ctrlPr>
                            <a:rPr lang="en-GB" sz="1100" b="0" i="1" dirty="0" smtClean="0">
                              <a:solidFill>
                                <a:schemeClr val="tx1"/>
                              </a:solidFill>
                              <a:latin typeface="Cambria Math" panose="02040503050406030204" pitchFamily="18" charset="0"/>
                            </a:rPr>
                          </m:ctrlPr>
                        </m:sPrePr>
                        <m:sub>
                          <m:r>
                            <a:rPr lang="en-GB" sz="1100" b="0" i="1" dirty="0" smtClean="0">
                              <a:solidFill>
                                <a:schemeClr val="tx1"/>
                              </a:solidFill>
                              <a:latin typeface="Cambria Math" panose="02040503050406030204" pitchFamily="18" charset="0"/>
                            </a:rPr>
                            <m:t>43</m:t>
                          </m:r>
                        </m:sub>
                        <m:sup>
                          <m:r>
                            <a:rPr lang="en-GB" sz="1100" b="0" i="1" dirty="0" smtClean="0">
                              <a:solidFill>
                                <a:schemeClr val="tx1"/>
                              </a:solidFill>
                              <a:latin typeface="Cambria Math" panose="02040503050406030204" pitchFamily="18" charset="0"/>
                            </a:rPr>
                            <m:t>99</m:t>
                          </m:r>
                        </m:sup>
                        <m:e>
                          <m:r>
                            <a:rPr lang="en-GB" sz="1100" b="0" i="1" dirty="0" smtClean="0">
                              <a:solidFill>
                                <a:schemeClr val="tx1"/>
                              </a:solidFill>
                              <a:latin typeface="Cambria Math" panose="02040503050406030204" pitchFamily="18" charset="0"/>
                            </a:rPr>
                            <m:t>𝑇𝑐</m:t>
                          </m:r>
                          <m:r>
                            <a:rPr lang="en-GB" sz="1100" b="0" i="1" dirty="0" smtClean="0">
                              <a:solidFill>
                                <a:schemeClr val="tx1"/>
                              </a:solidFill>
                              <a:latin typeface="Cambria Math"/>
                            </a:rPr>
                            <m:t>+</m:t>
                          </m:r>
                          <m:r>
                            <a:rPr lang="en-GB" sz="1100" b="0" i="1" dirty="0" smtClean="0">
                              <a:solidFill>
                                <a:schemeClr val="tx1"/>
                              </a:solidFill>
                              <a:latin typeface="Cambria Math" panose="02040503050406030204" pitchFamily="18" charset="0"/>
                            </a:rPr>
                            <m:t> </m:t>
                          </m:r>
                          <m:r>
                            <a:rPr lang="en-GB" sz="1100" b="0" i="1" dirty="0" smtClean="0">
                              <a:solidFill>
                                <a:schemeClr val="tx1"/>
                              </a:solidFill>
                              <a:latin typeface="Cambria Math" panose="02040503050406030204" pitchFamily="18" charset="0"/>
                              <a:ea typeface="Cambria Math" panose="02040503050406030204" pitchFamily="18" charset="0"/>
                            </a:rPr>
                            <m:t>𝛾</m:t>
                          </m:r>
                        </m:e>
                      </m:sPre>
                    </m:oMath>
                  </m:oMathPara>
                </a14:m>
                <a:endParaRPr lang="en-GB" sz="1200" dirty="0">
                  <a:solidFill>
                    <a:schemeClr val="tx1"/>
                  </a:solidFill>
                </a:endParaRPr>
              </a:p>
            </p:txBody>
          </p:sp>
        </mc:Choice>
        <mc:Fallback>
          <p:sp>
            <p:nvSpPr>
              <p:cNvPr id="60" name="Rectangle 59"/>
              <p:cNvSpPr>
                <a:spLocks noRot="1" noChangeAspect="1" noMove="1" noResize="1" noEditPoints="1" noAdjustHandles="1" noChangeArrowheads="1" noChangeShapeType="1" noTextEdit="1"/>
              </p:cNvSpPr>
              <p:nvPr/>
            </p:nvSpPr>
            <p:spPr>
              <a:xfrm>
                <a:off x="11379027" y="2655097"/>
                <a:ext cx="1340428" cy="232933"/>
              </a:xfrm>
              <a:prstGeom prst="rect">
                <a:avLst/>
              </a:prstGeom>
              <a:blipFill>
                <a:blip r:embed="rId12"/>
                <a:stretch>
                  <a:fillRect/>
                </a:stretch>
              </a:blipFill>
              <a:ln>
                <a:solidFill>
                  <a:schemeClr val="tx1"/>
                </a:solidFill>
              </a:ln>
            </p:spPr>
            <p:txBody>
              <a:bodyPr/>
              <a:lstStyle/>
              <a:p>
                <a:r>
                  <a:rPr lang="en-GB">
                    <a:noFill/>
                  </a:rPr>
                  <a:t> </a:t>
                </a:r>
              </a:p>
            </p:txBody>
          </p:sp>
        </mc:Fallback>
      </mc:AlternateContent>
      <p:graphicFrame>
        <p:nvGraphicFramePr>
          <p:cNvPr id="61" name="Table 60"/>
          <p:cNvGraphicFramePr>
            <a:graphicFrameLocks noGrp="1"/>
          </p:cNvGraphicFramePr>
          <p:nvPr>
            <p:extLst>
              <p:ext uri="{D42A27DB-BD31-4B8C-83A1-F6EECF244321}">
                <p14:modId xmlns:p14="http://schemas.microsoft.com/office/powerpoint/2010/main" val="1661674636"/>
              </p:ext>
            </p:extLst>
          </p:nvPr>
        </p:nvGraphicFramePr>
        <p:xfrm>
          <a:off x="7194188" y="3232115"/>
          <a:ext cx="4273471" cy="548640"/>
        </p:xfrm>
        <a:graphic>
          <a:graphicData uri="http://schemas.openxmlformats.org/drawingml/2006/table">
            <a:tbl>
              <a:tblPr firstRow="1" bandRow="1">
                <a:tableStyleId>{5940675A-B579-460E-94D1-54222C63F5DA}</a:tableStyleId>
              </a:tblPr>
              <a:tblGrid>
                <a:gridCol w="1210090">
                  <a:extLst>
                    <a:ext uri="{9D8B030D-6E8A-4147-A177-3AD203B41FA5}">
                      <a16:colId xmlns:a16="http://schemas.microsoft.com/office/drawing/2014/main" val="20000"/>
                    </a:ext>
                  </a:extLst>
                </a:gridCol>
                <a:gridCol w="3063381">
                  <a:extLst>
                    <a:ext uri="{9D8B030D-6E8A-4147-A177-3AD203B41FA5}">
                      <a16:colId xmlns:a16="http://schemas.microsoft.com/office/drawing/2014/main" val="20001"/>
                    </a:ext>
                  </a:extLst>
                </a:gridCol>
              </a:tblGrid>
              <a:tr h="238841">
                <a:tc>
                  <a:txBody>
                    <a:bodyPr/>
                    <a:lstStyle/>
                    <a:p>
                      <a:endParaRPr lang="en-GB" sz="1200" dirty="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Unwanted</a:t>
                      </a:r>
                      <a:r>
                        <a:rPr lang="en-GB" sz="1200" b="1" i="1" baseline="0" dirty="0" smtClean="0">
                          <a:solidFill>
                            <a:schemeClr val="accent2">
                              <a:lumMod val="75000"/>
                            </a:schemeClr>
                          </a:solidFill>
                        </a:rPr>
                        <a:t> presence of radioactive atoms</a:t>
                      </a:r>
                      <a:endParaRPr lang="en-GB" sz="1200" b="1" i="1" dirty="0">
                        <a:solidFill>
                          <a:schemeClr val="accent2">
                            <a:lumMod val="75000"/>
                          </a:schemeClr>
                        </a:solidFill>
                      </a:endParaRPr>
                    </a:p>
                  </a:txBody>
                  <a:tcPr anchor="ctr"/>
                </a:tc>
                <a:extLst>
                  <a:ext uri="{0D108BD9-81ED-4DB2-BD59-A6C34878D82A}">
                    <a16:rowId xmlns:a16="http://schemas.microsoft.com/office/drawing/2014/main" val="10000"/>
                  </a:ext>
                </a:extLst>
              </a:tr>
              <a:tr h="238841">
                <a:tc>
                  <a:txBody>
                    <a:bodyPr/>
                    <a:lstStyle/>
                    <a:p>
                      <a:endParaRPr lang="en-GB" sz="1200" dirty="0"/>
                    </a:p>
                  </a:txBody>
                  <a:tcPr anchor="ctr">
                    <a:solidFill>
                      <a:schemeClr val="accent2">
                        <a:lumMod val="20000"/>
                        <a:lumOff val="80000"/>
                      </a:schemeClr>
                    </a:solidFill>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GB" sz="1200" b="1" i="1" dirty="0" smtClean="0">
                          <a:solidFill>
                            <a:schemeClr val="accent2">
                              <a:lumMod val="75000"/>
                            </a:schemeClr>
                          </a:solidFill>
                        </a:rPr>
                        <a:t>Person is in exposed</a:t>
                      </a:r>
                      <a:r>
                        <a:rPr lang="en-GB" sz="1200" b="1" i="1" baseline="0" dirty="0" smtClean="0">
                          <a:solidFill>
                            <a:schemeClr val="accent2">
                              <a:lumMod val="75000"/>
                            </a:schemeClr>
                          </a:solidFill>
                        </a:rPr>
                        <a:t> to radioactive source</a:t>
                      </a:r>
                      <a:endParaRPr lang="en-GB" sz="1200" b="1" i="1" dirty="0" smtClean="0">
                        <a:solidFill>
                          <a:schemeClr val="accent2">
                            <a:lumMod val="75000"/>
                          </a:schemeClr>
                        </a:solidFill>
                      </a:endParaRPr>
                    </a:p>
                  </a:txBody>
                  <a:tcPr anchor="ctr"/>
                </a:tc>
                <a:extLst>
                  <a:ext uri="{0D108BD9-81ED-4DB2-BD59-A6C34878D82A}">
                    <a16:rowId xmlns:a16="http://schemas.microsoft.com/office/drawing/2014/main" val="10001"/>
                  </a:ext>
                </a:extLst>
              </a:tr>
            </a:tbl>
          </a:graphicData>
        </a:graphic>
      </p:graphicFrame>
      <p:graphicFrame>
        <p:nvGraphicFramePr>
          <p:cNvPr id="62" name="Table 61"/>
          <p:cNvGraphicFramePr>
            <a:graphicFrameLocks noGrp="1"/>
          </p:cNvGraphicFramePr>
          <p:nvPr>
            <p:extLst>
              <p:ext uri="{D42A27DB-BD31-4B8C-83A1-F6EECF244321}">
                <p14:modId xmlns:p14="http://schemas.microsoft.com/office/powerpoint/2010/main" val="400289731"/>
              </p:ext>
            </p:extLst>
          </p:nvPr>
        </p:nvGraphicFramePr>
        <p:xfrm>
          <a:off x="8789158" y="4331188"/>
          <a:ext cx="3928280" cy="914400"/>
        </p:xfrm>
        <a:graphic>
          <a:graphicData uri="http://schemas.openxmlformats.org/drawingml/2006/table">
            <a:tbl>
              <a:tblPr firstRow="1" bandRow="1">
                <a:tableStyleId>{5940675A-B579-460E-94D1-54222C63F5DA}</a:tableStyleId>
              </a:tblPr>
              <a:tblGrid>
                <a:gridCol w="941696">
                  <a:extLst>
                    <a:ext uri="{9D8B030D-6E8A-4147-A177-3AD203B41FA5}">
                      <a16:colId xmlns:a16="http://schemas.microsoft.com/office/drawing/2014/main" val="20000"/>
                    </a:ext>
                  </a:extLst>
                </a:gridCol>
                <a:gridCol w="2986584">
                  <a:extLst>
                    <a:ext uri="{9D8B030D-6E8A-4147-A177-3AD203B41FA5}">
                      <a16:colId xmlns:a16="http://schemas.microsoft.com/office/drawing/2014/main" val="20001"/>
                    </a:ext>
                  </a:extLst>
                </a:gridCol>
              </a:tblGrid>
              <a:tr h="238841">
                <a:tc>
                  <a:txBody>
                    <a:bodyPr/>
                    <a:lstStyle/>
                    <a:p>
                      <a:endParaRPr lang="en-GB" sz="1200" dirty="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Unit measuring dose of radiation</a:t>
                      </a:r>
                      <a:endParaRPr lang="en-GB" sz="1200" b="1" i="1" dirty="0">
                        <a:solidFill>
                          <a:schemeClr val="accent2">
                            <a:lumMod val="75000"/>
                          </a:schemeClr>
                        </a:solidFill>
                      </a:endParaRPr>
                    </a:p>
                  </a:txBody>
                  <a:tcPr anchor="ctr"/>
                </a:tc>
                <a:extLst>
                  <a:ext uri="{0D108BD9-81ED-4DB2-BD59-A6C34878D82A}">
                    <a16:rowId xmlns:a16="http://schemas.microsoft.com/office/drawing/2014/main" val="1739050344"/>
                  </a:ext>
                </a:extLst>
              </a:tr>
              <a:tr h="477682">
                <a:tc>
                  <a:txBody>
                    <a:bodyPr/>
                    <a:lstStyle/>
                    <a:p>
                      <a:endParaRPr lang="en-GB" sz="1200" dirty="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Constant</a:t>
                      </a:r>
                      <a:r>
                        <a:rPr lang="en-GB" sz="1200" b="1" i="1" baseline="0" dirty="0" smtClean="0">
                          <a:solidFill>
                            <a:schemeClr val="accent2">
                              <a:lumMod val="75000"/>
                            </a:schemeClr>
                          </a:solidFill>
                        </a:rPr>
                        <a:t> low level environmental radiation, e.g. f</a:t>
                      </a:r>
                      <a:r>
                        <a:rPr lang="en-GB" sz="1200" b="1" i="1" dirty="0" smtClean="0">
                          <a:solidFill>
                            <a:schemeClr val="accent2">
                              <a:lumMod val="75000"/>
                            </a:schemeClr>
                          </a:solidFill>
                        </a:rPr>
                        <a:t>rom nuclear testing, nuclear power, waste</a:t>
                      </a:r>
                    </a:p>
                  </a:txBody>
                  <a:tcPr anchor="ctr"/>
                </a:tc>
                <a:extLst>
                  <a:ext uri="{0D108BD9-81ED-4DB2-BD59-A6C34878D82A}">
                    <a16:rowId xmlns:a16="http://schemas.microsoft.com/office/drawing/2014/main" val="10000"/>
                  </a:ext>
                </a:extLst>
              </a:tr>
            </a:tbl>
          </a:graphicData>
        </a:graphic>
      </p:graphicFrame>
      <p:graphicFrame>
        <p:nvGraphicFramePr>
          <p:cNvPr id="63" name="Table 62"/>
          <p:cNvGraphicFramePr>
            <a:graphicFrameLocks noGrp="1"/>
          </p:cNvGraphicFramePr>
          <p:nvPr>
            <p:extLst>
              <p:ext uri="{D42A27DB-BD31-4B8C-83A1-F6EECF244321}">
                <p14:modId xmlns:p14="http://schemas.microsoft.com/office/powerpoint/2010/main" val="1958398470"/>
              </p:ext>
            </p:extLst>
          </p:nvPr>
        </p:nvGraphicFramePr>
        <p:xfrm>
          <a:off x="8991933" y="3830583"/>
          <a:ext cx="2327718" cy="457200"/>
        </p:xfrm>
        <a:graphic>
          <a:graphicData uri="http://schemas.openxmlformats.org/drawingml/2006/table">
            <a:tbl>
              <a:tblPr firstRow="1" bandRow="1">
                <a:tableStyleId>{5940675A-B579-460E-94D1-54222C63F5DA}</a:tableStyleId>
              </a:tblPr>
              <a:tblGrid>
                <a:gridCol w="447637">
                  <a:extLst>
                    <a:ext uri="{9D8B030D-6E8A-4147-A177-3AD203B41FA5}">
                      <a16:colId xmlns:a16="http://schemas.microsoft.com/office/drawing/2014/main" val="20000"/>
                    </a:ext>
                  </a:extLst>
                </a:gridCol>
                <a:gridCol w="1880081">
                  <a:extLst>
                    <a:ext uri="{9D8B030D-6E8A-4147-A177-3AD203B41FA5}">
                      <a16:colId xmlns:a16="http://schemas.microsoft.com/office/drawing/2014/main" val="20001"/>
                    </a:ext>
                  </a:extLst>
                </a:gridCol>
              </a:tblGrid>
              <a:tr h="238841">
                <a:tc>
                  <a:txBody>
                    <a:bodyPr/>
                    <a:lstStyle/>
                    <a:p>
                      <a:endParaRPr lang="en-GB" sz="1200" dirty="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The time</a:t>
                      </a:r>
                      <a:r>
                        <a:rPr lang="en-GB" sz="1200" b="1" i="1" baseline="0" dirty="0" smtClean="0">
                          <a:solidFill>
                            <a:schemeClr val="accent2">
                              <a:lumMod val="75000"/>
                            </a:schemeClr>
                          </a:solidFill>
                        </a:rPr>
                        <a:t> taken to lose half of its initial radioactivity</a:t>
                      </a:r>
                      <a:endParaRPr lang="en-GB" sz="1200" b="1" i="1" dirty="0">
                        <a:solidFill>
                          <a:schemeClr val="accent2">
                            <a:lumMod val="75000"/>
                          </a:schemeClr>
                        </a:solidFill>
                      </a:endParaRPr>
                    </a:p>
                  </a:txBody>
                  <a:tcPr anchor="ctr"/>
                </a:tc>
                <a:extLst>
                  <a:ext uri="{0D108BD9-81ED-4DB2-BD59-A6C34878D82A}">
                    <a16:rowId xmlns:a16="http://schemas.microsoft.com/office/drawing/2014/main" val="10000"/>
                  </a:ext>
                </a:extLst>
              </a:tr>
            </a:tbl>
          </a:graphicData>
        </a:graphic>
      </p:graphicFrame>
      <p:pic>
        <p:nvPicPr>
          <p:cNvPr id="64" name="Picture 63">
            <a:extLst>
              <a:ext uri="{FF2B5EF4-FFF2-40B4-BE49-F238E27FC236}">
                <a16:creationId xmlns:a16="http://schemas.microsoft.com/office/drawing/2014/main" id="{093206AB-7C7A-4D07-8A19-008B6844A9C7}"/>
              </a:ext>
            </a:extLst>
          </p:cNvPr>
          <p:cNvPicPr>
            <a:picLocks noChangeAspect="1"/>
          </p:cNvPicPr>
          <p:nvPr/>
        </p:nvPicPr>
        <p:blipFill rotWithShape="1">
          <a:blip r:embed="rId13">
            <a:extLst>
              <a:ext uri="{28A0092B-C50C-407E-A947-70E740481C1C}">
                <a14:useLocalDpi xmlns:a14="http://schemas.microsoft.com/office/drawing/2010/main" val="0"/>
              </a:ext>
            </a:extLst>
          </a:blip>
          <a:srcRect t="14596"/>
          <a:stretch/>
        </p:blipFill>
        <p:spPr>
          <a:xfrm>
            <a:off x="11516552" y="3649101"/>
            <a:ext cx="982264" cy="666904"/>
          </a:xfrm>
          <a:prstGeom prst="rect">
            <a:avLst/>
          </a:prstGeom>
        </p:spPr>
      </p:pic>
      <p:pic>
        <p:nvPicPr>
          <p:cNvPr id="65" name="Picture 64">
            <a:extLst>
              <a:ext uri="{FF2B5EF4-FFF2-40B4-BE49-F238E27FC236}">
                <a16:creationId xmlns:a16="http://schemas.microsoft.com/office/drawing/2014/main" id="{21107A0D-5CFE-453C-8B88-7A4781EFD8AA}"/>
              </a:ext>
            </a:extLst>
          </p:cNvPr>
          <p:cNvPicPr>
            <a:picLocks noChangeAspect="1"/>
          </p:cNvPicPr>
          <p:nvPr/>
        </p:nvPicPr>
        <p:blipFill rotWithShape="1">
          <a:blip r:embed="rId14">
            <a:duotone>
              <a:schemeClr val="accent6">
                <a:shade val="45000"/>
                <a:satMod val="135000"/>
              </a:schemeClr>
              <a:prstClr val="white"/>
            </a:duotone>
            <a:extLst>
              <a:ext uri="{BEBA8EAE-BF5A-486C-A8C5-ECC9F3942E4B}">
                <a14:imgProps xmlns:a14="http://schemas.microsoft.com/office/drawing/2010/main">
                  <a14:imgLayer r:embed="rId15">
                    <a14:imgEffect>
                      <a14:colorTemperature colorTemp="5406"/>
                    </a14:imgEffect>
                    <a14:imgEffect>
                      <a14:saturation sat="400000"/>
                    </a14:imgEffect>
                  </a14:imgLayer>
                </a14:imgProps>
              </a:ext>
              <a:ext uri="{28A0092B-C50C-407E-A947-70E740481C1C}">
                <a14:useLocalDpi xmlns:a14="http://schemas.microsoft.com/office/drawing/2010/main" val="0"/>
              </a:ext>
            </a:extLst>
          </a:blip>
          <a:srcRect t="11025" r="32723"/>
          <a:stretch/>
        </p:blipFill>
        <p:spPr>
          <a:xfrm>
            <a:off x="11689413" y="2967163"/>
            <a:ext cx="982264" cy="666903"/>
          </a:xfrm>
          <a:prstGeom prst="rect">
            <a:avLst/>
          </a:prstGeom>
        </p:spPr>
      </p:pic>
      <p:cxnSp>
        <p:nvCxnSpPr>
          <p:cNvPr id="66" name="Straight Connector 65"/>
          <p:cNvCxnSpPr>
            <a:stCxn id="65" idx="2"/>
            <a:endCxn id="64" idx="0"/>
          </p:cNvCxnSpPr>
          <p:nvPr/>
        </p:nvCxnSpPr>
        <p:spPr>
          <a:xfrm flipH="1">
            <a:off x="12007684" y="3634066"/>
            <a:ext cx="172861" cy="1503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a:stCxn id="64" idx="1"/>
            <a:endCxn id="63" idx="3"/>
          </p:cNvCxnSpPr>
          <p:nvPr/>
        </p:nvCxnSpPr>
        <p:spPr>
          <a:xfrm flipH="1">
            <a:off x="11319651" y="3982553"/>
            <a:ext cx="196901" cy="7663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62" idx="1"/>
            <a:endCxn id="25" idx="3"/>
          </p:cNvCxnSpPr>
          <p:nvPr/>
        </p:nvCxnSpPr>
        <p:spPr>
          <a:xfrm flipH="1" flipV="1">
            <a:off x="8528300" y="4480870"/>
            <a:ext cx="260858" cy="3075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a:stCxn id="63" idx="1"/>
            <a:endCxn id="25" idx="3"/>
          </p:cNvCxnSpPr>
          <p:nvPr/>
        </p:nvCxnSpPr>
        <p:spPr>
          <a:xfrm flipH="1">
            <a:off x="8528300" y="4059183"/>
            <a:ext cx="463633" cy="42168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70" name="Table 69"/>
          <p:cNvGraphicFramePr>
            <a:graphicFrameLocks noGrp="1"/>
          </p:cNvGraphicFramePr>
          <p:nvPr>
            <p:extLst>
              <p:ext uri="{D42A27DB-BD31-4B8C-83A1-F6EECF244321}">
                <p14:modId xmlns:p14="http://schemas.microsoft.com/office/powerpoint/2010/main" val="4015809051"/>
              </p:ext>
            </p:extLst>
          </p:nvPr>
        </p:nvGraphicFramePr>
        <p:xfrm>
          <a:off x="5795616" y="5214734"/>
          <a:ext cx="6921822" cy="1554480"/>
        </p:xfrm>
        <a:graphic>
          <a:graphicData uri="http://schemas.openxmlformats.org/drawingml/2006/table">
            <a:tbl>
              <a:tblPr firstRow="1" bandRow="1">
                <a:tableStyleId>{5940675A-B579-460E-94D1-54222C63F5DA}</a:tableStyleId>
              </a:tblPr>
              <a:tblGrid>
                <a:gridCol w="780468">
                  <a:extLst>
                    <a:ext uri="{9D8B030D-6E8A-4147-A177-3AD203B41FA5}">
                      <a16:colId xmlns:a16="http://schemas.microsoft.com/office/drawing/2014/main" val="20000"/>
                    </a:ext>
                  </a:extLst>
                </a:gridCol>
                <a:gridCol w="1705970">
                  <a:extLst>
                    <a:ext uri="{9D8B030D-6E8A-4147-A177-3AD203B41FA5}">
                      <a16:colId xmlns:a16="http://schemas.microsoft.com/office/drawing/2014/main" val="20001"/>
                    </a:ext>
                  </a:extLst>
                </a:gridCol>
                <a:gridCol w="4435384">
                  <a:extLst>
                    <a:ext uri="{9D8B030D-6E8A-4147-A177-3AD203B41FA5}">
                      <a16:colId xmlns:a16="http://schemas.microsoft.com/office/drawing/2014/main" val="2794958408"/>
                    </a:ext>
                  </a:extLst>
                </a:gridCol>
              </a:tblGrid>
              <a:tr h="383691">
                <a:tc>
                  <a:txBody>
                    <a:bodyPr/>
                    <a:lstStyle/>
                    <a:p>
                      <a:endParaRPr lang="en-GB" sz="1200" dirty="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Different</a:t>
                      </a:r>
                      <a:r>
                        <a:rPr lang="en-GB" sz="1200" b="1" i="1" baseline="0" dirty="0" smtClean="0">
                          <a:solidFill>
                            <a:schemeClr val="accent2">
                              <a:lumMod val="75000"/>
                            </a:schemeClr>
                          </a:solidFill>
                        </a:rPr>
                        <a:t> i</a:t>
                      </a:r>
                      <a:r>
                        <a:rPr lang="en-GB" sz="1200" b="1" i="1" dirty="0" smtClean="0">
                          <a:solidFill>
                            <a:schemeClr val="accent2">
                              <a:lumMod val="75000"/>
                            </a:schemeClr>
                          </a:solidFill>
                        </a:rPr>
                        <a:t>sotopes have different half lives</a:t>
                      </a:r>
                      <a:endParaRPr lang="en-GB" sz="1200" b="1" i="1" dirty="0">
                        <a:solidFill>
                          <a:schemeClr val="accent2">
                            <a:lumMod val="75000"/>
                          </a:schemeClr>
                        </a:solidFill>
                      </a:endParaRPr>
                    </a:p>
                  </a:txBody>
                  <a:tcPr anchor="ctr">
                    <a:solidFill>
                      <a:schemeClr val="bg1"/>
                    </a:solidFill>
                  </a:tcPr>
                </a:tc>
                <a:tc>
                  <a:txBody>
                    <a:bodyPr/>
                    <a:lstStyle/>
                    <a:p>
                      <a:pPr algn="ctr"/>
                      <a:r>
                        <a:rPr lang="en-GB" sz="1200" b="0" i="0" dirty="0" smtClean="0">
                          <a:solidFill>
                            <a:schemeClr val="tx1"/>
                          </a:solidFill>
                        </a:rPr>
                        <a:t>Short half-lives used in high doses, long half lives used in low doses.</a:t>
                      </a:r>
                      <a:endParaRPr lang="en-GB" sz="1200" b="0" i="0" dirty="0">
                        <a:solidFill>
                          <a:schemeClr val="tx1"/>
                        </a:solidFill>
                      </a:endParaRPr>
                    </a:p>
                  </a:txBody>
                  <a:tcPr anchor="ctr"/>
                </a:tc>
                <a:extLst>
                  <a:ext uri="{0D108BD9-81ED-4DB2-BD59-A6C34878D82A}">
                    <a16:rowId xmlns:a16="http://schemas.microsoft.com/office/drawing/2014/main" val="1739050344"/>
                  </a:ext>
                </a:extLst>
              </a:tr>
              <a:tr h="513345">
                <a:tc>
                  <a:txBody>
                    <a:bodyPr/>
                    <a:lstStyle/>
                    <a:p>
                      <a:endParaRPr lang="en-GB" sz="1200" dirty="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Used within body</a:t>
                      </a:r>
                      <a:r>
                        <a:rPr lang="en-GB" sz="1200" b="1" i="1" baseline="0" dirty="0" smtClean="0">
                          <a:solidFill>
                            <a:schemeClr val="accent2">
                              <a:lumMod val="75000"/>
                            </a:schemeClr>
                          </a:solidFill>
                        </a:rPr>
                        <a:t> </a:t>
                      </a:r>
                      <a:endParaRPr lang="en-GB" sz="1200" b="1" i="1" dirty="0">
                        <a:solidFill>
                          <a:schemeClr val="accent2">
                            <a:lumMod val="75000"/>
                          </a:schemeClr>
                        </a:solidFill>
                      </a:endParaRPr>
                    </a:p>
                  </a:txBody>
                  <a:tcPr anchor="ctr">
                    <a:solidFill>
                      <a:schemeClr val="bg1"/>
                    </a:solidFill>
                  </a:tcPr>
                </a:tc>
                <a:tc>
                  <a:txBody>
                    <a:bodyPr/>
                    <a:lstStyle/>
                    <a:p>
                      <a:pPr algn="ctr"/>
                      <a:r>
                        <a:rPr lang="en-GB" sz="1200" b="0" i="0" dirty="0" smtClean="0">
                          <a:solidFill>
                            <a:schemeClr val="tx1"/>
                          </a:solidFill>
                        </a:rPr>
                        <a:t>Isotope with short half life</a:t>
                      </a:r>
                      <a:r>
                        <a:rPr lang="en-GB" sz="1200" b="0" i="0" baseline="0" dirty="0" smtClean="0">
                          <a:solidFill>
                            <a:schemeClr val="tx1"/>
                          </a:solidFill>
                        </a:rPr>
                        <a:t> </a:t>
                      </a:r>
                      <a:r>
                        <a:rPr lang="en-GB" sz="1200" b="0" i="0" dirty="0" smtClean="0">
                          <a:solidFill>
                            <a:schemeClr val="tx1"/>
                          </a:solidFill>
                        </a:rPr>
                        <a:t>injected, allowed to circulate</a:t>
                      </a:r>
                      <a:r>
                        <a:rPr lang="en-GB" sz="1200" b="0" i="0" baseline="0" dirty="0" smtClean="0">
                          <a:solidFill>
                            <a:schemeClr val="tx1"/>
                          </a:solidFill>
                        </a:rPr>
                        <a:t> and collect in damaged areas. PET scanner used to detect emitting radiation. Must be beta or gamma as alpha does not penetrate the body.  </a:t>
                      </a:r>
                      <a:endParaRPr lang="en-GB" sz="1200" b="0" i="0" dirty="0">
                        <a:solidFill>
                          <a:schemeClr val="tx1"/>
                        </a:solidFill>
                      </a:endParaRPr>
                    </a:p>
                  </a:txBody>
                  <a:tcPr anchor="ctr"/>
                </a:tc>
                <a:extLst>
                  <a:ext uri="{0D108BD9-81ED-4DB2-BD59-A6C34878D82A}">
                    <a16:rowId xmlns:a16="http://schemas.microsoft.com/office/drawing/2014/main" val="10000"/>
                  </a:ext>
                </a:extLst>
              </a:tr>
              <a:tr h="251936">
                <a:tc>
                  <a:txBody>
                    <a:bodyPr/>
                    <a:lstStyle/>
                    <a:p>
                      <a:endParaRPr lang="en-GB" sz="1200" dirty="0"/>
                    </a:p>
                  </a:txBody>
                  <a:tcPr anchor="ctr">
                    <a:solidFill>
                      <a:schemeClr val="accent2">
                        <a:lumMod val="20000"/>
                        <a:lumOff val="80000"/>
                      </a:schemeClr>
                    </a:solidFill>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GB" sz="1200" b="1" i="1" dirty="0" smtClean="0">
                          <a:solidFill>
                            <a:schemeClr val="accent2">
                              <a:lumMod val="75000"/>
                            </a:schemeClr>
                          </a:solidFill>
                        </a:rPr>
                        <a:t>Used to treat</a:t>
                      </a:r>
                      <a:r>
                        <a:rPr lang="en-GB" sz="1200" b="1" i="1" baseline="0" dirty="0" smtClean="0">
                          <a:solidFill>
                            <a:schemeClr val="accent2">
                              <a:lumMod val="75000"/>
                            </a:schemeClr>
                          </a:solidFill>
                        </a:rPr>
                        <a:t> illnesses e.g. cancer</a:t>
                      </a:r>
                      <a:endParaRPr lang="en-GB" sz="1200" b="1" i="1" dirty="0" smtClean="0">
                        <a:solidFill>
                          <a:schemeClr val="accent2">
                            <a:lumMod val="75000"/>
                          </a:schemeClr>
                        </a:solidFill>
                      </a:endParaRPr>
                    </a:p>
                  </a:txBody>
                  <a:tcPr anchor="ctr">
                    <a:solidFill>
                      <a:schemeClr val="bg1"/>
                    </a:solidFill>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GB" sz="1200" b="0" i="0" dirty="0" smtClean="0">
                          <a:solidFill>
                            <a:schemeClr val="tx1"/>
                          </a:solidFill>
                        </a:rPr>
                        <a:t>Cancer cells killed by gamma rays. High</a:t>
                      </a:r>
                      <a:r>
                        <a:rPr lang="en-GB" sz="1200" b="0" i="0" baseline="0" dirty="0" smtClean="0">
                          <a:solidFill>
                            <a:schemeClr val="tx1"/>
                          </a:solidFill>
                        </a:rPr>
                        <a:t> dose used to kill cells. Damage to healthy cells prevented by focussed gamma ray gun.</a:t>
                      </a:r>
                      <a:endParaRPr lang="en-GB" sz="1200" b="0" i="0" dirty="0" smtClean="0">
                        <a:solidFill>
                          <a:schemeClr val="tx1"/>
                        </a:solidFill>
                      </a:endParaRPr>
                    </a:p>
                  </a:txBody>
                  <a:tcPr anchor="ctr"/>
                </a:tc>
                <a:extLst>
                  <a:ext uri="{0D108BD9-81ED-4DB2-BD59-A6C34878D82A}">
                    <a16:rowId xmlns:a16="http://schemas.microsoft.com/office/drawing/2014/main" val="10001"/>
                  </a:ext>
                </a:extLst>
              </a:tr>
            </a:tbl>
          </a:graphicData>
        </a:graphic>
      </p:graphicFrame>
      <p:cxnSp>
        <p:nvCxnSpPr>
          <p:cNvPr id="71" name="Straight Connector 70"/>
          <p:cNvCxnSpPr>
            <a:stCxn id="42" idx="1"/>
          </p:cNvCxnSpPr>
          <p:nvPr/>
        </p:nvCxnSpPr>
        <p:spPr>
          <a:xfrm flipH="1">
            <a:off x="5070012" y="7229439"/>
            <a:ext cx="120610" cy="50815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graphicFrame>
            <p:nvGraphicFramePr>
              <p:cNvPr id="72" name="Table 71"/>
              <p:cNvGraphicFramePr>
                <a:graphicFrameLocks noGrp="1"/>
              </p:cNvGraphicFramePr>
              <p:nvPr>
                <p:extLst>
                  <p:ext uri="{D42A27DB-BD31-4B8C-83A1-F6EECF244321}">
                    <p14:modId xmlns:p14="http://schemas.microsoft.com/office/powerpoint/2010/main" val="3423064891"/>
                  </p:ext>
                </p:extLst>
              </p:nvPr>
            </p:nvGraphicFramePr>
            <p:xfrm>
              <a:off x="7370064" y="1416341"/>
              <a:ext cx="3922444" cy="1761427"/>
            </p:xfrm>
            <a:graphic>
              <a:graphicData uri="http://schemas.openxmlformats.org/drawingml/2006/table">
                <a:tbl>
                  <a:tblPr firstRow="1" bandRow="1">
                    <a:tableStyleId>{5940675A-B579-460E-94D1-54222C63F5DA}</a:tableStyleId>
                  </a:tblPr>
                  <a:tblGrid>
                    <a:gridCol w="874444">
                      <a:extLst>
                        <a:ext uri="{9D8B030D-6E8A-4147-A177-3AD203B41FA5}">
                          <a16:colId xmlns:a16="http://schemas.microsoft.com/office/drawing/2014/main" val="20000"/>
                        </a:ext>
                      </a:extLst>
                    </a:gridCol>
                    <a:gridCol w="1620252">
                      <a:extLst>
                        <a:ext uri="{9D8B030D-6E8A-4147-A177-3AD203B41FA5}">
                          <a16:colId xmlns:a16="http://schemas.microsoft.com/office/drawing/2014/main" val="20001"/>
                        </a:ext>
                      </a:extLst>
                    </a:gridCol>
                    <a:gridCol w="713874">
                      <a:extLst>
                        <a:ext uri="{9D8B030D-6E8A-4147-A177-3AD203B41FA5}">
                          <a16:colId xmlns:a16="http://schemas.microsoft.com/office/drawing/2014/main" val="20002"/>
                        </a:ext>
                      </a:extLst>
                    </a:gridCol>
                    <a:gridCol w="713874">
                      <a:extLst>
                        <a:ext uri="{9D8B030D-6E8A-4147-A177-3AD203B41FA5}">
                          <a16:colId xmlns:a16="http://schemas.microsoft.com/office/drawing/2014/main" val="20003"/>
                        </a:ext>
                      </a:extLst>
                    </a:gridCol>
                  </a:tblGrid>
                  <a:tr h="528020">
                    <a:tc>
                      <a:txBody>
                        <a:bodyPr/>
                        <a:lstStyle/>
                        <a:p>
                          <a:r>
                            <a:rPr lang="en-GB" sz="1200" dirty="0" smtClean="0"/>
                            <a:t>Decay</a:t>
                          </a:r>
                          <a:endParaRPr lang="en-GB" sz="1200" dirty="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Emitted from nucleus</a:t>
                          </a:r>
                          <a:endParaRPr lang="en-GB" sz="1200" b="1" i="1" dirty="0">
                            <a:solidFill>
                              <a:schemeClr val="accent2">
                                <a:lumMod val="75000"/>
                              </a:schemeClr>
                            </a:solidFill>
                          </a:endParaRPr>
                        </a:p>
                      </a:txBody>
                      <a:tcPr anchor="ctr">
                        <a:solidFill>
                          <a:schemeClr val="bg1"/>
                        </a:solidFill>
                      </a:tcPr>
                    </a:tc>
                    <a:tc gridSpan="2">
                      <a:txBody>
                        <a:bodyPr/>
                        <a:lstStyle/>
                        <a:p>
                          <a:pPr algn="ctr"/>
                          <a:r>
                            <a:rPr lang="en-GB" sz="1200" b="1" i="1" dirty="0" smtClean="0">
                              <a:solidFill>
                                <a:schemeClr val="accent2">
                                  <a:lumMod val="75000"/>
                                </a:schemeClr>
                              </a:solidFill>
                            </a:rPr>
                            <a:t>Changes in mass number and atomic number</a:t>
                          </a:r>
                          <a:endParaRPr lang="en-GB" sz="1200" b="1" i="1" dirty="0">
                            <a:solidFill>
                              <a:schemeClr val="accent2">
                                <a:lumMod val="75000"/>
                              </a:schemeClr>
                            </a:solidFill>
                          </a:endParaRPr>
                        </a:p>
                      </a:txBody>
                      <a:tcPr anchor="ctr">
                        <a:solidFill>
                          <a:schemeClr val="bg1"/>
                        </a:solidFill>
                      </a:tcPr>
                    </a:tc>
                    <a:tc hMerge="1">
                      <a:txBody>
                        <a:bodyPr/>
                        <a:lstStyle/>
                        <a:p>
                          <a:pPr algn="ctr"/>
                          <a:endParaRPr lang="en-GB" sz="1200" b="1" i="1" dirty="0">
                            <a:solidFill>
                              <a:schemeClr val="accent2">
                                <a:lumMod val="75000"/>
                              </a:schemeClr>
                            </a:solidFill>
                          </a:endParaRPr>
                        </a:p>
                      </a:txBody>
                      <a:tcPr anchor="ctr">
                        <a:solidFill>
                          <a:schemeClr val="bg1"/>
                        </a:solidFill>
                      </a:tcPr>
                    </a:tc>
                    <a:extLst>
                      <a:ext uri="{0D108BD9-81ED-4DB2-BD59-A6C34878D82A}">
                        <a16:rowId xmlns:a16="http://schemas.microsoft.com/office/drawing/2014/main" val="10000"/>
                      </a:ext>
                    </a:extLst>
                  </a:tr>
                  <a:tr h="170597">
                    <a:tc>
                      <a:txBody>
                        <a:bodyPr/>
                        <a:lstStyle/>
                        <a:p>
                          <a:endParaRPr lang="en-GB" sz="1200" dirty="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Helium nuclei (</a:t>
                          </a:r>
                          <a14:m>
                            <m:oMath xmlns:m="http://schemas.openxmlformats.org/officeDocument/2006/math">
                              <m:sPre>
                                <m:sPrePr>
                                  <m:ctrlPr>
                                    <a:rPr lang="en-GB" sz="1200" b="1" i="1" smtClean="0">
                                      <a:solidFill>
                                        <a:schemeClr val="accent2">
                                          <a:lumMod val="75000"/>
                                        </a:schemeClr>
                                      </a:solidFill>
                                      <a:latin typeface="Cambria Math" panose="02040503050406030204" pitchFamily="18" charset="0"/>
                                    </a:rPr>
                                  </m:ctrlPr>
                                </m:sPrePr>
                                <m:sub>
                                  <m:r>
                                    <a:rPr lang="en-GB" sz="1200" b="1" i="1" smtClean="0">
                                      <a:solidFill>
                                        <a:schemeClr val="accent2">
                                          <a:lumMod val="75000"/>
                                        </a:schemeClr>
                                      </a:solidFill>
                                      <a:latin typeface="Cambria Math"/>
                                    </a:rPr>
                                    <m:t>𝟐</m:t>
                                  </m:r>
                                </m:sub>
                                <m:sup>
                                  <m:r>
                                    <a:rPr lang="en-GB" sz="1200" b="1" i="1" smtClean="0">
                                      <a:solidFill>
                                        <a:schemeClr val="accent2">
                                          <a:lumMod val="75000"/>
                                        </a:schemeClr>
                                      </a:solidFill>
                                      <a:latin typeface="Cambria Math"/>
                                    </a:rPr>
                                    <m:t>𝟒</m:t>
                                  </m:r>
                                </m:sup>
                                <m:e>
                                  <m:r>
                                    <a:rPr lang="en-GB" sz="1200" b="1" i="1" smtClean="0">
                                      <a:solidFill>
                                        <a:schemeClr val="accent2">
                                          <a:lumMod val="75000"/>
                                        </a:schemeClr>
                                      </a:solidFill>
                                      <a:latin typeface="Cambria Math"/>
                                    </a:rPr>
                                    <m:t>𝑯𝒆</m:t>
                                  </m:r>
                                </m:e>
                              </m:sPre>
                            </m:oMath>
                          </a14:m>
                          <a:r>
                            <a:rPr lang="en-GB" sz="1200" b="1" i="1" dirty="0" smtClean="0">
                              <a:solidFill>
                                <a:schemeClr val="accent2">
                                  <a:lumMod val="75000"/>
                                </a:schemeClr>
                              </a:solidFill>
                            </a:rPr>
                            <a:t>)</a:t>
                          </a:r>
                          <a:endParaRPr lang="en-GB" sz="1200" b="1" i="1" dirty="0">
                            <a:solidFill>
                              <a:schemeClr val="accent2">
                                <a:lumMod val="75000"/>
                              </a:schemeClr>
                            </a:solidFill>
                          </a:endParaRPr>
                        </a:p>
                      </a:txBody>
                      <a:tcPr anchor="ctr">
                        <a:solidFill>
                          <a:schemeClr val="bg1"/>
                        </a:solidFill>
                      </a:tcPr>
                    </a:tc>
                    <a:tc>
                      <a:txBody>
                        <a:bodyPr/>
                        <a:lstStyle/>
                        <a:p>
                          <a:pPr algn="ctr"/>
                          <a:r>
                            <a:rPr lang="en-GB" sz="1200" b="1" i="1" dirty="0" smtClean="0">
                              <a:solidFill>
                                <a:schemeClr val="accent2">
                                  <a:lumMod val="75000"/>
                                </a:schemeClr>
                              </a:solidFill>
                            </a:rPr>
                            <a:t>-4</a:t>
                          </a:r>
                          <a:endParaRPr lang="en-GB" sz="1200" b="1" i="1" dirty="0">
                            <a:solidFill>
                              <a:schemeClr val="accent2">
                                <a:lumMod val="75000"/>
                              </a:schemeClr>
                            </a:solidFill>
                          </a:endParaRPr>
                        </a:p>
                      </a:txBody>
                      <a:tcPr anchor="ctr">
                        <a:solidFill>
                          <a:schemeClr val="bg1"/>
                        </a:solidFill>
                      </a:tcPr>
                    </a:tc>
                    <a:tc>
                      <a:txBody>
                        <a:bodyPr/>
                        <a:lstStyle/>
                        <a:p>
                          <a:pPr algn="ctr"/>
                          <a:r>
                            <a:rPr lang="en-GB" sz="1200" b="1" i="1" dirty="0" smtClean="0">
                              <a:solidFill>
                                <a:schemeClr val="accent2">
                                  <a:lumMod val="75000"/>
                                </a:schemeClr>
                              </a:solidFill>
                            </a:rPr>
                            <a:t>-2</a:t>
                          </a:r>
                          <a:endParaRPr lang="en-GB" sz="1200" b="1" i="1" dirty="0">
                            <a:solidFill>
                              <a:schemeClr val="accent2">
                                <a:lumMod val="75000"/>
                              </a:schemeClr>
                            </a:solidFill>
                          </a:endParaRPr>
                        </a:p>
                      </a:txBody>
                      <a:tcPr anchor="ctr">
                        <a:solidFill>
                          <a:schemeClr val="bg1"/>
                        </a:solidFill>
                      </a:tcPr>
                    </a:tc>
                    <a:extLst>
                      <a:ext uri="{0D108BD9-81ED-4DB2-BD59-A6C34878D82A}">
                        <a16:rowId xmlns:a16="http://schemas.microsoft.com/office/drawing/2014/main" val="10001"/>
                      </a:ext>
                    </a:extLst>
                  </a:tr>
                  <a:tr h="211853">
                    <a:tc>
                      <a:txBody>
                        <a:bodyPr/>
                        <a:lstStyle/>
                        <a:p>
                          <a:endParaRPr lang="en-GB" sz="1200" dirty="0"/>
                        </a:p>
                      </a:txBody>
                      <a:tcPr anchor="ctr">
                        <a:solidFill>
                          <a:schemeClr val="accent2">
                            <a:lumMod val="20000"/>
                            <a:lumOff val="80000"/>
                          </a:schemeClr>
                        </a:solidFill>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GB" sz="1200" b="1" i="1" dirty="0" smtClean="0">
                              <a:solidFill>
                                <a:schemeClr val="accent2">
                                  <a:lumMod val="75000"/>
                                </a:schemeClr>
                              </a:solidFill>
                            </a:rPr>
                            <a:t>Electron (</a:t>
                          </a:r>
                          <a14:m>
                            <m:oMath xmlns:m="http://schemas.openxmlformats.org/officeDocument/2006/math">
                              <m:sPre>
                                <m:sPrePr>
                                  <m:ctrlPr>
                                    <a:rPr lang="en-GB" sz="1200" b="1" i="1" smtClean="0">
                                      <a:solidFill>
                                        <a:schemeClr val="accent2">
                                          <a:lumMod val="75000"/>
                                        </a:schemeClr>
                                      </a:solidFill>
                                      <a:latin typeface="Cambria Math" panose="02040503050406030204" pitchFamily="18" charset="0"/>
                                    </a:rPr>
                                  </m:ctrlPr>
                                </m:sPrePr>
                                <m:sub>
                                  <m:r>
                                    <a:rPr lang="en-GB" sz="1200" b="1" i="1" smtClean="0">
                                      <a:solidFill>
                                        <a:schemeClr val="accent2">
                                          <a:lumMod val="75000"/>
                                        </a:schemeClr>
                                      </a:solidFill>
                                      <a:latin typeface="Cambria Math"/>
                                    </a:rPr>
                                    <m:t>−</m:t>
                                  </m:r>
                                  <m:r>
                                    <a:rPr lang="en-GB" sz="1200" b="1" i="1" smtClean="0">
                                      <a:solidFill>
                                        <a:schemeClr val="accent2">
                                          <a:lumMod val="75000"/>
                                        </a:schemeClr>
                                      </a:solidFill>
                                      <a:latin typeface="Cambria Math"/>
                                    </a:rPr>
                                    <m:t>𝟏</m:t>
                                  </m:r>
                                </m:sub>
                                <m:sup>
                                  <m:r>
                                    <a:rPr lang="en-GB" sz="1200" b="1" i="1" smtClean="0">
                                      <a:solidFill>
                                        <a:schemeClr val="accent2">
                                          <a:lumMod val="75000"/>
                                        </a:schemeClr>
                                      </a:solidFill>
                                      <a:latin typeface="Cambria Math"/>
                                    </a:rPr>
                                    <m:t>𝟎</m:t>
                                  </m:r>
                                </m:sup>
                                <m:e>
                                  <m:r>
                                    <a:rPr lang="en-GB" sz="1200" b="1" i="1" smtClean="0">
                                      <a:solidFill>
                                        <a:schemeClr val="accent2">
                                          <a:lumMod val="75000"/>
                                        </a:schemeClr>
                                      </a:solidFill>
                                      <a:latin typeface="Cambria Math"/>
                                    </a:rPr>
                                    <m:t>𝒆</m:t>
                                  </m:r>
                                </m:e>
                              </m:sPre>
                            </m:oMath>
                          </a14:m>
                          <a:r>
                            <a:rPr lang="en-GB" sz="1200" b="1" i="1" dirty="0" smtClean="0">
                              <a:solidFill>
                                <a:schemeClr val="accent2">
                                  <a:lumMod val="75000"/>
                                </a:schemeClr>
                              </a:solidFill>
                            </a:rPr>
                            <a:t>)</a:t>
                          </a:r>
                          <a:endParaRPr lang="en-GB" sz="1200" b="1" i="1" dirty="0">
                            <a:solidFill>
                              <a:schemeClr val="accent2">
                                <a:lumMod val="75000"/>
                              </a:schemeClr>
                            </a:solidFill>
                          </a:endParaRPr>
                        </a:p>
                      </a:txBody>
                      <a:tcPr anchor="ctr">
                        <a:solidFill>
                          <a:schemeClr val="bg1"/>
                        </a:solidFill>
                      </a:tcPr>
                    </a:tc>
                    <a:tc>
                      <a:txBody>
                        <a:bodyPr/>
                        <a:lstStyle/>
                        <a:p>
                          <a:pPr algn="ctr"/>
                          <a:r>
                            <a:rPr lang="en-GB" sz="1200" b="1" i="1" dirty="0" smtClean="0">
                              <a:solidFill>
                                <a:schemeClr val="accent2">
                                  <a:lumMod val="75000"/>
                                </a:schemeClr>
                              </a:solidFill>
                            </a:rPr>
                            <a:t>0</a:t>
                          </a:r>
                          <a:endParaRPr lang="en-GB" sz="1200" b="1" i="1" dirty="0">
                            <a:solidFill>
                              <a:schemeClr val="accent2">
                                <a:lumMod val="75000"/>
                              </a:schemeClr>
                            </a:solidFill>
                          </a:endParaRPr>
                        </a:p>
                      </a:txBody>
                      <a:tcPr anchor="ctr">
                        <a:solidFill>
                          <a:schemeClr val="bg1"/>
                        </a:solidFill>
                      </a:tcPr>
                    </a:tc>
                    <a:tc>
                      <a:txBody>
                        <a:bodyPr/>
                        <a:lstStyle/>
                        <a:p>
                          <a:pPr algn="ctr"/>
                          <a:r>
                            <a:rPr lang="en-GB" sz="1200" b="1" i="1" dirty="0" smtClean="0">
                              <a:solidFill>
                                <a:schemeClr val="accent2">
                                  <a:lumMod val="75000"/>
                                </a:schemeClr>
                              </a:solidFill>
                            </a:rPr>
                            <a:t>+1</a:t>
                          </a:r>
                          <a:endParaRPr lang="en-GB" sz="1200" b="1" i="1" dirty="0">
                            <a:solidFill>
                              <a:schemeClr val="accent2">
                                <a:lumMod val="75000"/>
                              </a:schemeClr>
                            </a:solidFill>
                          </a:endParaRPr>
                        </a:p>
                      </a:txBody>
                      <a:tcPr anchor="ctr">
                        <a:solidFill>
                          <a:schemeClr val="bg1"/>
                        </a:solidFill>
                      </a:tcPr>
                    </a:tc>
                    <a:extLst>
                      <a:ext uri="{0D108BD9-81ED-4DB2-BD59-A6C34878D82A}">
                        <a16:rowId xmlns:a16="http://schemas.microsoft.com/office/drawing/2014/main" val="10002"/>
                      </a:ext>
                    </a:extLst>
                  </a:tr>
                  <a:tr h="197549">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lang="en-GB" sz="1200" dirty="0" smtClean="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Electromagnetic wave</a:t>
                          </a:r>
                          <a:endParaRPr lang="en-GB" sz="1200" b="1" i="1" dirty="0">
                            <a:solidFill>
                              <a:schemeClr val="accent2">
                                <a:lumMod val="75000"/>
                              </a:schemeClr>
                            </a:solidFill>
                          </a:endParaRPr>
                        </a:p>
                      </a:txBody>
                      <a:tcPr anchor="ctr">
                        <a:solidFill>
                          <a:schemeClr val="bg1"/>
                        </a:solidFill>
                      </a:tcPr>
                    </a:tc>
                    <a:tc>
                      <a:txBody>
                        <a:bodyPr/>
                        <a:lstStyle/>
                        <a:p>
                          <a:pPr algn="ctr"/>
                          <a:r>
                            <a:rPr lang="en-GB" sz="1200" b="1" i="1" dirty="0" smtClean="0">
                              <a:solidFill>
                                <a:schemeClr val="accent2">
                                  <a:lumMod val="75000"/>
                                </a:schemeClr>
                              </a:solidFill>
                            </a:rPr>
                            <a:t>0</a:t>
                          </a:r>
                          <a:endParaRPr lang="en-GB" sz="1200" b="1" i="1" dirty="0">
                            <a:solidFill>
                              <a:schemeClr val="accent2">
                                <a:lumMod val="75000"/>
                              </a:schemeClr>
                            </a:solidFill>
                          </a:endParaRPr>
                        </a:p>
                      </a:txBody>
                      <a:tcPr anchor="ctr">
                        <a:solidFill>
                          <a:schemeClr val="bg1"/>
                        </a:solidFill>
                      </a:tcPr>
                    </a:tc>
                    <a:tc>
                      <a:txBody>
                        <a:bodyPr/>
                        <a:lstStyle/>
                        <a:p>
                          <a:pPr algn="ctr"/>
                          <a:r>
                            <a:rPr lang="en-GB" sz="1200" b="1" i="1" dirty="0" smtClean="0">
                              <a:solidFill>
                                <a:schemeClr val="accent2">
                                  <a:lumMod val="75000"/>
                                </a:schemeClr>
                              </a:solidFill>
                            </a:rPr>
                            <a:t>0</a:t>
                          </a:r>
                          <a:endParaRPr lang="en-GB" sz="1200" b="1" i="1" dirty="0">
                            <a:solidFill>
                              <a:schemeClr val="accent2">
                                <a:lumMod val="75000"/>
                              </a:schemeClr>
                            </a:solidFill>
                          </a:endParaRPr>
                        </a:p>
                      </a:txBody>
                      <a:tcPr anchor="ctr">
                        <a:solidFill>
                          <a:schemeClr val="bg1"/>
                        </a:solidFill>
                      </a:tcPr>
                    </a:tc>
                    <a:extLst>
                      <a:ext uri="{0D108BD9-81ED-4DB2-BD59-A6C34878D82A}">
                        <a16:rowId xmlns:a16="http://schemas.microsoft.com/office/drawing/2014/main" val="10003"/>
                      </a:ext>
                    </a:extLst>
                  </a:tr>
                  <a:tr h="252828">
                    <a:tc>
                      <a:txBody>
                        <a:bodyPr/>
                        <a:lstStyle/>
                        <a:p>
                          <a:endParaRPr lang="en-GB" sz="1200" dirty="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Neutron </a:t>
                          </a:r>
                          <a:endParaRPr lang="en-GB" sz="1200" b="1" i="1" dirty="0">
                            <a:solidFill>
                              <a:schemeClr val="accent2">
                                <a:lumMod val="75000"/>
                              </a:schemeClr>
                            </a:solidFill>
                          </a:endParaRPr>
                        </a:p>
                      </a:txBody>
                      <a:tcPr anchor="ctr">
                        <a:solidFill>
                          <a:schemeClr val="bg1"/>
                        </a:solidFill>
                      </a:tcPr>
                    </a:tc>
                    <a:tc>
                      <a:txBody>
                        <a:bodyPr/>
                        <a:lstStyle/>
                        <a:p>
                          <a:pPr algn="ctr"/>
                          <a:r>
                            <a:rPr lang="en-GB" sz="1200" b="1" i="1" dirty="0" smtClean="0">
                              <a:solidFill>
                                <a:schemeClr val="accent2">
                                  <a:lumMod val="75000"/>
                                </a:schemeClr>
                              </a:solidFill>
                            </a:rPr>
                            <a:t>-1</a:t>
                          </a:r>
                          <a:endParaRPr lang="en-GB" sz="1200" b="1" i="1" dirty="0">
                            <a:solidFill>
                              <a:schemeClr val="accent2">
                                <a:lumMod val="75000"/>
                              </a:schemeClr>
                            </a:solidFill>
                          </a:endParaRPr>
                        </a:p>
                      </a:txBody>
                      <a:tcPr anchor="ctr">
                        <a:solidFill>
                          <a:schemeClr val="bg1"/>
                        </a:solidFill>
                      </a:tcPr>
                    </a:tc>
                    <a:tc>
                      <a:txBody>
                        <a:bodyPr/>
                        <a:lstStyle/>
                        <a:p>
                          <a:pPr algn="ctr"/>
                          <a:r>
                            <a:rPr lang="en-GB" sz="1200" b="1" i="1" dirty="0" smtClean="0">
                              <a:solidFill>
                                <a:schemeClr val="accent2">
                                  <a:lumMod val="75000"/>
                                </a:schemeClr>
                              </a:solidFill>
                            </a:rPr>
                            <a:t>0</a:t>
                          </a:r>
                          <a:endParaRPr lang="en-GB" sz="1200" b="1" i="1" dirty="0">
                            <a:solidFill>
                              <a:schemeClr val="accent2">
                                <a:lumMod val="75000"/>
                              </a:schemeClr>
                            </a:solidFill>
                          </a:endParaRPr>
                        </a:p>
                      </a:txBody>
                      <a:tcPr anchor="ctr">
                        <a:solidFill>
                          <a:schemeClr val="bg1"/>
                        </a:solidFill>
                      </a:tcPr>
                    </a:tc>
                    <a:extLst>
                      <a:ext uri="{0D108BD9-81ED-4DB2-BD59-A6C34878D82A}">
                        <a16:rowId xmlns:a16="http://schemas.microsoft.com/office/drawing/2014/main" val="10004"/>
                      </a:ext>
                    </a:extLst>
                  </a:tr>
                </a:tbl>
              </a:graphicData>
            </a:graphic>
          </p:graphicFrame>
        </mc:Choice>
        <mc:Fallback>
          <p:graphicFrame>
            <p:nvGraphicFramePr>
              <p:cNvPr id="72" name="Table 71"/>
              <p:cNvGraphicFramePr>
                <a:graphicFrameLocks noGrp="1"/>
              </p:cNvGraphicFramePr>
              <p:nvPr>
                <p:extLst>
                  <p:ext uri="{D42A27DB-BD31-4B8C-83A1-F6EECF244321}">
                    <p14:modId xmlns:p14="http://schemas.microsoft.com/office/powerpoint/2010/main" val="3423064891"/>
                  </p:ext>
                </p:extLst>
              </p:nvPr>
            </p:nvGraphicFramePr>
            <p:xfrm>
              <a:off x="7370064" y="1416341"/>
              <a:ext cx="3922444" cy="1761427"/>
            </p:xfrm>
            <a:graphic>
              <a:graphicData uri="http://schemas.openxmlformats.org/drawingml/2006/table">
                <a:tbl>
                  <a:tblPr firstRow="1" bandRow="1">
                    <a:tableStyleId>{5940675A-B579-460E-94D1-54222C63F5DA}</a:tableStyleId>
                  </a:tblPr>
                  <a:tblGrid>
                    <a:gridCol w="874444">
                      <a:extLst>
                        <a:ext uri="{9D8B030D-6E8A-4147-A177-3AD203B41FA5}">
                          <a16:colId xmlns:a16="http://schemas.microsoft.com/office/drawing/2014/main" val="20000"/>
                        </a:ext>
                      </a:extLst>
                    </a:gridCol>
                    <a:gridCol w="1620252">
                      <a:extLst>
                        <a:ext uri="{9D8B030D-6E8A-4147-A177-3AD203B41FA5}">
                          <a16:colId xmlns:a16="http://schemas.microsoft.com/office/drawing/2014/main" val="20001"/>
                        </a:ext>
                      </a:extLst>
                    </a:gridCol>
                    <a:gridCol w="713874">
                      <a:extLst>
                        <a:ext uri="{9D8B030D-6E8A-4147-A177-3AD203B41FA5}">
                          <a16:colId xmlns:a16="http://schemas.microsoft.com/office/drawing/2014/main" val="20002"/>
                        </a:ext>
                      </a:extLst>
                    </a:gridCol>
                    <a:gridCol w="713874">
                      <a:extLst>
                        <a:ext uri="{9D8B030D-6E8A-4147-A177-3AD203B41FA5}">
                          <a16:colId xmlns:a16="http://schemas.microsoft.com/office/drawing/2014/main" val="20003"/>
                        </a:ext>
                      </a:extLst>
                    </a:gridCol>
                  </a:tblGrid>
                  <a:tr h="640080">
                    <a:tc>
                      <a:txBody>
                        <a:bodyPr/>
                        <a:lstStyle/>
                        <a:p>
                          <a:r>
                            <a:rPr lang="en-GB" sz="1200" dirty="0" smtClean="0"/>
                            <a:t>Decay</a:t>
                          </a:r>
                          <a:endParaRPr lang="en-GB" sz="1200" dirty="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Emitted from nucleus</a:t>
                          </a:r>
                          <a:endParaRPr lang="en-GB" sz="1200" b="1" i="1" dirty="0">
                            <a:solidFill>
                              <a:schemeClr val="accent2">
                                <a:lumMod val="75000"/>
                              </a:schemeClr>
                            </a:solidFill>
                          </a:endParaRPr>
                        </a:p>
                      </a:txBody>
                      <a:tcPr anchor="ctr">
                        <a:solidFill>
                          <a:schemeClr val="bg1"/>
                        </a:solidFill>
                      </a:tcPr>
                    </a:tc>
                    <a:tc gridSpan="2">
                      <a:txBody>
                        <a:bodyPr/>
                        <a:lstStyle/>
                        <a:p>
                          <a:pPr algn="ctr"/>
                          <a:r>
                            <a:rPr lang="en-GB" sz="1200" b="1" i="1" dirty="0" smtClean="0">
                              <a:solidFill>
                                <a:schemeClr val="accent2">
                                  <a:lumMod val="75000"/>
                                </a:schemeClr>
                              </a:solidFill>
                            </a:rPr>
                            <a:t>Changes in mass number and atomic number</a:t>
                          </a:r>
                          <a:endParaRPr lang="en-GB" sz="1200" b="1" i="1" dirty="0">
                            <a:solidFill>
                              <a:schemeClr val="accent2">
                                <a:lumMod val="75000"/>
                              </a:schemeClr>
                            </a:solidFill>
                          </a:endParaRPr>
                        </a:p>
                      </a:txBody>
                      <a:tcPr anchor="ctr">
                        <a:solidFill>
                          <a:schemeClr val="bg1"/>
                        </a:solidFill>
                      </a:tcPr>
                    </a:tc>
                    <a:tc hMerge="1">
                      <a:txBody>
                        <a:bodyPr/>
                        <a:lstStyle/>
                        <a:p>
                          <a:pPr algn="ctr"/>
                          <a:endParaRPr lang="en-GB" sz="1200" b="1" i="1" dirty="0">
                            <a:solidFill>
                              <a:schemeClr val="accent2">
                                <a:lumMod val="75000"/>
                              </a:schemeClr>
                            </a:solidFill>
                          </a:endParaRPr>
                        </a:p>
                      </a:txBody>
                      <a:tcPr anchor="ctr">
                        <a:solidFill>
                          <a:schemeClr val="bg1"/>
                        </a:solidFill>
                      </a:tcPr>
                    </a:tc>
                    <a:extLst>
                      <a:ext uri="{0D108BD9-81ED-4DB2-BD59-A6C34878D82A}">
                        <a16:rowId xmlns:a16="http://schemas.microsoft.com/office/drawing/2014/main" val="10000"/>
                      </a:ext>
                    </a:extLst>
                  </a:tr>
                  <a:tr h="285687">
                    <a:tc>
                      <a:txBody>
                        <a:bodyPr/>
                        <a:lstStyle/>
                        <a:p>
                          <a:endParaRPr lang="en-GB" sz="1200" dirty="0"/>
                        </a:p>
                      </a:txBody>
                      <a:tcPr anchor="ctr">
                        <a:solidFill>
                          <a:schemeClr val="accent2">
                            <a:lumMod val="20000"/>
                            <a:lumOff val="80000"/>
                          </a:schemeClr>
                        </a:solidFill>
                      </a:tcPr>
                    </a:tc>
                    <a:tc>
                      <a:txBody>
                        <a:bodyPr/>
                        <a:lstStyle/>
                        <a:p>
                          <a:endParaRPr lang="en-US"/>
                        </a:p>
                      </a:txBody>
                      <a:tcPr anchor="ctr">
                        <a:blipFill>
                          <a:blip r:embed="rId16"/>
                          <a:stretch>
                            <a:fillRect l="-54887" t="-225532" r="-88722" b="-308511"/>
                          </a:stretch>
                        </a:blipFill>
                      </a:tcPr>
                    </a:tc>
                    <a:tc>
                      <a:txBody>
                        <a:bodyPr/>
                        <a:lstStyle/>
                        <a:p>
                          <a:pPr algn="ctr"/>
                          <a:r>
                            <a:rPr lang="en-GB" sz="1200" b="1" i="1" dirty="0" smtClean="0">
                              <a:solidFill>
                                <a:schemeClr val="accent2">
                                  <a:lumMod val="75000"/>
                                </a:schemeClr>
                              </a:solidFill>
                            </a:rPr>
                            <a:t>-4</a:t>
                          </a:r>
                          <a:endParaRPr lang="en-GB" sz="1200" b="1" i="1" dirty="0">
                            <a:solidFill>
                              <a:schemeClr val="accent2">
                                <a:lumMod val="75000"/>
                              </a:schemeClr>
                            </a:solidFill>
                          </a:endParaRPr>
                        </a:p>
                      </a:txBody>
                      <a:tcPr anchor="ctr">
                        <a:solidFill>
                          <a:schemeClr val="bg1"/>
                        </a:solidFill>
                      </a:tcPr>
                    </a:tc>
                    <a:tc>
                      <a:txBody>
                        <a:bodyPr/>
                        <a:lstStyle/>
                        <a:p>
                          <a:pPr algn="ctr"/>
                          <a:r>
                            <a:rPr lang="en-GB" sz="1200" b="1" i="1" dirty="0" smtClean="0">
                              <a:solidFill>
                                <a:schemeClr val="accent2">
                                  <a:lumMod val="75000"/>
                                </a:schemeClr>
                              </a:solidFill>
                            </a:rPr>
                            <a:t>-2</a:t>
                          </a:r>
                          <a:endParaRPr lang="en-GB" sz="1200" b="1" i="1" dirty="0">
                            <a:solidFill>
                              <a:schemeClr val="accent2">
                                <a:lumMod val="75000"/>
                              </a:schemeClr>
                            </a:solidFill>
                          </a:endParaRPr>
                        </a:p>
                      </a:txBody>
                      <a:tcPr anchor="ctr">
                        <a:solidFill>
                          <a:schemeClr val="bg1"/>
                        </a:solidFill>
                      </a:tcPr>
                    </a:tc>
                    <a:extLst>
                      <a:ext uri="{0D108BD9-81ED-4DB2-BD59-A6C34878D82A}">
                        <a16:rowId xmlns:a16="http://schemas.microsoft.com/office/drawing/2014/main" val="10001"/>
                      </a:ext>
                    </a:extLst>
                  </a:tr>
                  <a:tr h="287020">
                    <a:tc>
                      <a:txBody>
                        <a:bodyPr/>
                        <a:lstStyle/>
                        <a:p>
                          <a:endParaRPr lang="en-GB" sz="1200" dirty="0"/>
                        </a:p>
                      </a:txBody>
                      <a:tcPr anchor="ctr">
                        <a:solidFill>
                          <a:schemeClr val="accent2">
                            <a:lumMod val="20000"/>
                            <a:lumOff val="80000"/>
                          </a:schemeClr>
                        </a:solidFill>
                      </a:tcPr>
                    </a:tc>
                    <a:tc>
                      <a:txBody>
                        <a:bodyPr/>
                        <a:lstStyle/>
                        <a:p>
                          <a:endParaRPr lang="en-US"/>
                        </a:p>
                      </a:txBody>
                      <a:tcPr anchor="ctr">
                        <a:blipFill>
                          <a:blip r:embed="rId16"/>
                          <a:stretch>
                            <a:fillRect l="-54887" t="-318750" r="-88722" b="-202083"/>
                          </a:stretch>
                        </a:blipFill>
                      </a:tcPr>
                    </a:tc>
                    <a:tc>
                      <a:txBody>
                        <a:bodyPr/>
                        <a:lstStyle/>
                        <a:p>
                          <a:pPr algn="ctr"/>
                          <a:r>
                            <a:rPr lang="en-GB" sz="1200" b="1" i="1" dirty="0" smtClean="0">
                              <a:solidFill>
                                <a:schemeClr val="accent2">
                                  <a:lumMod val="75000"/>
                                </a:schemeClr>
                              </a:solidFill>
                            </a:rPr>
                            <a:t>0</a:t>
                          </a:r>
                          <a:endParaRPr lang="en-GB" sz="1200" b="1" i="1" dirty="0">
                            <a:solidFill>
                              <a:schemeClr val="accent2">
                                <a:lumMod val="75000"/>
                              </a:schemeClr>
                            </a:solidFill>
                          </a:endParaRPr>
                        </a:p>
                      </a:txBody>
                      <a:tcPr anchor="ctr">
                        <a:solidFill>
                          <a:schemeClr val="bg1"/>
                        </a:solidFill>
                      </a:tcPr>
                    </a:tc>
                    <a:tc>
                      <a:txBody>
                        <a:bodyPr/>
                        <a:lstStyle/>
                        <a:p>
                          <a:pPr algn="ctr"/>
                          <a:r>
                            <a:rPr lang="en-GB" sz="1200" b="1" i="1" dirty="0" smtClean="0">
                              <a:solidFill>
                                <a:schemeClr val="accent2">
                                  <a:lumMod val="75000"/>
                                </a:schemeClr>
                              </a:solidFill>
                            </a:rPr>
                            <a:t>+1</a:t>
                          </a:r>
                          <a:endParaRPr lang="en-GB" sz="1200" b="1" i="1" dirty="0">
                            <a:solidFill>
                              <a:schemeClr val="accent2">
                                <a:lumMod val="75000"/>
                              </a:schemeClr>
                            </a:solidFill>
                          </a:endParaRPr>
                        </a:p>
                      </a:txBody>
                      <a:tcPr anchor="ctr">
                        <a:solidFill>
                          <a:schemeClr val="bg1"/>
                        </a:solidFill>
                      </a:tcPr>
                    </a:tc>
                    <a:extLst>
                      <a:ext uri="{0D108BD9-81ED-4DB2-BD59-A6C34878D82A}">
                        <a16:rowId xmlns:a16="http://schemas.microsoft.com/office/drawing/2014/main" val="10002"/>
                      </a:ext>
                    </a:extLst>
                  </a:tr>
                  <a:tr h="274320">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lang="en-GB" sz="1200" dirty="0" smtClean="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Electromagnetic wave</a:t>
                          </a:r>
                          <a:endParaRPr lang="en-GB" sz="1200" b="1" i="1" dirty="0">
                            <a:solidFill>
                              <a:schemeClr val="accent2">
                                <a:lumMod val="75000"/>
                              </a:schemeClr>
                            </a:solidFill>
                          </a:endParaRPr>
                        </a:p>
                      </a:txBody>
                      <a:tcPr anchor="ctr">
                        <a:solidFill>
                          <a:schemeClr val="bg1"/>
                        </a:solidFill>
                      </a:tcPr>
                    </a:tc>
                    <a:tc>
                      <a:txBody>
                        <a:bodyPr/>
                        <a:lstStyle/>
                        <a:p>
                          <a:pPr algn="ctr"/>
                          <a:r>
                            <a:rPr lang="en-GB" sz="1200" b="1" i="1" dirty="0" smtClean="0">
                              <a:solidFill>
                                <a:schemeClr val="accent2">
                                  <a:lumMod val="75000"/>
                                </a:schemeClr>
                              </a:solidFill>
                            </a:rPr>
                            <a:t>0</a:t>
                          </a:r>
                          <a:endParaRPr lang="en-GB" sz="1200" b="1" i="1" dirty="0">
                            <a:solidFill>
                              <a:schemeClr val="accent2">
                                <a:lumMod val="75000"/>
                              </a:schemeClr>
                            </a:solidFill>
                          </a:endParaRPr>
                        </a:p>
                      </a:txBody>
                      <a:tcPr anchor="ctr">
                        <a:solidFill>
                          <a:schemeClr val="bg1"/>
                        </a:solidFill>
                      </a:tcPr>
                    </a:tc>
                    <a:tc>
                      <a:txBody>
                        <a:bodyPr/>
                        <a:lstStyle/>
                        <a:p>
                          <a:pPr algn="ctr"/>
                          <a:r>
                            <a:rPr lang="en-GB" sz="1200" b="1" i="1" dirty="0" smtClean="0">
                              <a:solidFill>
                                <a:schemeClr val="accent2">
                                  <a:lumMod val="75000"/>
                                </a:schemeClr>
                              </a:solidFill>
                            </a:rPr>
                            <a:t>0</a:t>
                          </a:r>
                          <a:endParaRPr lang="en-GB" sz="1200" b="1" i="1" dirty="0">
                            <a:solidFill>
                              <a:schemeClr val="accent2">
                                <a:lumMod val="75000"/>
                              </a:schemeClr>
                            </a:solidFill>
                          </a:endParaRPr>
                        </a:p>
                      </a:txBody>
                      <a:tcPr anchor="ctr">
                        <a:solidFill>
                          <a:schemeClr val="bg1"/>
                        </a:solidFill>
                      </a:tcPr>
                    </a:tc>
                    <a:extLst>
                      <a:ext uri="{0D108BD9-81ED-4DB2-BD59-A6C34878D82A}">
                        <a16:rowId xmlns:a16="http://schemas.microsoft.com/office/drawing/2014/main" val="10003"/>
                      </a:ext>
                    </a:extLst>
                  </a:tr>
                  <a:tr h="274320">
                    <a:tc>
                      <a:txBody>
                        <a:bodyPr/>
                        <a:lstStyle/>
                        <a:p>
                          <a:endParaRPr lang="en-GB" sz="1200" dirty="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Neutron </a:t>
                          </a:r>
                          <a:endParaRPr lang="en-GB" sz="1200" b="1" i="1" dirty="0">
                            <a:solidFill>
                              <a:schemeClr val="accent2">
                                <a:lumMod val="75000"/>
                              </a:schemeClr>
                            </a:solidFill>
                          </a:endParaRPr>
                        </a:p>
                      </a:txBody>
                      <a:tcPr anchor="ctr">
                        <a:solidFill>
                          <a:schemeClr val="bg1"/>
                        </a:solidFill>
                      </a:tcPr>
                    </a:tc>
                    <a:tc>
                      <a:txBody>
                        <a:bodyPr/>
                        <a:lstStyle/>
                        <a:p>
                          <a:pPr algn="ctr"/>
                          <a:r>
                            <a:rPr lang="en-GB" sz="1200" b="1" i="1" dirty="0" smtClean="0">
                              <a:solidFill>
                                <a:schemeClr val="accent2">
                                  <a:lumMod val="75000"/>
                                </a:schemeClr>
                              </a:solidFill>
                            </a:rPr>
                            <a:t>-1</a:t>
                          </a:r>
                          <a:endParaRPr lang="en-GB" sz="1200" b="1" i="1" dirty="0">
                            <a:solidFill>
                              <a:schemeClr val="accent2">
                                <a:lumMod val="75000"/>
                              </a:schemeClr>
                            </a:solidFill>
                          </a:endParaRPr>
                        </a:p>
                      </a:txBody>
                      <a:tcPr anchor="ctr">
                        <a:solidFill>
                          <a:schemeClr val="bg1"/>
                        </a:solidFill>
                      </a:tcPr>
                    </a:tc>
                    <a:tc>
                      <a:txBody>
                        <a:bodyPr/>
                        <a:lstStyle/>
                        <a:p>
                          <a:pPr algn="ctr"/>
                          <a:r>
                            <a:rPr lang="en-GB" sz="1200" b="1" i="1" dirty="0" smtClean="0">
                              <a:solidFill>
                                <a:schemeClr val="accent2">
                                  <a:lumMod val="75000"/>
                                </a:schemeClr>
                              </a:solidFill>
                            </a:rPr>
                            <a:t>0</a:t>
                          </a:r>
                          <a:endParaRPr lang="en-GB" sz="1200" b="1" i="1" dirty="0">
                            <a:solidFill>
                              <a:schemeClr val="accent2">
                                <a:lumMod val="75000"/>
                              </a:schemeClr>
                            </a:solidFill>
                          </a:endParaRPr>
                        </a:p>
                      </a:txBody>
                      <a:tcPr anchor="ctr">
                        <a:solidFill>
                          <a:schemeClr val="bg1"/>
                        </a:solidFill>
                      </a:tcPr>
                    </a:tc>
                    <a:extLst>
                      <a:ext uri="{0D108BD9-81ED-4DB2-BD59-A6C34878D82A}">
                        <a16:rowId xmlns:a16="http://schemas.microsoft.com/office/drawing/2014/main" val="10004"/>
                      </a:ext>
                    </a:extLst>
                  </a:tr>
                </a:tbl>
              </a:graphicData>
            </a:graphic>
          </p:graphicFrame>
        </mc:Fallback>
      </mc:AlternateContent>
    </p:spTree>
    <p:extLst>
      <p:ext uri="{BB962C8B-B14F-4D97-AF65-F5344CB8AC3E}">
        <p14:creationId xmlns:p14="http://schemas.microsoft.com/office/powerpoint/2010/main" val="1274657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a:stCxn id="23" idx="3"/>
          </p:cNvCxnSpPr>
          <p:nvPr/>
        </p:nvCxnSpPr>
        <p:spPr>
          <a:xfrm flipV="1">
            <a:off x="6945841" y="3067141"/>
            <a:ext cx="537585" cy="20172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7300047" y="5050366"/>
            <a:ext cx="0" cy="27225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7483426" y="3562570"/>
            <a:ext cx="0" cy="49774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a:stCxn id="58" idx="1"/>
          </p:cNvCxnSpPr>
          <p:nvPr/>
        </p:nvCxnSpPr>
        <p:spPr>
          <a:xfrm flipH="1">
            <a:off x="11070163" y="2165587"/>
            <a:ext cx="249488" cy="1662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59" idx="1"/>
          </p:cNvCxnSpPr>
          <p:nvPr/>
        </p:nvCxnSpPr>
        <p:spPr>
          <a:xfrm flipH="1">
            <a:off x="10846761" y="2471016"/>
            <a:ext cx="515040" cy="70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60" idx="1"/>
          </p:cNvCxnSpPr>
          <p:nvPr/>
        </p:nvCxnSpPr>
        <p:spPr>
          <a:xfrm flipH="1">
            <a:off x="10736725" y="2771564"/>
            <a:ext cx="642302" cy="653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47" idx="0"/>
          </p:cNvCxnSpPr>
          <p:nvPr/>
        </p:nvCxnSpPr>
        <p:spPr>
          <a:xfrm flipV="1">
            <a:off x="5754595" y="1034118"/>
            <a:ext cx="350458" cy="39854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41" idx="3"/>
            <a:endCxn id="40" idx="1"/>
          </p:cNvCxnSpPr>
          <p:nvPr/>
        </p:nvCxnSpPr>
        <p:spPr>
          <a:xfrm flipV="1">
            <a:off x="4819100" y="8480093"/>
            <a:ext cx="120943" cy="394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773519" y="158183"/>
            <a:ext cx="1" cy="2193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30" idx="0"/>
          </p:cNvCxnSpPr>
          <p:nvPr/>
        </p:nvCxnSpPr>
        <p:spPr>
          <a:xfrm flipH="1" flipV="1">
            <a:off x="5038452" y="134211"/>
            <a:ext cx="1" cy="20721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27" idx="3"/>
            <a:endCxn id="16" idx="1"/>
          </p:cNvCxnSpPr>
          <p:nvPr/>
        </p:nvCxnSpPr>
        <p:spPr>
          <a:xfrm>
            <a:off x="3576530" y="2347060"/>
            <a:ext cx="196989" cy="42050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16" idx="3"/>
          </p:cNvCxnSpPr>
          <p:nvPr/>
        </p:nvCxnSpPr>
        <p:spPr>
          <a:xfrm>
            <a:off x="4053766" y="2767564"/>
            <a:ext cx="397463" cy="5411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3773519" y="2098306"/>
            <a:ext cx="280247" cy="1338515"/>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GB" sz="1400" b="1" dirty="0" smtClean="0">
                <a:solidFill>
                  <a:schemeClr val="tx1"/>
                </a:solidFill>
              </a:rPr>
              <a:t>Atom structure</a:t>
            </a:r>
            <a:endParaRPr lang="en-GB" sz="1400" b="1" dirty="0">
              <a:solidFill>
                <a:schemeClr val="tx1"/>
              </a:solidFill>
            </a:endParaRPr>
          </a:p>
        </p:txBody>
      </p:sp>
      <p:cxnSp>
        <p:nvCxnSpPr>
          <p:cNvPr id="17" name="Straight Connector 16"/>
          <p:cNvCxnSpPr>
            <a:stCxn id="21" idx="2"/>
            <a:endCxn id="22" idx="0"/>
          </p:cNvCxnSpPr>
          <p:nvPr/>
        </p:nvCxnSpPr>
        <p:spPr>
          <a:xfrm flipH="1">
            <a:off x="4597304" y="4801658"/>
            <a:ext cx="593318" cy="2053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24" idx="2"/>
            <a:endCxn id="21" idx="0"/>
          </p:cNvCxnSpPr>
          <p:nvPr/>
        </p:nvCxnSpPr>
        <p:spPr>
          <a:xfrm>
            <a:off x="4819100" y="3706027"/>
            <a:ext cx="371522" cy="17230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22" idx="2"/>
            <a:endCxn id="41" idx="0"/>
          </p:cNvCxnSpPr>
          <p:nvPr/>
        </p:nvCxnSpPr>
        <p:spPr>
          <a:xfrm>
            <a:off x="4597304" y="7664073"/>
            <a:ext cx="6523" cy="1862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21" idx="3"/>
            <a:endCxn id="25" idx="1"/>
          </p:cNvCxnSpPr>
          <p:nvPr/>
        </p:nvCxnSpPr>
        <p:spPr>
          <a:xfrm>
            <a:off x="5924461" y="4339993"/>
            <a:ext cx="119403" cy="14087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4456783" y="3878328"/>
            <a:ext cx="1467678" cy="92333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GB" sz="1800" b="1" dirty="0" smtClean="0">
                <a:ea typeface="Verdana" panose="020B0604030504040204" pitchFamily="34" charset="0"/>
                <a:cs typeface="Verdana" panose="020B0604030504040204" pitchFamily="34" charset="0"/>
              </a:rPr>
              <a:t>AQA</a:t>
            </a:r>
          </a:p>
          <a:p>
            <a:pPr algn="ctr"/>
            <a:r>
              <a:rPr lang="en-GB" sz="1800" b="1" dirty="0" smtClean="0">
                <a:ea typeface="Verdana" panose="020B0604030504040204" pitchFamily="34" charset="0"/>
                <a:cs typeface="Verdana" panose="020B0604030504040204" pitchFamily="34" charset="0"/>
              </a:rPr>
              <a:t>ATOMIC STRUCTURE</a:t>
            </a:r>
            <a:endParaRPr lang="en-GB" sz="1800" dirty="0">
              <a:ea typeface="Verdana" panose="020B0604030504040204" pitchFamily="34" charset="0"/>
              <a:cs typeface="Verdana" panose="020B0604030504040204" pitchFamily="34" charset="0"/>
            </a:endParaRPr>
          </a:p>
        </p:txBody>
      </p:sp>
      <p:sp>
        <p:nvSpPr>
          <p:cNvPr id="22" name="Rectangle 21"/>
          <p:cNvSpPr/>
          <p:nvPr/>
        </p:nvSpPr>
        <p:spPr>
          <a:xfrm>
            <a:off x="4366471" y="5006958"/>
            <a:ext cx="461665" cy="2657115"/>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vert="vert270" wrap="square">
            <a:spAutoFit/>
          </a:bodyPr>
          <a:lstStyle/>
          <a:p>
            <a:pPr algn="ctr"/>
            <a:r>
              <a:rPr lang="en-GB" sz="1800" b="1" dirty="0" smtClean="0">
                <a:ea typeface="Verdana" panose="020B0604030504040204" pitchFamily="34" charset="0"/>
                <a:cs typeface="Verdana" panose="020B0604030504040204" pitchFamily="34" charset="0"/>
              </a:rPr>
              <a:t>Nuclear fission and fusion</a:t>
            </a:r>
            <a:endParaRPr lang="en-GB" sz="1800" dirty="0">
              <a:ea typeface="Verdana" panose="020B0604030504040204" pitchFamily="34" charset="0"/>
              <a:cs typeface="Verdana" panose="020B0604030504040204" pitchFamily="34" charset="0"/>
            </a:endParaRPr>
          </a:p>
        </p:txBody>
      </p:sp>
      <p:sp>
        <p:nvSpPr>
          <p:cNvPr id="23" name="Rectangle 22"/>
          <p:cNvSpPr/>
          <p:nvPr/>
        </p:nvSpPr>
        <p:spPr>
          <a:xfrm>
            <a:off x="5664473" y="2807202"/>
            <a:ext cx="1281368" cy="92333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GB" sz="1800" b="1" dirty="0" smtClean="0">
                <a:ea typeface="Verdana" panose="020B0604030504040204" pitchFamily="34" charset="0"/>
                <a:cs typeface="Verdana" panose="020B0604030504040204" pitchFamily="34" charset="0"/>
              </a:rPr>
              <a:t>Atoms and Nuclear Radiation</a:t>
            </a:r>
            <a:endParaRPr lang="en-GB" sz="1800" dirty="0">
              <a:ea typeface="Verdana" panose="020B0604030504040204" pitchFamily="34" charset="0"/>
              <a:cs typeface="Verdana" panose="020B0604030504040204" pitchFamily="34" charset="0"/>
            </a:endParaRPr>
          </a:p>
        </p:txBody>
      </p:sp>
      <p:sp>
        <p:nvSpPr>
          <p:cNvPr id="24" name="Rectangle 23"/>
          <p:cNvSpPr/>
          <p:nvPr/>
        </p:nvSpPr>
        <p:spPr>
          <a:xfrm>
            <a:off x="4175922" y="3059696"/>
            <a:ext cx="1286355" cy="646331"/>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GB" sz="1800" b="1" dirty="0" smtClean="0">
                <a:ea typeface="Verdana" panose="020B0604030504040204" pitchFamily="34" charset="0"/>
                <a:cs typeface="Verdana" panose="020B0604030504040204" pitchFamily="34" charset="0"/>
              </a:rPr>
              <a:t>Atoms and Isotopes</a:t>
            </a:r>
            <a:endParaRPr lang="en-GB" sz="1800" dirty="0">
              <a:ea typeface="Verdana" panose="020B0604030504040204" pitchFamily="34" charset="0"/>
              <a:cs typeface="Verdana" panose="020B0604030504040204" pitchFamily="34" charset="0"/>
            </a:endParaRPr>
          </a:p>
        </p:txBody>
      </p:sp>
      <p:sp>
        <p:nvSpPr>
          <p:cNvPr id="25" name="Rectangle 24"/>
          <p:cNvSpPr/>
          <p:nvPr/>
        </p:nvSpPr>
        <p:spPr>
          <a:xfrm>
            <a:off x="6043864" y="3880705"/>
            <a:ext cx="2484436" cy="1200329"/>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GB" sz="1800" b="1" dirty="0" smtClean="0">
                <a:ea typeface="Verdana" panose="020B0604030504040204" pitchFamily="34" charset="0"/>
                <a:cs typeface="Verdana" panose="020B0604030504040204" pitchFamily="34" charset="0"/>
              </a:rPr>
              <a:t>PHYSICS ONLY: Hazards and uses of Radioactive emissions and of background radiation</a:t>
            </a:r>
            <a:endParaRPr lang="en-GB" sz="1800" dirty="0">
              <a:ea typeface="Verdana" panose="020B0604030504040204" pitchFamily="34" charset="0"/>
              <a:cs typeface="Verdana" panose="020B0604030504040204" pitchFamily="34" charset="0"/>
            </a:endParaRPr>
          </a:p>
        </p:txBody>
      </p:sp>
      <p:cxnSp>
        <p:nvCxnSpPr>
          <p:cNvPr id="26" name="Straight Connector 25"/>
          <p:cNvCxnSpPr>
            <a:stCxn id="21" idx="0"/>
            <a:endCxn id="23" idx="2"/>
          </p:cNvCxnSpPr>
          <p:nvPr/>
        </p:nvCxnSpPr>
        <p:spPr>
          <a:xfrm flipV="1">
            <a:off x="5190622" y="3730532"/>
            <a:ext cx="1114535" cy="14779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7" name="Table 26"/>
          <p:cNvGraphicFramePr>
            <a:graphicFrameLocks noGrp="1"/>
          </p:cNvGraphicFramePr>
          <p:nvPr>
            <p:extLst>
              <p:ext uri="{D42A27DB-BD31-4B8C-83A1-F6EECF244321}">
                <p14:modId xmlns:p14="http://schemas.microsoft.com/office/powerpoint/2010/main" val="1856427267"/>
              </p:ext>
            </p:extLst>
          </p:nvPr>
        </p:nvGraphicFramePr>
        <p:xfrm>
          <a:off x="65428" y="1798420"/>
          <a:ext cx="3511102" cy="1097280"/>
        </p:xfrm>
        <a:graphic>
          <a:graphicData uri="http://schemas.openxmlformats.org/drawingml/2006/table">
            <a:tbl>
              <a:tblPr firstRow="1" bandRow="1">
                <a:tableStyleId>{5940675A-B579-460E-94D1-54222C63F5DA}</a:tableStyleId>
              </a:tblPr>
              <a:tblGrid>
                <a:gridCol w="739244">
                  <a:extLst>
                    <a:ext uri="{9D8B030D-6E8A-4147-A177-3AD203B41FA5}">
                      <a16:colId xmlns:a16="http://schemas.microsoft.com/office/drawing/2014/main" val="20000"/>
                    </a:ext>
                  </a:extLst>
                </a:gridCol>
                <a:gridCol w="676656">
                  <a:extLst>
                    <a:ext uri="{9D8B030D-6E8A-4147-A177-3AD203B41FA5}">
                      <a16:colId xmlns:a16="http://schemas.microsoft.com/office/drawing/2014/main" val="20001"/>
                    </a:ext>
                  </a:extLst>
                </a:gridCol>
                <a:gridCol w="755869">
                  <a:extLst>
                    <a:ext uri="{9D8B030D-6E8A-4147-A177-3AD203B41FA5}">
                      <a16:colId xmlns:a16="http://schemas.microsoft.com/office/drawing/2014/main" val="20002"/>
                    </a:ext>
                  </a:extLst>
                </a:gridCol>
                <a:gridCol w="1339333">
                  <a:extLst>
                    <a:ext uri="{9D8B030D-6E8A-4147-A177-3AD203B41FA5}">
                      <a16:colId xmlns:a16="http://schemas.microsoft.com/office/drawing/2014/main" val="20003"/>
                    </a:ext>
                  </a:extLst>
                </a:gridCol>
              </a:tblGrid>
              <a:tr h="242566">
                <a:tc>
                  <a:txBody>
                    <a:bodyPr/>
                    <a:lstStyle/>
                    <a:p>
                      <a:r>
                        <a:rPr lang="en-GB" sz="1200" dirty="0" smtClean="0"/>
                        <a:t>Particle</a:t>
                      </a:r>
                      <a:endParaRPr lang="en-GB" sz="1200" dirty="0"/>
                    </a:p>
                  </a:txBody>
                  <a:tcPr anchor="ctr">
                    <a:solidFill>
                      <a:schemeClr val="accent2">
                        <a:lumMod val="20000"/>
                        <a:lumOff val="80000"/>
                      </a:schemeClr>
                    </a:solidFill>
                  </a:tcPr>
                </a:tc>
                <a:tc>
                  <a:txBody>
                    <a:bodyPr/>
                    <a:lstStyle/>
                    <a:p>
                      <a:pPr algn="ctr"/>
                      <a:endParaRPr lang="en-GB" sz="1200" b="1" i="1" dirty="0">
                        <a:solidFill>
                          <a:schemeClr val="accent2">
                            <a:lumMod val="75000"/>
                          </a:schemeClr>
                        </a:solidFill>
                      </a:endParaRPr>
                    </a:p>
                  </a:txBody>
                  <a:tcPr anchor="ctr"/>
                </a:tc>
                <a:tc>
                  <a:txBody>
                    <a:bodyPr/>
                    <a:lstStyle/>
                    <a:p>
                      <a:pPr algn="ctr"/>
                      <a:r>
                        <a:rPr lang="en-GB" sz="1200" b="1" i="1" dirty="0" smtClean="0">
                          <a:solidFill>
                            <a:schemeClr val="accent2">
                              <a:lumMod val="75000"/>
                            </a:schemeClr>
                          </a:solidFill>
                        </a:rPr>
                        <a:t>Size</a:t>
                      </a:r>
                      <a:endParaRPr lang="en-GB" sz="1200" b="1" i="1" dirty="0">
                        <a:solidFill>
                          <a:schemeClr val="accent2">
                            <a:lumMod val="75000"/>
                          </a:schemeClr>
                        </a:solidFill>
                      </a:endParaRPr>
                    </a:p>
                  </a:txBody>
                  <a:tcPr anchor="ctr"/>
                </a:tc>
                <a:tc>
                  <a:txBody>
                    <a:bodyPr/>
                    <a:lstStyle/>
                    <a:p>
                      <a:pPr algn="ctr"/>
                      <a:endParaRPr lang="en-GB" sz="1200" b="1" i="1" dirty="0">
                        <a:solidFill>
                          <a:schemeClr val="accent2">
                            <a:lumMod val="75000"/>
                          </a:schemeClr>
                        </a:solidFill>
                      </a:endParaRPr>
                    </a:p>
                  </a:txBody>
                  <a:tcPr anchor="ctr"/>
                </a:tc>
                <a:extLst>
                  <a:ext uri="{0D108BD9-81ED-4DB2-BD59-A6C34878D82A}">
                    <a16:rowId xmlns:a16="http://schemas.microsoft.com/office/drawing/2014/main" val="10000"/>
                  </a:ext>
                </a:extLst>
              </a:tr>
              <a:tr h="170597">
                <a:tc>
                  <a:txBody>
                    <a:bodyPr/>
                    <a:lstStyle/>
                    <a:p>
                      <a:r>
                        <a:rPr lang="en-GB" sz="1200" dirty="0" smtClean="0"/>
                        <a:t>Neutron</a:t>
                      </a:r>
                      <a:endParaRPr lang="en-GB" sz="1200" dirty="0"/>
                    </a:p>
                  </a:txBody>
                  <a:tcPr anchor="ctr">
                    <a:solidFill>
                      <a:schemeClr val="accent2">
                        <a:lumMod val="20000"/>
                        <a:lumOff val="80000"/>
                      </a:schemeClr>
                    </a:solidFill>
                  </a:tcPr>
                </a:tc>
                <a:tc>
                  <a:txBody>
                    <a:bodyPr/>
                    <a:lstStyle/>
                    <a:p>
                      <a:pPr algn="ctr"/>
                      <a:endParaRPr lang="en-GB" sz="1200" b="1" i="1" dirty="0">
                        <a:solidFill>
                          <a:schemeClr val="accent2">
                            <a:lumMod val="75000"/>
                          </a:schemeClr>
                        </a:solidFill>
                      </a:endParaRPr>
                    </a:p>
                  </a:txBody>
                  <a:tcPr anchor="ctr"/>
                </a:tc>
                <a:tc>
                  <a:txBody>
                    <a:bodyPr/>
                    <a:lstStyle/>
                    <a:p>
                      <a:pPr algn="ctr"/>
                      <a:r>
                        <a:rPr lang="en-GB" sz="1200" b="1" i="1" dirty="0" smtClean="0">
                          <a:solidFill>
                            <a:schemeClr val="accent2">
                              <a:lumMod val="75000"/>
                            </a:schemeClr>
                          </a:solidFill>
                        </a:rPr>
                        <a:t>1</a:t>
                      </a:r>
                      <a:endParaRPr lang="en-GB" sz="1200" b="1" i="1" dirty="0">
                        <a:solidFill>
                          <a:schemeClr val="accent2">
                            <a:lumMod val="75000"/>
                          </a:schemeClr>
                        </a:solidFill>
                      </a:endParaRPr>
                    </a:p>
                  </a:txBody>
                  <a:tcPr anchor="ctr"/>
                </a:tc>
                <a:tc rowSpan="2">
                  <a:txBody>
                    <a:bodyPr/>
                    <a:lstStyle/>
                    <a:p>
                      <a:endParaRPr lang="en-GB" sz="1200" b="1" i="1" dirty="0">
                        <a:solidFill>
                          <a:schemeClr val="accent2">
                            <a:lumMod val="75000"/>
                          </a:schemeClr>
                        </a:solidFill>
                      </a:endParaRPr>
                    </a:p>
                  </a:txBody>
                  <a:tcPr anchor="ctr"/>
                </a:tc>
                <a:extLst>
                  <a:ext uri="{0D108BD9-81ED-4DB2-BD59-A6C34878D82A}">
                    <a16:rowId xmlns:a16="http://schemas.microsoft.com/office/drawing/2014/main" val="10001"/>
                  </a:ext>
                </a:extLst>
              </a:tr>
              <a:tr h="197162">
                <a:tc>
                  <a:txBody>
                    <a:bodyPr/>
                    <a:lstStyle/>
                    <a:p>
                      <a:r>
                        <a:rPr lang="en-GB" sz="1200" dirty="0" smtClean="0"/>
                        <a:t>Proton</a:t>
                      </a:r>
                      <a:endParaRPr lang="en-GB" sz="1200" dirty="0"/>
                    </a:p>
                  </a:txBody>
                  <a:tcPr anchor="ctr">
                    <a:solidFill>
                      <a:schemeClr val="accent2">
                        <a:lumMod val="20000"/>
                        <a:lumOff val="80000"/>
                      </a:schemeClr>
                    </a:solidFill>
                  </a:tcPr>
                </a:tc>
                <a:tc>
                  <a:txBody>
                    <a:bodyPr/>
                    <a:lstStyle/>
                    <a:p>
                      <a:pPr algn="ctr"/>
                      <a:endParaRPr lang="en-GB" sz="1200" b="1" i="1" dirty="0">
                        <a:solidFill>
                          <a:schemeClr val="accent2">
                            <a:lumMod val="75000"/>
                          </a:schemeClr>
                        </a:solidFill>
                      </a:endParaRPr>
                    </a:p>
                  </a:txBody>
                  <a:tcPr anchor="ctr"/>
                </a:tc>
                <a:tc>
                  <a:txBody>
                    <a:bodyPr/>
                    <a:lstStyle/>
                    <a:p>
                      <a:pPr algn="ctr"/>
                      <a:r>
                        <a:rPr lang="en-GB" sz="1200" b="1" i="1" dirty="0" smtClean="0">
                          <a:solidFill>
                            <a:schemeClr val="accent2">
                              <a:lumMod val="75000"/>
                            </a:schemeClr>
                          </a:solidFill>
                        </a:rPr>
                        <a:t>1</a:t>
                      </a:r>
                      <a:endParaRPr lang="en-GB" sz="1200" b="1" i="1" dirty="0">
                        <a:solidFill>
                          <a:schemeClr val="accent2">
                            <a:lumMod val="75000"/>
                          </a:schemeClr>
                        </a:solidFill>
                      </a:endParaRPr>
                    </a:p>
                  </a:txBody>
                  <a:tcPr anchor="ctr"/>
                </a:tc>
                <a:tc vMerge="1">
                  <a:txBody>
                    <a:bodyPr/>
                    <a:lstStyle/>
                    <a:p>
                      <a:endParaRPr lang="en-GB" sz="1200" dirty="0"/>
                    </a:p>
                  </a:txBody>
                  <a:tcPr anchor="ctr"/>
                </a:tc>
                <a:extLst>
                  <a:ext uri="{0D108BD9-81ED-4DB2-BD59-A6C34878D82A}">
                    <a16:rowId xmlns:a16="http://schemas.microsoft.com/office/drawing/2014/main" val="10002"/>
                  </a:ext>
                </a:extLst>
              </a:tr>
              <a:tr h="252828">
                <a:tc>
                  <a:txBody>
                    <a:bodyPr/>
                    <a:lstStyle/>
                    <a:p>
                      <a:r>
                        <a:rPr lang="en-GB" sz="1200" dirty="0" smtClean="0"/>
                        <a:t>Electron </a:t>
                      </a:r>
                      <a:endParaRPr lang="en-GB" sz="1200" dirty="0"/>
                    </a:p>
                  </a:txBody>
                  <a:tcPr anchor="ctr">
                    <a:solidFill>
                      <a:schemeClr val="accent2">
                        <a:lumMod val="20000"/>
                        <a:lumOff val="80000"/>
                      </a:schemeClr>
                    </a:solidFill>
                  </a:tcPr>
                </a:tc>
                <a:tc>
                  <a:txBody>
                    <a:bodyPr/>
                    <a:lstStyle/>
                    <a:p>
                      <a:pPr algn="ctr"/>
                      <a:endParaRPr lang="en-GB" sz="1200" b="1" i="1" dirty="0">
                        <a:solidFill>
                          <a:schemeClr val="accent2">
                            <a:lumMod val="75000"/>
                          </a:schemeClr>
                        </a:solidFill>
                      </a:endParaRPr>
                    </a:p>
                  </a:txBody>
                  <a:tcPr anchor="ctr"/>
                </a:tc>
                <a:tc>
                  <a:txBody>
                    <a:bodyPr/>
                    <a:lstStyle/>
                    <a:p>
                      <a:pPr algn="ctr"/>
                      <a:r>
                        <a:rPr lang="en-GB" sz="1200" b="1" i="1" dirty="0" smtClean="0">
                          <a:solidFill>
                            <a:schemeClr val="accent2">
                              <a:lumMod val="75000"/>
                            </a:schemeClr>
                          </a:solidFill>
                        </a:rPr>
                        <a:t>Tiny </a:t>
                      </a:r>
                      <a:endParaRPr lang="en-GB" sz="1200" b="1" i="1" dirty="0">
                        <a:solidFill>
                          <a:schemeClr val="accent2">
                            <a:lumMod val="75000"/>
                          </a:schemeClr>
                        </a:solidFill>
                      </a:endParaRPr>
                    </a:p>
                  </a:txBody>
                  <a:tcPr anchor="ctr"/>
                </a:tc>
                <a:tc>
                  <a:txBody>
                    <a:bodyPr/>
                    <a:lstStyle/>
                    <a:p>
                      <a:endParaRPr lang="en-GB" sz="1200" b="1" i="1" dirty="0">
                        <a:solidFill>
                          <a:schemeClr val="accent2">
                            <a:lumMod val="75000"/>
                          </a:schemeClr>
                        </a:solidFill>
                      </a:endParaRPr>
                    </a:p>
                  </a:txBody>
                  <a:tcPr anchor="ctr"/>
                </a:tc>
                <a:extLst>
                  <a:ext uri="{0D108BD9-81ED-4DB2-BD59-A6C34878D82A}">
                    <a16:rowId xmlns:a16="http://schemas.microsoft.com/office/drawing/2014/main" val="10003"/>
                  </a:ext>
                </a:extLst>
              </a:tr>
            </a:tbl>
          </a:graphicData>
        </a:graphic>
      </p:graphicFrame>
      <p:graphicFrame>
        <p:nvGraphicFramePr>
          <p:cNvPr id="28" name="Table 27"/>
          <p:cNvGraphicFramePr>
            <a:graphicFrameLocks noGrp="1"/>
          </p:cNvGraphicFramePr>
          <p:nvPr>
            <p:extLst>
              <p:ext uri="{D42A27DB-BD31-4B8C-83A1-F6EECF244321}">
                <p14:modId xmlns:p14="http://schemas.microsoft.com/office/powerpoint/2010/main" val="1485297560"/>
              </p:ext>
            </p:extLst>
          </p:nvPr>
        </p:nvGraphicFramePr>
        <p:xfrm>
          <a:off x="65428" y="631641"/>
          <a:ext cx="3936899" cy="1097280"/>
        </p:xfrm>
        <a:graphic>
          <a:graphicData uri="http://schemas.openxmlformats.org/drawingml/2006/table">
            <a:tbl>
              <a:tblPr firstRow="1" bandRow="1">
                <a:tableStyleId>{5940675A-B579-460E-94D1-54222C63F5DA}</a:tableStyleId>
              </a:tblPr>
              <a:tblGrid>
                <a:gridCol w="1159869">
                  <a:extLst>
                    <a:ext uri="{9D8B030D-6E8A-4147-A177-3AD203B41FA5}">
                      <a16:colId xmlns:a16="http://schemas.microsoft.com/office/drawing/2014/main" val="20000"/>
                    </a:ext>
                  </a:extLst>
                </a:gridCol>
                <a:gridCol w="2777030">
                  <a:extLst>
                    <a:ext uri="{9D8B030D-6E8A-4147-A177-3AD203B41FA5}">
                      <a16:colId xmlns:a16="http://schemas.microsoft.com/office/drawing/2014/main" val="20001"/>
                    </a:ext>
                  </a:extLst>
                </a:gridCol>
              </a:tblGrid>
              <a:tr h="170597">
                <a:tc>
                  <a:txBody>
                    <a:bodyPr/>
                    <a:lstStyle/>
                    <a:p>
                      <a:r>
                        <a:rPr lang="en-GB" sz="1200" dirty="0" smtClean="0"/>
                        <a:t>Atom</a:t>
                      </a:r>
                      <a:endParaRPr lang="en-GB" sz="1200" dirty="0"/>
                    </a:p>
                  </a:txBody>
                  <a:tcPr anchor="ctr">
                    <a:solidFill>
                      <a:schemeClr val="accent2">
                        <a:lumMod val="20000"/>
                        <a:lumOff val="80000"/>
                      </a:schemeClr>
                    </a:solidFill>
                  </a:tcPr>
                </a:tc>
                <a:tc>
                  <a:txBody>
                    <a:bodyPr/>
                    <a:lstStyle/>
                    <a:p>
                      <a:pPr algn="ctr"/>
                      <a:endParaRPr lang="en-GB" sz="1200" b="1" i="1" dirty="0">
                        <a:solidFill>
                          <a:schemeClr val="accent2">
                            <a:lumMod val="75000"/>
                          </a:schemeClr>
                        </a:solidFill>
                      </a:endParaRPr>
                    </a:p>
                  </a:txBody>
                  <a:tcPr anchor="ctr"/>
                </a:tc>
                <a:extLst>
                  <a:ext uri="{0D108BD9-81ED-4DB2-BD59-A6C34878D82A}">
                    <a16:rowId xmlns:a16="http://schemas.microsoft.com/office/drawing/2014/main" val="10000"/>
                  </a:ext>
                </a:extLst>
              </a:tr>
              <a:tr h="238836">
                <a:tc>
                  <a:txBody>
                    <a:bodyPr/>
                    <a:lstStyle/>
                    <a:p>
                      <a:r>
                        <a:rPr lang="en-GB" sz="1200" dirty="0" smtClean="0"/>
                        <a:t>Ion</a:t>
                      </a:r>
                      <a:endParaRPr lang="en-GB" sz="1200" dirty="0"/>
                    </a:p>
                  </a:txBody>
                  <a:tcPr anchor="ctr">
                    <a:solidFill>
                      <a:schemeClr val="accent2">
                        <a:lumMod val="20000"/>
                        <a:lumOff val="80000"/>
                      </a:schemeClr>
                    </a:solidFill>
                  </a:tcPr>
                </a:tc>
                <a:tc>
                  <a:txBody>
                    <a:bodyPr/>
                    <a:lstStyle/>
                    <a:p>
                      <a:pPr algn="ctr"/>
                      <a:endParaRPr lang="en-GB" sz="1200" b="1" i="1" dirty="0">
                        <a:solidFill>
                          <a:schemeClr val="accent2">
                            <a:lumMod val="75000"/>
                          </a:schemeClr>
                        </a:solidFill>
                      </a:endParaRPr>
                    </a:p>
                  </a:txBody>
                  <a:tcPr anchor="ctr"/>
                </a:tc>
                <a:extLst>
                  <a:ext uri="{0D108BD9-81ED-4DB2-BD59-A6C34878D82A}">
                    <a16:rowId xmlns:a16="http://schemas.microsoft.com/office/drawing/2014/main" val="10001"/>
                  </a:ext>
                </a:extLst>
              </a:tr>
              <a:tr h="252828">
                <a:tc>
                  <a:txBody>
                    <a:bodyPr/>
                    <a:lstStyle/>
                    <a:p>
                      <a:r>
                        <a:rPr lang="en-GB" sz="1200" dirty="0" smtClean="0"/>
                        <a:t>Mass number</a:t>
                      </a:r>
                      <a:endParaRPr lang="en-GB" sz="1200" dirty="0"/>
                    </a:p>
                  </a:txBody>
                  <a:tcPr anchor="ctr">
                    <a:solidFill>
                      <a:schemeClr val="accent2">
                        <a:lumMod val="20000"/>
                        <a:lumOff val="80000"/>
                      </a:schemeClr>
                    </a:solidFill>
                  </a:tcPr>
                </a:tc>
                <a:tc>
                  <a:txBody>
                    <a:bodyPr/>
                    <a:lstStyle/>
                    <a:p>
                      <a:pPr algn="ctr"/>
                      <a:endParaRPr lang="en-GB" sz="1200" b="1" i="1" dirty="0">
                        <a:solidFill>
                          <a:schemeClr val="accent2">
                            <a:lumMod val="75000"/>
                          </a:schemeClr>
                        </a:solidFill>
                      </a:endParaRPr>
                    </a:p>
                  </a:txBody>
                  <a:tcPr anchor="ctr"/>
                </a:tc>
                <a:extLst>
                  <a:ext uri="{0D108BD9-81ED-4DB2-BD59-A6C34878D82A}">
                    <a16:rowId xmlns:a16="http://schemas.microsoft.com/office/drawing/2014/main" val="10002"/>
                  </a:ext>
                </a:extLst>
              </a:tr>
              <a:tr h="252828">
                <a:tc>
                  <a:txBody>
                    <a:bodyPr/>
                    <a:lstStyle/>
                    <a:p>
                      <a:r>
                        <a:rPr lang="en-GB" sz="1200" dirty="0" smtClean="0"/>
                        <a:t>Atomic number</a:t>
                      </a:r>
                      <a:endParaRPr lang="en-GB" sz="1200" dirty="0"/>
                    </a:p>
                  </a:txBody>
                  <a:tcPr anchor="ctr">
                    <a:solidFill>
                      <a:schemeClr val="accent2">
                        <a:lumMod val="20000"/>
                        <a:lumOff val="80000"/>
                      </a:schemeClr>
                    </a:solidFill>
                  </a:tcPr>
                </a:tc>
                <a:tc>
                  <a:txBody>
                    <a:bodyPr/>
                    <a:lstStyle/>
                    <a:p>
                      <a:pPr algn="ctr"/>
                      <a:endParaRPr lang="en-GB" sz="1200" b="1" i="1" dirty="0">
                        <a:solidFill>
                          <a:schemeClr val="accent2">
                            <a:lumMod val="75000"/>
                          </a:schemeClr>
                        </a:solidFill>
                      </a:endParaRPr>
                    </a:p>
                  </a:txBody>
                  <a:tcPr anchor="ctr"/>
                </a:tc>
                <a:extLst>
                  <a:ext uri="{0D108BD9-81ED-4DB2-BD59-A6C34878D82A}">
                    <a16:rowId xmlns:a16="http://schemas.microsoft.com/office/drawing/2014/main" val="10003"/>
                  </a:ext>
                </a:extLst>
              </a:tr>
            </a:tbl>
          </a:graphicData>
        </a:graphic>
      </p:graphicFrame>
      <p:sp>
        <p:nvSpPr>
          <p:cNvPr id="29" name="Rectangle 28"/>
          <p:cNvSpPr/>
          <p:nvPr/>
        </p:nvSpPr>
        <p:spPr>
          <a:xfrm>
            <a:off x="3148716" y="324487"/>
            <a:ext cx="1163758" cy="20891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1400" dirty="0" smtClean="0">
                <a:solidFill>
                  <a:schemeClr val="tx1"/>
                </a:solidFill>
              </a:rPr>
              <a:t>Negative ion</a:t>
            </a:r>
            <a:endParaRPr lang="en-GB" sz="1400" dirty="0">
              <a:solidFill>
                <a:schemeClr val="tx1"/>
              </a:solidFill>
            </a:endParaRPr>
          </a:p>
        </p:txBody>
      </p:sp>
      <p:sp>
        <p:nvSpPr>
          <p:cNvPr id="30" name="Rectangle 29"/>
          <p:cNvSpPr/>
          <p:nvPr/>
        </p:nvSpPr>
        <p:spPr>
          <a:xfrm>
            <a:off x="4456573" y="341427"/>
            <a:ext cx="1163759" cy="19197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1400" dirty="0" smtClean="0">
                <a:solidFill>
                  <a:schemeClr val="tx1"/>
                </a:solidFill>
              </a:rPr>
              <a:t>Positive ion</a:t>
            </a:r>
            <a:endParaRPr lang="en-GB" sz="1400" dirty="0">
              <a:solidFill>
                <a:schemeClr val="tx1"/>
              </a:solidFill>
            </a:endParaRPr>
          </a:p>
        </p:txBody>
      </p:sp>
      <p:cxnSp>
        <p:nvCxnSpPr>
          <p:cNvPr id="31" name="Straight Connector 30"/>
          <p:cNvCxnSpPr/>
          <p:nvPr/>
        </p:nvCxnSpPr>
        <p:spPr>
          <a:xfrm flipH="1">
            <a:off x="4002327" y="445363"/>
            <a:ext cx="454246" cy="61498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4019364" y="574090"/>
            <a:ext cx="174846" cy="46719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3149508" y="60357"/>
            <a:ext cx="1252412" cy="19942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en-GB" sz="1200" b="1" i="1" dirty="0">
              <a:solidFill>
                <a:schemeClr val="accent2">
                  <a:lumMod val="75000"/>
                </a:schemeClr>
              </a:solidFill>
            </a:endParaRPr>
          </a:p>
        </p:txBody>
      </p:sp>
      <p:sp>
        <p:nvSpPr>
          <p:cNvPr id="34" name="Rectangle 33"/>
          <p:cNvSpPr/>
          <p:nvPr/>
        </p:nvSpPr>
        <p:spPr>
          <a:xfrm>
            <a:off x="4498279" y="85486"/>
            <a:ext cx="1087149" cy="1934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en-GB" sz="1200" b="1" i="1" dirty="0">
              <a:solidFill>
                <a:schemeClr val="accent2">
                  <a:lumMod val="75000"/>
                </a:schemeClr>
              </a:solidFill>
            </a:endParaRPr>
          </a:p>
        </p:txBody>
      </p:sp>
      <p:cxnSp>
        <p:nvCxnSpPr>
          <p:cNvPr id="35" name="Straight Connector 34"/>
          <p:cNvCxnSpPr>
            <a:endCxn id="16" idx="0"/>
          </p:cNvCxnSpPr>
          <p:nvPr/>
        </p:nvCxnSpPr>
        <p:spPr>
          <a:xfrm>
            <a:off x="3651363" y="1728921"/>
            <a:ext cx="262280" cy="36938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16" idx="2"/>
          </p:cNvCxnSpPr>
          <p:nvPr/>
        </p:nvCxnSpPr>
        <p:spPr>
          <a:xfrm flipH="1">
            <a:off x="3866323" y="3436821"/>
            <a:ext cx="47320" cy="8783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7" name="Table 36"/>
          <p:cNvGraphicFramePr>
            <a:graphicFrameLocks noGrp="1"/>
          </p:cNvGraphicFramePr>
          <p:nvPr>
            <p:extLst>
              <p:ext uri="{D42A27DB-BD31-4B8C-83A1-F6EECF244321}">
                <p14:modId xmlns:p14="http://schemas.microsoft.com/office/powerpoint/2010/main" val="1958748299"/>
              </p:ext>
            </p:extLst>
          </p:nvPr>
        </p:nvGraphicFramePr>
        <p:xfrm>
          <a:off x="65428" y="4474355"/>
          <a:ext cx="4244234" cy="4719218"/>
        </p:xfrm>
        <a:graphic>
          <a:graphicData uri="http://schemas.openxmlformats.org/drawingml/2006/table">
            <a:tbl>
              <a:tblPr firstRow="1" bandRow="1">
                <a:tableStyleId>{5940675A-B579-460E-94D1-54222C63F5DA}</a:tableStyleId>
              </a:tblPr>
              <a:tblGrid>
                <a:gridCol w="901944">
                  <a:extLst>
                    <a:ext uri="{9D8B030D-6E8A-4147-A177-3AD203B41FA5}">
                      <a16:colId xmlns:a16="http://schemas.microsoft.com/office/drawing/2014/main" val="20000"/>
                    </a:ext>
                  </a:extLst>
                </a:gridCol>
                <a:gridCol w="3342290">
                  <a:extLst>
                    <a:ext uri="{9D8B030D-6E8A-4147-A177-3AD203B41FA5}">
                      <a16:colId xmlns:a16="http://schemas.microsoft.com/office/drawing/2014/main" val="20001"/>
                    </a:ext>
                  </a:extLst>
                </a:gridCol>
              </a:tblGrid>
              <a:tr h="406298">
                <a:tc>
                  <a:txBody>
                    <a:bodyPr/>
                    <a:lstStyle/>
                    <a:p>
                      <a:pPr algn="l"/>
                      <a:r>
                        <a:rPr lang="en-GB" sz="1200" dirty="0" smtClean="0"/>
                        <a:t>Democritus</a:t>
                      </a:r>
                      <a:endParaRPr lang="en-GB" sz="1200" dirty="0"/>
                    </a:p>
                  </a:txBody>
                  <a:tcPr anchor="ctr">
                    <a:solidFill>
                      <a:schemeClr val="accent2">
                        <a:lumMod val="20000"/>
                        <a:lumOff val="80000"/>
                      </a:schemeClr>
                    </a:solidFill>
                  </a:tcPr>
                </a:tc>
                <a:tc>
                  <a:txBody>
                    <a:bodyPr/>
                    <a:lstStyle/>
                    <a:p>
                      <a:pPr algn="ctr"/>
                      <a:endParaRPr lang="en-GB" sz="1100" dirty="0"/>
                    </a:p>
                  </a:txBody>
                  <a:tcPr anchor="ctr"/>
                </a:tc>
                <a:extLst>
                  <a:ext uri="{0D108BD9-81ED-4DB2-BD59-A6C34878D82A}">
                    <a16:rowId xmlns:a16="http://schemas.microsoft.com/office/drawing/2014/main" val="10000"/>
                  </a:ext>
                </a:extLst>
              </a:tr>
              <a:tr h="238836">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GB" sz="1200" dirty="0" smtClean="0"/>
                        <a:t>J </a:t>
                      </a:r>
                      <a:r>
                        <a:rPr lang="en-GB" sz="1200" dirty="0" err="1" smtClean="0"/>
                        <a:t>J</a:t>
                      </a:r>
                      <a:r>
                        <a:rPr lang="en-GB" sz="1200" dirty="0" smtClean="0"/>
                        <a:t> Thomson</a:t>
                      </a:r>
                    </a:p>
                    <a:p>
                      <a:pPr algn="l"/>
                      <a:r>
                        <a:rPr lang="en-GB" sz="1200" dirty="0" smtClean="0"/>
                        <a:t>(1897)</a:t>
                      </a:r>
                      <a:endParaRPr lang="en-GB" sz="1200" dirty="0"/>
                    </a:p>
                  </a:txBody>
                  <a:tcPr anchor="ctr">
                    <a:solidFill>
                      <a:schemeClr val="accent2">
                        <a:lumMod val="20000"/>
                        <a:lumOff val="80000"/>
                      </a:schemeClr>
                    </a:solidFill>
                  </a:tcPr>
                </a:tc>
                <a:tc>
                  <a:txBody>
                    <a:bodyPr/>
                    <a:lstStyle/>
                    <a:p>
                      <a:pPr algn="ctr"/>
                      <a:endParaRPr lang="en-GB" sz="1100" dirty="0"/>
                    </a:p>
                  </a:txBody>
                  <a:tcPr anchor="ctr"/>
                </a:tc>
                <a:extLst>
                  <a:ext uri="{0D108BD9-81ED-4DB2-BD59-A6C34878D82A}">
                    <a16:rowId xmlns:a16="http://schemas.microsoft.com/office/drawing/2014/main" val="10001"/>
                  </a:ext>
                </a:extLst>
              </a:tr>
              <a:tr h="252828">
                <a:tc>
                  <a:txBody>
                    <a:bodyPr/>
                    <a:lstStyle/>
                    <a:p>
                      <a:pPr algn="l"/>
                      <a:r>
                        <a:rPr lang="en-GB" sz="1200" dirty="0" smtClean="0"/>
                        <a:t>Thomson (1904)</a:t>
                      </a:r>
                      <a:endParaRPr lang="en-GB" sz="1200" dirty="0"/>
                    </a:p>
                  </a:txBody>
                  <a:tcPr anchor="ctr">
                    <a:solidFill>
                      <a:schemeClr val="accent2">
                        <a:lumMod val="20000"/>
                        <a:lumOff val="80000"/>
                      </a:schemeClr>
                    </a:solidFill>
                  </a:tcPr>
                </a:tc>
                <a:tc>
                  <a:txBody>
                    <a:bodyPr/>
                    <a:lstStyle/>
                    <a:p>
                      <a:pPr algn="ctr"/>
                      <a:endParaRPr lang="en-GB" sz="1100" dirty="0"/>
                    </a:p>
                  </a:txBody>
                  <a:tcPr anchor="ctr"/>
                </a:tc>
                <a:extLst>
                  <a:ext uri="{0D108BD9-81ED-4DB2-BD59-A6C34878D82A}">
                    <a16:rowId xmlns:a16="http://schemas.microsoft.com/office/drawing/2014/main" val="10002"/>
                  </a:ext>
                </a:extLst>
              </a:tr>
              <a:tr h="302203">
                <a:tc>
                  <a:txBody>
                    <a:bodyPr/>
                    <a:lstStyle/>
                    <a:p>
                      <a:pPr algn="l"/>
                      <a:r>
                        <a:rPr lang="en-GB" sz="1200" dirty="0" smtClean="0"/>
                        <a:t>Geiger and Marsden (1909)</a:t>
                      </a:r>
                      <a:endParaRPr lang="en-GB" sz="1200" dirty="0"/>
                    </a:p>
                  </a:txBody>
                  <a:tcPr anchor="ctr">
                    <a:solidFill>
                      <a:schemeClr val="accent2">
                        <a:lumMod val="20000"/>
                        <a:lumOff val="80000"/>
                      </a:schemeClr>
                    </a:solidFill>
                  </a:tcPr>
                </a:tc>
                <a:tc>
                  <a:txBody>
                    <a:bodyPr/>
                    <a:lstStyle/>
                    <a:p>
                      <a:pPr algn="ctr"/>
                      <a:endParaRPr lang="en-GB" sz="1100" dirty="0" smtClean="0"/>
                    </a:p>
                    <a:p>
                      <a:pPr algn="ctr"/>
                      <a:endParaRPr lang="en-GB" sz="1100" dirty="0" smtClean="0"/>
                    </a:p>
                    <a:p>
                      <a:pPr algn="ctr"/>
                      <a:endParaRPr lang="en-GB" sz="1100" dirty="0" smtClean="0"/>
                    </a:p>
                    <a:p>
                      <a:pPr algn="ctr"/>
                      <a:endParaRPr lang="en-GB" sz="1100" dirty="0"/>
                    </a:p>
                  </a:txBody>
                  <a:tcPr anchor="ctr"/>
                </a:tc>
                <a:extLst>
                  <a:ext uri="{0D108BD9-81ED-4DB2-BD59-A6C34878D82A}">
                    <a16:rowId xmlns:a16="http://schemas.microsoft.com/office/drawing/2014/main" val="10003"/>
                  </a:ext>
                </a:extLst>
              </a:tr>
              <a:tr h="302203">
                <a:tc>
                  <a:txBody>
                    <a:bodyPr/>
                    <a:lstStyle/>
                    <a:p>
                      <a:pPr algn="l"/>
                      <a:r>
                        <a:rPr lang="en-GB" sz="1200" dirty="0" smtClean="0"/>
                        <a:t>Rutherford (1911)</a:t>
                      </a:r>
                      <a:endParaRPr lang="en-GB" sz="1200" dirty="0"/>
                    </a:p>
                  </a:txBody>
                  <a:tcPr anchor="ctr">
                    <a:solidFill>
                      <a:schemeClr val="accent2">
                        <a:lumMod val="20000"/>
                        <a:lumOff val="80000"/>
                      </a:schemeClr>
                    </a:solidFill>
                  </a:tcPr>
                </a:tc>
                <a:tc>
                  <a:txBody>
                    <a:bodyPr/>
                    <a:lstStyle/>
                    <a:p>
                      <a:pPr algn="ctr"/>
                      <a:endParaRPr lang="en-GB" sz="1100" dirty="0" smtClean="0"/>
                    </a:p>
                    <a:p>
                      <a:pPr algn="ctr"/>
                      <a:endParaRPr lang="en-GB" sz="1100" dirty="0" smtClean="0"/>
                    </a:p>
                    <a:p>
                      <a:pPr algn="ctr"/>
                      <a:endParaRPr lang="en-GB" sz="1100" dirty="0" smtClean="0"/>
                    </a:p>
                    <a:p>
                      <a:pPr algn="ctr"/>
                      <a:endParaRPr lang="en-GB" sz="1100" dirty="0" smtClean="0"/>
                    </a:p>
                    <a:p>
                      <a:pPr algn="ctr"/>
                      <a:endParaRPr lang="en-GB" sz="1100" dirty="0"/>
                    </a:p>
                  </a:txBody>
                  <a:tcPr anchor="ctr"/>
                </a:tc>
                <a:extLst>
                  <a:ext uri="{0D108BD9-81ED-4DB2-BD59-A6C34878D82A}">
                    <a16:rowId xmlns:a16="http://schemas.microsoft.com/office/drawing/2014/main" val="10004"/>
                  </a:ext>
                </a:extLst>
              </a:tr>
              <a:tr h="302203">
                <a:tc>
                  <a:txBody>
                    <a:bodyPr/>
                    <a:lstStyle/>
                    <a:p>
                      <a:pPr algn="l"/>
                      <a:r>
                        <a:rPr lang="en-GB" sz="1200" dirty="0" smtClean="0"/>
                        <a:t>Bohr (1913)</a:t>
                      </a:r>
                      <a:endParaRPr lang="en-GB" sz="1200" dirty="0"/>
                    </a:p>
                  </a:txBody>
                  <a:tcPr anchor="ctr">
                    <a:solidFill>
                      <a:schemeClr val="accent2">
                        <a:lumMod val="20000"/>
                        <a:lumOff val="80000"/>
                      </a:schemeClr>
                    </a:solidFill>
                  </a:tcPr>
                </a:tc>
                <a:tc>
                  <a:txBody>
                    <a:bodyPr/>
                    <a:lstStyle/>
                    <a:p>
                      <a:pPr algn="ctr"/>
                      <a:endParaRPr lang="en-GB" sz="1100" dirty="0" smtClean="0"/>
                    </a:p>
                    <a:p>
                      <a:pPr algn="ctr"/>
                      <a:endParaRPr lang="en-GB" sz="1100" dirty="0" smtClean="0"/>
                    </a:p>
                    <a:p>
                      <a:pPr algn="ctr"/>
                      <a:endParaRPr lang="en-GB" sz="1100" dirty="0" smtClean="0"/>
                    </a:p>
                    <a:p>
                      <a:pPr algn="ctr"/>
                      <a:endParaRPr lang="en-GB" sz="1100" dirty="0"/>
                    </a:p>
                  </a:txBody>
                  <a:tcPr anchor="ctr"/>
                </a:tc>
                <a:extLst>
                  <a:ext uri="{0D108BD9-81ED-4DB2-BD59-A6C34878D82A}">
                    <a16:rowId xmlns:a16="http://schemas.microsoft.com/office/drawing/2014/main" val="10005"/>
                  </a:ext>
                </a:extLst>
              </a:tr>
              <a:tr h="302203">
                <a:tc>
                  <a:txBody>
                    <a:bodyPr/>
                    <a:lstStyle/>
                    <a:p>
                      <a:pPr algn="l"/>
                      <a:r>
                        <a:rPr lang="en-GB" sz="1200" dirty="0" smtClean="0"/>
                        <a:t>Chadwick (1932)</a:t>
                      </a:r>
                      <a:endParaRPr lang="en-GB" sz="1200" dirty="0"/>
                    </a:p>
                  </a:txBody>
                  <a:tcPr anchor="ctr">
                    <a:solidFill>
                      <a:schemeClr val="accent2">
                        <a:lumMod val="20000"/>
                        <a:lumOff val="80000"/>
                      </a:schemeClr>
                    </a:solidFill>
                  </a:tcPr>
                </a:tc>
                <a:tc>
                  <a:txBody>
                    <a:bodyPr/>
                    <a:lstStyle/>
                    <a:p>
                      <a:pPr algn="ctr"/>
                      <a:endParaRPr lang="en-GB" sz="1100" dirty="0" smtClean="0"/>
                    </a:p>
                    <a:p>
                      <a:pPr algn="ctr"/>
                      <a:endParaRPr lang="en-GB" sz="1100" dirty="0" smtClean="0"/>
                    </a:p>
                    <a:p>
                      <a:pPr algn="ctr"/>
                      <a:endParaRPr lang="en-GB" sz="1100" dirty="0" smtClean="0"/>
                    </a:p>
                    <a:p>
                      <a:pPr algn="ctr"/>
                      <a:endParaRPr lang="en-GB" sz="1100" dirty="0"/>
                    </a:p>
                  </a:txBody>
                  <a:tcPr anchor="ctr"/>
                </a:tc>
                <a:extLst>
                  <a:ext uri="{0D108BD9-81ED-4DB2-BD59-A6C34878D82A}">
                    <a16:rowId xmlns:a16="http://schemas.microsoft.com/office/drawing/2014/main" val="10006"/>
                  </a:ext>
                </a:extLst>
              </a:tr>
            </a:tbl>
          </a:graphicData>
        </a:graphic>
      </p:graphicFrame>
      <p:sp>
        <p:nvSpPr>
          <p:cNvPr id="38" name="Rectangle 37"/>
          <p:cNvSpPr/>
          <p:nvPr/>
        </p:nvSpPr>
        <p:spPr>
          <a:xfrm>
            <a:off x="1942066" y="4113377"/>
            <a:ext cx="2102187" cy="21748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1400" b="1" dirty="0" smtClean="0">
                <a:solidFill>
                  <a:schemeClr val="tx1"/>
                </a:solidFill>
              </a:rPr>
              <a:t>Discovery of the nucleus</a:t>
            </a:r>
            <a:endParaRPr lang="en-GB" sz="1400" b="1" dirty="0">
              <a:solidFill>
                <a:schemeClr val="tx1"/>
              </a:solidFill>
            </a:endParaRPr>
          </a:p>
        </p:txBody>
      </p:sp>
      <p:cxnSp>
        <p:nvCxnSpPr>
          <p:cNvPr id="39" name="Straight Connector 38"/>
          <p:cNvCxnSpPr>
            <a:endCxn id="37" idx="0"/>
          </p:cNvCxnSpPr>
          <p:nvPr/>
        </p:nvCxnSpPr>
        <p:spPr>
          <a:xfrm flipH="1">
            <a:off x="2187545" y="4339993"/>
            <a:ext cx="624212" cy="13436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40" name="Table 39"/>
          <p:cNvGraphicFramePr>
            <a:graphicFrameLocks noGrp="1"/>
          </p:cNvGraphicFramePr>
          <p:nvPr>
            <p:extLst>
              <p:ext uri="{D42A27DB-BD31-4B8C-83A1-F6EECF244321}">
                <p14:modId xmlns:p14="http://schemas.microsoft.com/office/powerpoint/2010/main" val="1252162315"/>
              </p:ext>
            </p:extLst>
          </p:nvPr>
        </p:nvGraphicFramePr>
        <p:xfrm>
          <a:off x="4940043" y="7713342"/>
          <a:ext cx="6352309" cy="1533502"/>
        </p:xfrm>
        <a:graphic>
          <a:graphicData uri="http://schemas.openxmlformats.org/drawingml/2006/table">
            <a:tbl>
              <a:tblPr firstRow="1" bandRow="1">
                <a:tableStyleId>{5940675A-B579-460E-94D1-54222C63F5DA}</a:tableStyleId>
              </a:tblPr>
              <a:tblGrid>
                <a:gridCol w="413007">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2609850">
                  <a:extLst>
                    <a:ext uri="{9D8B030D-6E8A-4147-A177-3AD203B41FA5}">
                      <a16:colId xmlns:a16="http://schemas.microsoft.com/office/drawing/2014/main" val="20002"/>
                    </a:ext>
                  </a:extLst>
                </a:gridCol>
                <a:gridCol w="1729252">
                  <a:extLst>
                    <a:ext uri="{9D8B030D-6E8A-4147-A177-3AD203B41FA5}">
                      <a16:colId xmlns:a16="http://schemas.microsoft.com/office/drawing/2014/main" val="20003"/>
                    </a:ext>
                  </a:extLst>
                </a:gridCol>
              </a:tblGrid>
              <a:tr h="473913">
                <a:tc rowSpan="2">
                  <a:txBody>
                    <a:bodyPr/>
                    <a:lstStyle/>
                    <a:p>
                      <a:pPr algn="ctr"/>
                      <a:r>
                        <a:rPr lang="en-GB" sz="1200" dirty="0" smtClean="0"/>
                        <a:t>Nuclear fission</a:t>
                      </a:r>
                      <a:endParaRPr lang="en-GB" sz="1200" dirty="0"/>
                    </a:p>
                  </a:txBody>
                  <a:tcPr vert="vert270" anchor="ctr">
                    <a:solidFill>
                      <a:schemeClr val="accent2">
                        <a:lumMod val="20000"/>
                        <a:lumOff val="80000"/>
                      </a:schemeClr>
                    </a:solidFill>
                  </a:tcPr>
                </a:tc>
                <a:tc rowSpan="2">
                  <a:txBody>
                    <a:bodyPr/>
                    <a:lstStyle/>
                    <a:p>
                      <a:pPr algn="ctr"/>
                      <a:endParaRPr lang="en-GB" sz="1200" b="1" i="1" dirty="0">
                        <a:solidFill>
                          <a:schemeClr val="accent2">
                            <a:lumMod val="75000"/>
                          </a:schemeClr>
                        </a:solidFill>
                      </a:endParaRPr>
                    </a:p>
                  </a:txBody>
                  <a:tcPr anchor="ctr"/>
                </a:tc>
                <a:tc rowSpan="2">
                  <a:txBody>
                    <a:bodyPr/>
                    <a:lstStyle/>
                    <a:p>
                      <a:pPr marL="0" marR="0" indent="0" algn="ctr" defTabSz="1280160" rtl="0" eaLnBrk="1" fontAlgn="auto" latinLnBrk="0" hangingPunct="1">
                        <a:lnSpc>
                          <a:spcPct val="100000"/>
                        </a:lnSpc>
                        <a:spcBef>
                          <a:spcPts val="0"/>
                        </a:spcBef>
                        <a:spcAft>
                          <a:spcPts val="0"/>
                        </a:spcAft>
                        <a:buClrTx/>
                        <a:buSzTx/>
                        <a:buFontTx/>
                        <a:buNone/>
                        <a:tabLst/>
                        <a:defRPr/>
                      </a:pPr>
                      <a:endParaRPr lang="en-GB" sz="1200" b="0" i="0" dirty="0" smtClean="0">
                        <a:solidFill>
                          <a:schemeClr val="tx1"/>
                        </a:solidFill>
                      </a:endParaRPr>
                    </a:p>
                  </a:txBody>
                  <a:tcPr anchor="ct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endParaRPr lang="en-GB" sz="1200" dirty="0" smtClean="0"/>
                    </a:p>
                  </a:txBody>
                  <a:tcPr anchor="ctr"/>
                </a:tc>
                <a:extLst>
                  <a:ext uri="{0D108BD9-81ED-4DB2-BD59-A6C34878D82A}">
                    <a16:rowId xmlns:a16="http://schemas.microsoft.com/office/drawing/2014/main" val="10001"/>
                  </a:ext>
                </a:extLst>
              </a:tr>
              <a:tr h="40005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endParaRPr lang="en-GB" sz="1200" dirty="0"/>
                    </a:p>
                  </a:txBody>
                  <a:tcPr anchor="ctr"/>
                </a:tc>
                <a:extLst>
                  <a:ext uri="{0D108BD9-81ED-4DB2-BD59-A6C34878D82A}">
                    <a16:rowId xmlns:a16="http://schemas.microsoft.com/office/drawing/2014/main" val="10002"/>
                  </a:ext>
                </a:extLst>
              </a:tr>
              <a:tr h="659539">
                <a:tc>
                  <a:txBody>
                    <a:bodyPr/>
                    <a:lstStyle/>
                    <a:p>
                      <a:pPr algn="ctr"/>
                      <a:r>
                        <a:rPr lang="en-GB" sz="1200" dirty="0" smtClean="0"/>
                        <a:t>Nuclear fusion</a:t>
                      </a:r>
                      <a:endParaRPr lang="en-GB" sz="1200" dirty="0"/>
                    </a:p>
                  </a:txBody>
                  <a:tcPr vert="vert270" anchor="ctr">
                    <a:solidFill>
                      <a:schemeClr val="accent2">
                        <a:lumMod val="20000"/>
                        <a:lumOff val="80000"/>
                      </a:schemeClr>
                    </a:solidFill>
                  </a:tcPr>
                </a:tc>
                <a:tc>
                  <a:txBody>
                    <a:bodyPr/>
                    <a:lstStyle/>
                    <a:p>
                      <a:pPr algn="ctr"/>
                      <a:endParaRPr lang="en-GB" sz="1200" b="1" i="1" dirty="0">
                        <a:solidFill>
                          <a:schemeClr val="accent2">
                            <a:lumMod val="75000"/>
                          </a:schemeClr>
                        </a:solidFill>
                      </a:endParaRPr>
                    </a:p>
                  </a:txBody>
                  <a:tcPr anchor="ctr"/>
                </a:tc>
                <a:tc>
                  <a:txBody>
                    <a:bodyPr/>
                    <a:lstStyle/>
                    <a:p>
                      <a:pPr algn="ctr"/>
                      <a:endParaRPr lang="en-GB" sz="1200" dirty="0"/>
                    </a:p>
                  </a:txBody>
                  <a:tcPr anchor="ctr"/>
                </a:tc>
                <a:tc>
                  <a:txBody>
                    <a:bodyPr/>
                    <a:lstStyle/>
                    <a:p>
                      <a:pPr algn="ctr"/>
                      <a:endParaRPr lang="en-GB" sz="1200" dirty="0"/>
                    </a:p>
                  </a:txBody>
                  <a:tcPr anchor="ctr"/>
                </a:tc>
                <a:extLst>
                  <a:ext uri="{0D108BD9-81ED-4DB2-BD59-A6C34878D82A}">
                    <a16:rowId xmlns:a16="http://schemas.microsoft.com/office/drawing/2014/main" val="2872313869"/>
                  </a:ext>
                </a:extLst>
              </a:tr>
            </a:tbl>
          </a:graphicData>
        </a:graphic>
      </p:graphicFrame>
      <p:sp>
        <p:nvSpPr>
          <p:cNvPr id="41" name="Rectangle 40"/>
          <p:cNvSpPr/>
          <p:nvPr/>
        </p:nvSpPr>
        <p:spPr>
          <a:xfrm>
            <a:off x="4388554" y="7850323"/>
            <a:ext cx="430546" cy="1338515"/>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1400" b="1" dirty="0" smtClean="0">
                <a:solidFill>
                  <a:schemeClr val="tx1"/>
                </a:solidFill>
              </a:rPr>
              <a:t>PHYSICS ONLY: Nuclear energy</a:t>
            </a:r>
            <a:endParaRPr lang="en-GB" sz="1400" b="1" dirty="0">
              <a:solidFill>
                <a:schemeClr val="tx1"/>
              </a:solidFill>
            </a:endParaRPr>
          </a:p>
        </p:txBody>
      </p:sp>
      <p:graphicFrame>
        <p:nvGraphicFramePr>
          <p:cNvPr id="42" name="Table 41"/>
          <p:cNvGraphicFramePr>
            <a:graphicFrameLocks noGrp="1"/>
          </p:cNvGraphicFramePr>
          <p:nvPr>
            <p:extLst>
              <p:ext uri="{D42A27DB-BD31-4B8C-83A1-F6EECF244321}">
                <p14:modId xmlns:p14="http://schemas.microsoft.com/office/powerpoint/2010/main" val="4064206868"/>
              </p:ext>
            </p:extLst>
          </p:nvPr>
        </p:nvGraphicFramePr>
        <p:xfrm>
          <a:off x="5190622" y="6817959"/>
          <a:ext cx="7528833" cy="822960"/>
        </p:xfrm>
        <a:graphic>
          <a:graphicData uri="http://schemas.openxmlformats.org/drawingml/2006/table">
            <a:tbl>
              <a:tblPr firstRow="1" bandRow="1">
                <a:tableStyleId>{5940675A-B579-460E-94D1-54222C63F5DA}</a:tableStyleId>
              </a:tblPr>
              <a:tblGrid>
                <a:gridCol w="1027298">
                  <a:extLst>
                    <a:ext uri="{9D8B030D-6E8A-4147-A177-3AD203B41FA5}">
                      <a16:colId xmlns:a16="http://schemas.microsoft.com/office/drawing/2014/main" val="20000"/>
                    </a:ext>
                  </a:extLst>
                </a:gridCol>
                <a:gridCol w="6501535">
                  <a:extLst>
                    <a:ext uri="{9D8B030D-6E8A-4147-A177-3AD203B41FA5}">
                      <a16:colId xmlns:a16="http://schemas.microsoft.com/office/drawing/2014/main" val="20001"/>
                    </a:ext>
                  </a:extLst>
                </a:gridCol>
              </a:tblGrid>
              <a:tr h="170597">
                <a:tc>
                  <a:txBody>
                    <a:bodyPr/>
                    <a:lstStyle/>
                    <a:p>
                      <a:r>
                        <a:rPr lang="en-GB" sz="1200" dirty="0" smtClean="0"/>
                        <a:t>Fuel rods</a:t>
                      </a:r>
                      <a:endParaRPr lang="en-GB" sz="1200" dirty="0"/>
                    </a:p>
                  </a:txBody>
                  <a:tcPr anchor="ctr">
                    <a:solidFill>
                      <a:schemeClr val="accent2">
                        <a:lumMod val="20000"/>
                        <a:lumOff val="80000"/>
                      </a:schemeClr>
                    </a:solidFill>
                  </a:tcPr>
                </a:tc>
                <a:tc>
                  <a:txBody>
                    <a:bodyPr/>
                    <a:lstStyle/>
                    <a:p>
                      <a:pPr algn="ctr"/>
                      <a:endParaRPr lang="en-GB" sz="1200" dirty="0"/>
                    </a:p>
                  </a:txBody>
                  <a:tcPr anchor="ctr"/>
                </a:tc>
                <a:extLst>
                  <a:ext uri="{0D108BD9-81ED-4DB2-BD59-A6C34878D82A}">
                    <a16:rowId xmlns:a16="http://schemas.microsoft.com/office/drawing/2014/main" val="10000"/>
                  </a:ext>
                </a:extLst>
              </a:tr>
              <a:tr h="238836">
                <a:tc>
                  <a:txBody>
                    <a:bodyPr/>
                    <a:lstStyle/>
                    <a:p>
                      <a:r>
                        <a:rPr lang="en-GB" sz="1200" dirty="0" smtClean="0"/>
                        <a:t>Control</a:t>
                      </a:r>
                      <a:r>
                        <a:rPr lang="en-GB" sz="1200" baseline="0" dirty="0" smtClean="0"/>
                        <a:t> rods</a:t>
                      </a:r>
                      <a:endParaRPr lang="en-GB" sz="1200" dirty="0"/>
                    </a:p>
                  </a:txBody>
                  <a:tcPr anchor="ctr">
                    <a:solidFill>
                      <a:schemeClr val="accent2">
                        <a:lumMod val="20000"/>
                        <a:lumOff val="80000"/>
                      </a:schemeClr>
                    </a:solidFill>
                  </a:tcPr>
                </a:tc>
                <a:tc>
                  <a:txBody>
                    <a:bodyPr/>
                    <a:lstStyle/>
                    <a:p>
                      <a:pPr algn="ctr"/>
                      <a:endParaRPr lang="en-GB" sz="1200" dirty="0"/>
                    </a:p>
                  </a:txBody>
                  <a:tcPr anchor="ctr"/>
                </a:tc>
                <a:extLst>
                  <a:ext uri="{0D108BD9-81ED-4DB2-BD59-A6C34878D82A}">
                    <a16:rowId xmlns:a16="http://schemas.microsoft.com/office/drawing/2014/main" val="10001"/>
                  </a:ext>
                </a:extLst>
              </a:tr>
              <a:tr h="238836">
                <a:tc>
                  <a:txBody>
                    <a:bodyPr/>
                    <a:lstStyle/>
                    <a:p>
                      <a:r>
                        <a:rPr lang="en-GB" sz="1200" dirty="0" smtClean="0"/>
                        <a:t>Concrete</a:t>
                      </a:r>
                      <a:endParaRPr lang="en-GB" sz="1200" dirty="0"/>
                    </a:p>
                  </a:txBody>
                  <a:tcPr anchor="ctr">
                    <a:solidFill>
                      <a:schemeClr val="accent2">
                        <a:lumMod val="20000"/>
                        <a:lumOff val="80000"/>
                      </a:schemeClr>
                    </a:solidFill>
                  </a:tcPr>
                </a:tc>
                <a:tc>
                  <a:txBody>
                    <a:bodyPr/>
                    <a:lstStyle/>
                    <a:p>
                      <a:pPr algn="ctr"/>
                      <a:endParaRPr lang="en-GB" sz="1200" dirty="0"/>
                    </a:p>
                  </a:txBody>
                  <a:tcPr anchor="ctr"/>
                </a:tc>
                <a:extLst>
                  <a:ext uri="{0D108BD9-81ED-4DB2-BD59-A6C34878D82A}">
                    <a16:rowId xmlns:a16="http://schemas.microsoft.com/office/drawing/2014/main" val="10002"/>
                  </a:ext>
                </a:extLst>
              </a:tr>
            </a:tbl>
          </a:graphicData>
        </a:graphic>
      </p:graphicFrame>
      <p:graphicFrame>
        <p:nvGraphicFramePr>
          <p:cNvPr id="43" name="Table 42"/>
          <p:cNvGraphicFramePr>
            <a:graphicFrameLocks noGrp="1"/>
          </p:cNvGraphicFramePr>
          <p:nvPr>
            <p:extLst>
              <p:ext uri="{D42A27DB-BD31-4B8C-83A1-F6EECF244321}">
                <p14:modId xmlns:p14="http://schemas.microsoft.com/office/powerpoint/2010/main" val="243408819"/>
              </p:ext>
            </p:extLst>
          </p:nvPr>
        </p:nvGraphicFramePr>
        <p:xfrm>
          <a:off x="5719062" y="67034"/>
          <a:ext cx="4375914" cy="1097280"/>
        </p:xfrm>
        <a:graphic>
          <a:graphicData uri="http://schemas.openxmlformats.org/drawingml/2006/table">
            <a:tbl>
              <a:tblPr firstRow="1" bandRow="1">
                <a:tableStyleId>{5940675A-B579-460E-94D1-54222C63F5DA}</a:tableStyleId>
              </a:tblPr>
              <a:tblGrid>
                <a:gridCol w="692817">
                  <a:extLst>
                    <a:ext uri="{9D8B030D-6E8A-4147-A177-3AD203B41FA5}">
                      <a16:colId xmlns:a16="http://schemas.microsoft.com/office/drawing/2014/main" val="20000"/>
                    </a:ext>
                  </a:extLst>
                </a:gridCol>
                <a:gridCol w="1177641">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1591056">
                  <a:extLst>
                    <a:ext uri="{9D8B030D-6E8A-4147-A177-3AD203B41FA5}">
                      <a16:colId xmlns:a16="http://schemas.microsoft.com/office/drawing/2014/main" val="20003"/>
                    </a:ext>
                  </a:extLst>
                </a:gridCol>
              </a:tblGrid>
              <a:tr h="170597">
                <a:tc>
                  <a:txBody>
                    <a:bodyPr/>
                    <a:lstStyle/>
                    <a:p>
                      <a:r>
                        <a:rPr lang="en-GB" sz="1200" dirty="0" smtClean="0"/>
                        <a:t>Decay</a:t>
                      </a:r>
                      <a:endParaRPr lang="en-GB" sz="1200" dirty="0"/>
                    </a:p>
                  </a:txBody>
                  <a:tcPr anchor="ctr">
                    <a:solidFill>
                      <a:schemeClr val="accent2">
                        <a:lumMod val="20000"/>
                        <a:lumOff val="80000"/>
                      </a:schemeClr>
                    </a:solidFill>
                  </a:tcPr>
                </a:tc>
                <a:tc>
                  <a:txBody>
                    <a:bodyPr/>
                    <a:lstStyle/>
                    <a:p>
                      <a:pPr algn="ctr"/>
                      <a:endParaRPr lang="en-GB" sz="1200" b="1" i="1" dirty="0">
                        <a:solidFill>
                          <a:schemeClr val="accent2">
                            <a:lumMod val="75000"/>
                          </a:schemeClr>
                        </a:solidFill>
                      </a:endParaRPr>
                    </a:p>
                  </a:txBody>
                  <a:tcPr anchor="ctr"/>
                </a:tc>
                <a:tc>
                  <a:txBody>
                    <a:bodyPr/>
                    <a:lstStyle/>
                    <a:p>
                      <a:pPr algn="ctr"/>
                      <a:endParaRPr lang="en-GB" sz="1200" b="1" i="1" dirty="0">
                        <a:solidFill>
                          <a:schemeClr val="accent2">
                            <a:lumMod val="75000"/>
                          </a:schemeClr>
                        </a:solidFill>
                      </a:endParaRPr>
                    </a:p>
                  </a:txBody>
                  <a:tcPr anchor="ctr"/>
                </a:tc>
                <a:tc>
                  <a:txBody>
                    <a:bodyPr/>
                    <a:lstStyle/>
                    <a:p>
                      <a:pPr algn="ctr"/>
                      <a:endParaRPr lang="en-GB" sz="1200" b="1" i="1" dirty="0">
                        <a:solidFill>
                          <a:schemeClr val="accent2">
                            <a:lumMod val="75000"/>
                          </a:schemeClr>
                        </a:solidFill>
                      </a:endParaRPr>
                    </a:p>
                  </a:txBody>
                  <a:tcPr anchor="ctr"/>
                </a:tc>
                <a:extLst>
                  <a:ext uri="{0D108BD9-81ED-4DB2-BD59-A6C34878D82A}">
                    <a16:rowId xmlns:a16="http://schemas.microsoft.com/office/drawing/2014/main" val="10000"/>
                  </a:ext>
                </a:extLst>
              </a:tr>
              <a:tr h="170597">
                <a:tc>
                  <a:txBody>
                    <a:bodyPr/>
                    <a:lstStyle/>
                    <a:p>
                      <a:r>
                        <a:rPr lang="en-GB" sz="1200" dirty="0" smtClean="0"/>
                        <a:t>Alpha</a:t>
                      </a:r>
                      <a:endParaRPr lang="en-GB" sz="1200" dirty="0"/>
                    </a:p>
                  </a:txBody>
                  <a:tcPr anchor="ctr">
                    <a:solidFill>
                      <a:schemeClr val="accent2">
                        <a:lumMod val="20000"/>
                        <a:lumOff val="80000"/>
                      </a:schemeClr>
                    </a:solidFill>
                  </a:tcP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extLst>
                  <a:ext uri="{0D108BD9-81ED-4DB2-BD59-A6C34878D82A}">
                    <a16:rowId xmlns:a16="http://schemas.microsoft.com/office/drawing/2014/main" val="10001"/>
                  </a:ext>
                </a:extLst>
              </a:tr>
              <a:tr h="238836">
                <a:tc>
                  <a:txBody>
                    <a:bodyPr/>
                    <a:lstStyle/>
                    <a:p>
                      <a:r>
                        <a:rPr lang="en-GB" sz="1200" dirty="0" smtClean="0"/>
                        <a:t>Beta</a:t>
                      </a:r>
                      <a:endParaRPr lang="en-GB" sz="1200" dirty="0"/>
                    </a:p>
                  </a:txBody>
                  <a:tcPr anchor="ctr">
                    <a:solidFill>
                      <a:schemeClr val="accent2">
                        <a:lumMod val="20000"/>
                        <a:lumOff val="80000"/>
                      </a:schemeClr>
                    </a:solidFill>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extLst>
                  <a:ext uri="{0D108BD9-81ED-4DB2-BD59-A6C34878D82A}">
                    <a16:rowId xmlns:a16="http://schemas.microsoft.com/office/drawing/2014/main" val="10002"/>
                  </a:ext>
                </a:extLst>
              </a:tr>
              <a:tr h="252828">
                <a:tc>
                  <a:txBody>
                    <a:bodyPr/>
                    <a:lstStyle/>
                    <a:p>
                      <a:r>
                        <a:rPr lang="en-GB" sz="1200" dirty="0" smtClean="0"/>
                        <a:t>Gamma</a:t>
                      </a:r>
                      <a:endParaRPr lang="en-GB" sz="1200" dirty="0"/>
                    </a:p>
                  </a:txBody>
                  <a:tcPr anchor="ctr">
                    <a:solidFill>
                      <a:schemeClr val="accent2">
                        <a:lumMod val="20000"/>
                        <a:lumOff val="80000"/>
                      </a:schemeClr>
                    </a:solidFill>
                  </a:tcP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extLst>
                  <a:ext uri="{0D108BD9-81ED-4DB2-BD59-A6C34878D82A}">
                    <a16:rowId xmlns:a16="http://schemas.microsoft.com/office/drawing/2014/main" val="10003"/>
                  </a:ext>
                </a:extLst>
              </a:tr>
            </a:tbl>
          </a:graphicData>
        </a:graphic>
      </p:graphicFrame>
      <p:pic>
        <p:nvPicPr>
          <p:cNvPr id="44" name="Picture 43">
            <a:extLst>
              <a:ext uri="{FF2B5EF4-FFF2-40B4-BE49-F238E27FC236}">
                <a16:creationId xmlns:a16="http://schemas.microsoft.com/office/drawing/2014/main" id="{4E667E7F-998E-4E53-90D3-AF6D0A507F91}"/>
              </a:ext>
            </a:extLst>
          </p:cNvPr>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tretch>
            <a:fillRect/>
          </a:stretch>
        </p:blipFill>
        <p:spPr>
          <a:xfrm rot="5400000">
            <a:off x="2467954" y="11136"/>
            <a:ext cx="596249" cy="593820"/>
          </a:xfrm>
          <a:prstGeom prst="rect">
            <a:avLst/>
          </a:prstGeom>
        </p:spPr>
      </p:pic>
      <p:sp>
        <p:nvSpPr>
          <p:cNvPr id="45" name="Rectangle 44"/>
          <p:cNvSpPr/>
          <p:nvPr/>
        </p:nvSpPr>
        <p:spPr>
          <a:xfrm>
            <a:off x="938073" y="60357"/>
            <a:ext cx="1313844" cy="41403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1200" dirty="0" smtClean="0">
                <a:solidFill>
                  <a:schemeClr val="tx1"/>
                </a:solidFill>
              </a:rPr>
              <a:t>Radius of an </a:t>
            </a:r>
            <a:r>
              <a:rPr lang="en-GB" sz="1200" dirty="0" smtClean="0">
                <a:solidFill>
                  <a:schemeClr val="tx1"/>
                </a:solidFill>
              </a:rPr>
              <a:t>atom</a:t>
            </a:r>
          </a:p>
          <a:p>
            <a:pPr algn="ctr"/>
            <a:endParaRPr lang="en-GB" sz="1200" dirty="0">
              <a:solidFill>
                <a:schemeClr val="tx1"/>
              </a:solidFill>
            </a:endParaRPr>
          </a:p>
        </p:txBody>
      </p:sp>
      <p:cxnSp>
        <p:nvCxnSpPr>
          <p:cNvPr id="46" name="Straight Connector 45"/>
          <p:cNvCxnSpPr>
            <a:stCxn id="23" idx="0"/>
            <a:endCxn id="47" idx="2"/>
          </p:cNvCxnSpPr>
          <p:nvPr/>
        </p:nvCxnSpPr>
        <p:spPr>
          <a:xfrm flipH="1" flipV="1">
            <a:off x="5754595" y="2712820"/>
            <a:ext cx="550562" cy="9438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47" name="Table 46"/>
          <p:cNvGraphicFramePr>
            <a:graphicFrameLocks noGrp="1"/>
          </p:cNvGraphicFramePr>
          <p:nvPr>
            <p:extLst>
              <p:ext uri="{D42A27DB-BD31-4B8C-83A1-F6EECF244321}">
                <p14:modId xmlns:p14="http://schemas.microsoft.com/office/powerpoint/2010/main" val="736262198"/>
              </p:ext>
            </p:extLst>
          </p:nvPr>
        </p:nvGraphicFramePr>
        <p:xfrm>
          <a:off x="4209144" y="1432660"/>
          <a:ext cx="3090903" cy="1280160"/>
        </p:xfrm>
        <a:graphic>
          <a:graphicData uri="http://schemas.openxmlformats.org/drawingml/2006/table">
            <a:tbl>
              <a:tblPr firstRow="1" bandRow="1">
                <a:tableStyleId>{5940675A-B579-460E-94D1-54222C63F5DA}</a:tableStyleId>
              </a:tblPr>
              <a:tblGrid>
                <a:gridCol w="939737">
                  <a:extLst>
                    <a:ext uri="{9D8B030D-6E8A-4147-A177-3AD203B41FA5}">
                      <a16:colId xmlns:a16="http://schemas.microsoft.com/office/drawing/2014/main" val="20000"/>
                    </a:ext>
                  </a:extLst>
                </a:gridCol>
                <a:gridCol w="2151166">
                  <a:extLst>
                    <a:ext uri="{9D8B030D-6E8A-4147-A177-3AD203B41FA5}">
                      <a16:colId xmlns:a16="http://schemas.microsoft.com/office/drawing/2014/main" val="20001"/>
                    </a:ext>
                  </a:extLst>
                </a:gridCol>
              </a:tblGrid>
              <a:tr h="258030">
                <a:tc>
                  <a:txBody>
                    <a:bodyPr/>
                    <a:lstStyle/>
                    <a:p>
                      <a:r>
                        <a:rPr lang="en-GB" sz="1200" dirty="0" smtClean="0"/>
                        <a:t>Radioactive</a:t>
                      </a:r>
                      <a:r>
                        <a:rPr lang="en-GB" sz="1200" baseline="0" dirty="0" smtClean="0"/>
                        <a:t> decay</a:t>
                      </a:r>
                      <a:endParaRPr lang="en-GB" sz="1200" dirty="0"/>
                    </a:p>
                  </a:txBody>
                  <a:tcPr anchor="ctr">
                    <a:solidFill>
                      <a:schemeClr val="accent2">
                        <a:lumMod val="20000"/>
                        <a:lumOff val="80000"/>
                      </a:schemeClr>
                    </a:solidFill>
                  </a:tcPr>
                </a:tc>
                <a:tc>
                  <a:txBody>
                    <a:bodyPr/>
                    <a:lstStyle/>
                    <a:p>
                      <a:pPr algn="ctr"/>
                      <a:endParaRPr lang="en-GB" sz="1200" b="1" i="1" dirty="0">
                        <a:solidFill>
                          <a:schemeClr val="accent2">
                            <a:lumMod val="75000"/>
                          </a:schemeClr>
                        </a:solidFill>
                      </a:endParaRPr>
                    </a:p>
                  </a:txBody>
                  <a:tcPr anchor="ctr"/>
                </a:tc>
                <a:extLst>
                  <a:ext uri="{0D108BD9-81ED-4DB2-BD59-A6C34878D82A}">
                    <a16:rowId xmlns:a16="http://schemas.microsoft.com/office/drawing/2014/main" val="886545442"/>
                  </a:ext>
                </a:extLst>
              </a:tr>
              <a:tr h="258030">
                <a:tc>
                  <a:txBody>
                    <a:bodyPr/>
                    <a:lstStyle/>
                    <a:p>
                      <a:r>
                        <a:rPr lang="en-GB" sz="1200" dirty="0" smtClean="0"/>
                        <a:t>Detecting</a:t>
                      </a:r>
                      <a:endParaRPr lang="en-GB" sz="1200" dirty="0"/>
                    </a:p>
                  </a:txBody>
                  <a:tcPr anchor="ctr">
                    <a:solidFill>
                      <a:schemeClr val="accent2">
                        <a:lumMod val="20000"/>
                        <a:lumOff val="80000"/>
                      </a:schemeClr>
                    </a:solidFill>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endParaRPr lang="en-GB" sz="1200" b="1" i="1" dirty="0" smtClean="0">
                        <a:solidFill>
                          <a:schemeClr val="accent2">
                            <a:lumMod val="75000"/>
                          </a:schemeClr>
                        </a:solidFill>
                      </a:endParaRPr>
                    </a:p>
                  </a:txBody>
                  <a:tcPr anchor="ctr"/>
                </a:tc>
                <a:extLst>
                  <a:ext uri="{0D108BD9-81ED-4DB2-BD59-A6C34878D82A}">
                    <a16:rowId xmlns:a16="http://schemas.microsoft.com/office/drawing/2014/main" val="3396675008"/>
                  </a:ext>
                </a:extLst>
              </a:tr>
              <a:tr h="258030">
                <a:tc>
                  <a:txBody>
                    <a:bodyPr/>
                    <a:lstStyle/>
                    <a:p>
                      <a:r>
                        <a:rPr lang="en-GB" sz="1200" dirty="0" smtClean="0"/>
                        <a:t>Unit</a:t>
                      </a:r>
                      <a:endParaRPr lang="en-GB" sz="1200" dirty="0"/>
                    </a:p>
                  </a:txBody>
                  <a:tcPr anchor="ctr">
                    <a:solidFill>
                      <a:schemeClr val="accent2">
                        <a:lumMod val="20000"/>
                        <a:lumOff val="80000"/>
                      </a:schemeClr>
                    </a:solidFill>
                  </a:tcPr>
                </a:tc>
                <a:tc>
                  <a:txBody>
                    <a:bodyPr/>
                    <a:lstStyle/>
                    <a:p>
                      <a:pPr algn="ctr"/>
                      <a:endParaRPr lang="en-GB" sz="1200" b="1" i="1" dirty="0">
                        <a:solidFill>
                          <a:schemeClr val="accent2">
                            <a:lumMod val="75000"/>
                          </a:schemeClr>
                        </a:solidFill>
                      </a:endParaRPr>
                    </a:p>
                  </a:txBody>
                  <a:tcPr anchor="ctr"/>
                </a:tc>
                <a:extLst>
                  <a:ext uri="{0D108BD9-81ED-4DB2-BD59-A6C34878D82A}">
                    <a16:rowId xmlns:a16="http://schemas.microsoft.com/office/drawing/2014/main" val="10001"/>
                  </a:ext>
                </a:extLst>
              </a:tr>
              <a:tr h="258030">
                <a:tc>
                  <a:txBody>
                    <a:bodyPr/>
                    <a:lstStyle/>
                    <a:p>
                      <a:r>
                        <a:rPr lang="en-GB" sz="1200" dirty="0" smtClean="0"/>
                        <a:t>Ionisation</a:t>
                      </a:r>
                      <a:endParaRPr lang="en-GB" sz="1200" dirty="0"/>
                    </a:p>
                  </a:txBody>
                  <a:tcPr anchor="ctr">
                    <a:solidFill>
                      <a:schemeClr val="accent2">
                        <a:lumMod val="20000"/>
                        <a:lumOff val="80000"/>
                      </a:schemeClr>
                    </a:solidFill>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endParaRPr lang="en-GB" sz="1200" b="1" i="1" dirty="0" smtClean="0">
                        <a:solidFill>
                          <a:schemeClr val="accent2">
                            <a:lumMod val="75000"/>
                          </a:schemeClr>
                        </a:solidFill>
                      </a:endParaRPr>
                    </a:p>
                  </a:txBody>
                  <a:tcPr anchor="ctr"/>
                </a:tc>
                <a:extLst>
                  <a:ext uri="{0D108BD9-81ED-4DB2-BD59-A6C34878D82A}">
                    <a16:rowId xmlns:a16="http://schemas.microsoft.com/office/drawing/2014/main" val="10002"/>
                  </a:ext>
                </a:extLst>
              </a:tr>
            </a:tbl>
          </a:graphicData>
        </a:graphic>
      </p:graphicFrame>
      <p:pic>
        <p:nvPicPr>
          <p:cNvPr id="48" name="Picture 47" descr="Image result for unstable nuclei emitting radiation">
            <a:extLst>
              <a:ext uri="{FF2B5EF4-FFF2-40B4-BE49-F238E27FC236}">
                <a16:creationId xmlns:a16="http://schemas.microsoft.com/office/drawing/2014/main" id="{73674FA2-BD76-4025-950F-E39666B71E1C}"/>
              </a:ext>
            </a:extLst>
          </p:cNvPr>
          <p:cNvPicPr/>
          <p:nvPr/>
        </p:nvPicPr>
        <p:blipFill rotWithShape="1">
          <a:blip r:embed="rId4">
            <a:extLst>
              <a:ext uri="{28A0092B-C50C-407E-A947-70E740481C1C}">
                <a14:useLocalDpi xmlns:a14="http://schemas.microsoft.com/office/drawing/2010/main" val="0"/>
              </a:ext>
            </a:extLst>
          </a:blip>
          <a:srcRect b="10407"/>
          <a:stretch/>
        </p:blipFill>
        <p:spPr bwMode="auto">
          <a:xfrm>
            <a:off x="4286734" y="738698"/>
            <a:ext cx="1317154" cy="587234"/>
          </a:xfrm>
          <a:prstGeom prst="rect">
            <a:avLst/>
          </a:prstGeom>
          <a:noFill/>
          <a:ln>
            <a:noFill/>
          </a:ln>
          <a:extLst>
            <a:ext uri="{53640926-AAD7-44D8-BBD7-CCE9431645EC}">
              <a14:shadowObscured xmlns:a14="http://schemas.microsoft.com/office/drawing/2010/main"/>
            </a:ext>
          </a:extLst>
        </p:spPr>
      </p:pic>
      <p:pic>
        <p:nvPicPr>
          <p:cNvPr id="49" name="Picture 48" descr="Image result for alpha beta gamma radiation">
            <a:extLst>
              <a:ext uri="{FF2B5EF4-FFF2-40B4-BE49-F238E27FC236}">
                <a16:creationId xmlns:a16="http://schemas.microsoft.com/office/drawing/2014/main" id="{6D642F14-CA99-41C7-B2EC-DCD0AFF0D622}"/>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142176" y="517319"/>
            <a:ext cx="2575262" cy="826599"/>
          </a:xfrm>
          <a:prstGeom prst="rect">
            <a:avLst/>
          </a:prstGeom>
          <a:noFill/>
          <a:ln>
            <a:noFill/>
          </a:ln>
        </p:spPr>
      </p:pic>
      <p:pic>
        <p:nvPicPr>
          <p:cNvPr id="50" name="Picture 49">
            <a:extLst>
              <a:ext uri="{FF2B5EF4-FFF2-40B4-BE49-F238E27FC236}">
                <a16:creationId xmlns:a16="http://schemas.microsoft.com/office/drawing/2014/main" id="{CDDB642E-17A4-4491-9E5D-F508D5C16938}"/>
              </a:ext>
            </a:extLst>
          </p:cNvPr>
          <p:cNvPicPr>
            <a:picLocks noChangeAspect="1"/>
          </p:cNvPicPr>
          <p:nvPr/>
        </p:nvPicPr>
        <p:blipFill rotWithShape="1">
          <a:blip r:embed="rId6">
            <a:extLst>
              <a:ext uri="{28A0092B-C50C-407E-A947-70E740481C1C}">
                <a14:useLocalDpi xmlns:a14="http://schemas.microsoft.com/office/drawing/2010/main" val="0"/>
              </a:ext>
            </a:extLst>
          </a:blip>
          <a:srcRect t="6915" b="5926"/>
          <a:stretch/>
        </p:blipFill>
        <p:spPr>
          <a:xfrm>
            <a:off x="11377933" y="7711044"/>
            <a:ext cx="1337447" cy="745555"/>
          </a:xfrm>
          <a:prstGeom prst="rect">
            <a:avLst/>
          </a:prstGeom>
        </p:spPr>
      </p:pic>
      <p:pic>
        <p:nvPicPr>
          <p:cNvPr id="51" name="Picture 50">
            <a:extLst>
              <a:ext uri="{FF2B5EF4-FFF2-40B4-BE49-F238E27FC236}">
                <a16:creationId xmlns:a16="http://schemas.microsoft.com/office/drawing/2014/main" id="{BC884EFF-6BFE-45ED-84A2-32E58D38B902}"/>
              </a:ext>
            </a:extLst>
          </p:cNvPr>
          <p:cNvPicPr>
            <a:picLocks noChangeAspect="1"/>
          </p:cNvPicPr>
          <p:nvPr/>
        </p:nvPicPr>
        <p:blipFill rotWithShape="1">
          <a:blip r:embed="rId7">
            <a:extLst>
              <a:ext uri="{28A0092B-C50C-407E-A947-70E740481C1C}">
                <a14:useLocalDpi xmlns:a14="http://schemas.microsoft.com/office/drawing/2010/main" val="0"/>
              </a:ext>
            </a:extLst>
          </a:blip>
          <a:srcRect l="3489" t="9126" r="5163" b="5324"/>
          <a:stretch/>
        </p:blipFill>
        <p:spPr>
          <a:xfrm>
            <a:off x="11361801" y="8502768"/>
            <a:ext cx="1346980" cy="744999"/>
          </a:xfrm>
          <a:prstGeom prst="rect">
            <a:avLst/>
          </a:prstGeom>
        </p:spPr>
      </p:pic>
      <p:grpSp>
        <p:nvGrpSpPr>
          <p:cNvPr id="52" name="Group 51"/>
          <p:cNvGrpSpPr/>
          <p:nvPr/>
        </p:nvGrpSpPr>
        <p:grpSpPr>
          <a:xfrm>
            <a:off x="815280" y="3016770"/>
            <a:ext cx="2643514" cy="545800"/>
            <a:chOff x="-3031420" y="2809296"/>
            <a:chExt cx="2643514" cy="545800"/>
          </a:xfrm>
        </p:grpSpPr>
        <p:pic>
          <p:nvPicPr>
            <p:cNvPr id="53" name="Picture 52" descr="Image result for isotopes of lithium atomic diagram">
              <a:extLst>
                <a:ext uri="{FF2B5EF4-FFF2-40B4-BE49-F238E27FC236}">
                  <a16:creationId xmlns:a16="http://schemas.microsoft.com/office/drawing/2014/main" id="{D517F2D1-4837-4483-802F-4D09BB25DFFC}"/>
                </a:ext>
              </a:extLst>
            </p:cNvPr>
            <p:cNvPicPr/>
            <p:nvPr/>
          </p:nvPicPr>
          <p:blipFill rotWithShape="1">
            <a:blip r:embed="rId8">
              <a:extLst>
                <a:ext uri="{28A0092B-C50C-407E-A947-70E740481C1C}">
                  <a14:useLocalDpi xmlns:a14="http://schemas.microsoft.com/office/drawing/2010/main" val="0"/>
                </a:ext>
              </a:extLst>
            </a:blip>
            <a:srcRect l="6599" t="6294" r="73031" b="55062"/>
            <a:stretch/>
          </p:blipFill>
          <p:spPr bwMode="auto">
            <a:xfrm>
              <a:off x="-3031420" y="2816417"/>
              <a:ext cx="511542" cy="538679"/>
            </a:xfrm>
            <a:prstGeom prst="rect">
              <a:avLst/>
            </a:prstGeom>
            <a:noFill/>
            <a:ln>
              <a:noFill/>
            </a:ln>
            <a:extLst>
              <a:ext uri="{53640926-AAD7-44D8-BBD7-CCE9431645EC}">
                <a14:shadowObscured xmlns:a14="http://schemas.microsoft.com/office/drawing/2010/main"/>
              </a:ext>
            </a:extLst>
          </p:spPr>
        </p:pic>
        <p:pic>
          <p:nvPicPr>
            <p:cNvPr id="54" name="Picture 53" descr="Image result for isotopes of lithium atomic diagram">
              <a:extLst>
                <a:ext uri="{FF2B5EF4-FFF2-40B4-BE49-F238E27FC236}">
                  <a16:creationId xmlns:a16="http://schemas.microsoft.com/office/drawing/2014/main" id="{5A1C30B9-87D0-4D34-8298-F796BA0943CB}"/>
                </a:ext>
              </a:extLst>
            </p:cNvPr>
            <p:cNvPicPr/>
            <p:nvPr/>
          </p:nvPicPr>
          <p:blipFill rotWithShape="1">
            <a:blip r:embed="rId8">
              <a:extLst>
                <a:ext uri="{28A0092B-C50C-407E-A947-70E740481C1C}">
                  <a14:useLocalDpi xmlns:a14="http://schemas.microsoft.com/office/drawing/2010/main" val="0"/>
                </a:ext>
              </a:extLst>
            </a:blip>
            <a:srcRect l="39777" t="4193" r="39394" b="55469"/>
            <a:stretch/>
          </p:blipFill>
          <p:spPr bwMode="auto">
            <a:xfrm>
              <a:off x="-1607371" y="2809296"/>
              <a:ext cx="511542" cy="538779"/>
            </a:xfrm>
            <a:prstGeom prst="rect">
              <a:avLst/>
            </a:prstGeom>
            <a:noFill/>
            <a:ln>
              <a:noFill/>
            </a:ln>
            <a:extLst>
              <a:ext uri="{53640926-AAD7-44D8-BBD7-CCE9431645EC}">
                <a14:shadowObscured xmlns:a14="http://schemas.microsoft.com/office/drawing/2010/main"/>
              </a:ext>
            </a:extLst>
          </p:spPr>
        </p:pic>
        <p:pic>
          <p:nvPicPr>
            <p:cNvPr id="55" name="Picture 54" descr="Image result for isotopes of lithium atomic diagram">
              <a:extLst>
                <a:ext uri="{FF2B5EF4-FFF2-40B4-BE49-F238E27FC236}">
                  <a16:creationId xmlns:a16="http://schemas.microsoft.com/office/drawing/2014/main" id="{0E99D998-53C9-4841-8E2C-6DA1FB2DD318}"/>
                </a:ext>
              </a:extLst>
            </p:cNvPr>
            <p:cNvPicPr/>
            <p:nvPr/>
          </p:nvPicPr>
          <p:blipFill rotWithShape="1">
            <a:blip r:embed="rId9" cstate="print">
              <a:extLst>
                <a:ext uri="{28A0092B-C50C-407E-A947-70E740481C1C}">
                  <a14:useLocalDpi xmlns:a14="http://schemas.microsoft.com/office/drawing/2010/main" val="0"/>
                </a:ext>
              </a:extLst>
            </a:blip>
            <a:srcRect l="24595" t="6481" r="1435" b="7992"/>
            <a:stretch/>
          </p:blipFill>
          <p:spPr bwMode="auto">
            <a:xfrm>
              <a:off x="-2322530" y="2810685"/>
              <a:ext cx="538406" cy="538679"/>
            </a:xfrm>
            <a:prstGeom prst="rect">
              <a:avLst/>
            </a:prstGeom>
            <a:noFill/>
            <a:ln>
              <a:noFill/>
            </a:ln>
            <a:extLst>
              <a:ext uri="{53640926-AAD7-44D8-BBD7-CCE9431645EC}">
                <a14:shadowObscured xmlns:a14="http://schemas.microsoft.com/office/drawing/2010/main"/>
              </a:ext>
            </a:extLst>
          </p:spPr>
        </p:pic>
        <p:pic>
          <p:nvPicPr>
            <p:cNvPr id="56" name="Picture 55" descr="Image result for isotopes of lithium atomic diagram">
              <a:extLst>
                <a:ext uri="{FF2B5EF4-FFF2-40B4-BE49-F238E27FC236}">
                  <a16:creationId xmlns:a16="http://schemas.microsoft.com/office/drawing/2014/main" id="{F1F774E1-6842-47DB-A5C9-805A6E94F3A5}"/>
                </a:ext>
              </a:extLst>
            </p:cNvPr>
            <p:cNvPicPr/>
            <p:nvPr/>
          </p:nvPicPr>
          <p:blipFill rotWithShape="1">
            <a:blip r:embed="rId9" cstate="print">
              <a:extLst>
                <a:ext uri="{28A0092B-C50C-407E-A947-70E740481C1C}">
                  <a14:useLocalDpi xmlns:a14="http://schemas.microsoft.com/office/drawing/2010/main" val="0"/>
                </a:ext>
              </a:extLst>
            </a:blip>
            <a:srcRect l="24596" b="7262"/>
            <a:stretch/>
          </p:blipFill>
          <p:spPr bwMode="auto">
            <a:xfrm>
              <a:off x="-926312" y="2809296"/>
              <a:ext cx="538406" cy="538679"/>
            </a:xfrm>
            <a:prstGeom prst="rect">
              <a:avLst/>
            </a:prstGeom>
            <a:noFill/>
            <a:ln w="25400">
              <a:noFill/>
            </a:ln>
            <a:extLst>
              <a:ext uri="{53640926-AAD7-44D8-BBD7-CCE9431645EC}">
                <a14:shadowObscured xmlns:a14="http://schemas.microsoft.com/office/drawing/2010/main"/>
              </a:ext>
            </a:extLst>
          </p:spPr>
        </p:pic>
      </p:grpSp>
      <p:graphicFrame>
        <p:nvGraphicFramePr>
          <p:cNvPr id="57" name="Table 56"/>
          <p:cNvGraphicFramePr>
            <a:graphicFrameLocks noGrp="1"/>
          </p:cNvGraphicFramePr>
          <p:nvPr>
            <p:extLst>
              <p:ext uri="{D42A27DB-BD31-4B8C-83A1-F6EECF244321}">
                <p14:modId xmlns:p14="http://schemas.microsoft.com/office/powerpoint/2010/main" val="2763226306"/>
              </p:ext>
            </p:extLst>
          </p:nvPr>
        </p:nvGraphicFramePr>
        <p:xfrm>
          <a:off x="65428" y="3000857"/>
          <a:ext cx="3489750" cy="1042349"/>
        </p:xfrm>
        <a:graphic>
          <a:graphicData uri="http://schemas.openxmlformats.org/drawingml/2006/table">
            <a:tbl>
              <a:tblPr firstRow="1" bandRow="1">
                <a:tableStyleId>{5940675A-B579-460E-94D1-54222C63F5DA}</a:tableStyleId>
              </a:tblPr>
              <a:tblGrid>
                <a:gridCol w="663160">
                  <a:extLst>
                    <a:ext uri="{9D8B030D-6E8A-4147-A177-3AD203B41FA5}">
                      <a16:colId xmlns:a16="http://schemas.microsoft.com/office/drawing/2014/main" val="20000"/>
                    </a:ext>
                  </a:extLst>
                </a:gridCol>
                <a:gridCol w="706647">
                  <a:extLst>
                    <a:ext uri="{9D8B030D-6E8A-4147-A177-3AD203B41FA5}">
                      <a16:colId xmlns:a16="http://schemas.microsoft.com/office/drawing/2014/main" val="3417159166"/>
                    </a:ext>
                  </a:extLst>
                </a:gridCol>
                <a:gridCol w="706648">
                  <a:extLst>
                    <a:ext uri="{9D8B030D-6E8A-4147-A177-3AD203B41FA5}">
                      <a16:colId xmlns:a16="http://schemas.microsoft.com/office/drawing/2014/main" val="1739720752"/>
                    </a:ext>
                  </a:extLst>
                </a:gridCol>
                <a:gridCol w="706648">
                  <a:extLst>
                    <a:ext uri="{9D8B030D-6E8A-4147-A177-3AD203B41FA5}">
                      <a16:colId xmlns:a16="http://schemas.microsoft.com/office/drawing/2014/main" val="2737858994"/>
                    </a:ext>
                  </a:extLst>
                </a:gridCol>
                <a:gridCol w="706647">
                  <a:extLst>
                    <a:ext uri="{9D8B030D-6E8A-4147-A177-3AD203B41FA5}">
                      <a16:colId xmlns:a16="http://schemas.microsoft.com/office/drawing/2014/main" val="4005770399"/>
                    </a:ext>
                  </a:extLst>
                </a:gridCol>
              </a:tblGrid>
              <a:tr h="585149">
                <a:tc>
                  <a:txBody>
                    <a:bodyPr/>
                    <a:lstStyle/>
                    <a:p>
                      <a:r>
                        <a:rPr lang="en-GB" sz="1200" dirty="0" smtClean="0"/>
                        <a:t>Isotope</a:t>
                      </a:r>
                      <a:endParaRPr lang="en-GB" sz="1200" dirty="0"/>
                    </a:p>
                  </a:txBody>
                  <a:tcPr anchor="ctr">
                    <a:solidFill>
                      <a:schemeClr val="accent2">
                        <a:lumMod val="20000"/>
                        <a:lumOff val="80000"/>
                      </a:schemeClr>
                    </a:solidFill>
                  </a:tcPr>
                </a:tc>
                <a:tc>
                  <a:txBody>
                    <a:bodyPr/>
                    <a:lstStyle/>
                    <a:p>
                      <a:pPr algn="ctr"/>
                      <a:endParaRPr lang="en-GB" sz="1200" dirty="0">
                        <a:solidFill>
                          <a:schemeClr val="tx1"/>
                        </a:solidFill>
                      </a:endParaRPr>
                    </a:p>
                  </a:txBody>
                  <a:tcPr anchor="ctr"/>
                </a:tc>
                <a:tc>
                  <a:txBody>
                    <a:bodyPr/>
                    <a:lstStyle/>
                    <a:p>
                      <a:pPr algn="ctr"/>
                      <a:endParaRPr lang="en-GB" sz="1200" dirty="0">
                        <a:solidFill>
                          <a:schemeClr val="tx1"/>
                        </a:solidFill>
                      </a:endParaRPr>
                    </a:p>
                  </a:txBody>
                  <a:tcPr anchor="ctr"/>
                </a:tc>
                <a:tc>
                  <a:txBody>
                    <a:bodyPr/>
                    <a:lstStyle/>
                    <a:p>
                      <a:pPr algn="ctr"/>
                      <a:endParaRPr lang="en-GB" sz="1200" dirty="0">
                        <a:solidFill>
                          <a:schemeClr val="tx1"/>
                        </a:solidFill>
                      </a:endParaRPr>
                    </a:p>
                  </a:txBody>
                  <a:tcPr anchor="ctr"/>
                </a:tc>
                <a:tc>
                  <a:txBody>
                    <a:bodyPr/>
                    <a:lstStyle/>
                    <a:p>
                      <a:pPr algn="ctr"/>
                      <a:endParaRPr lang="en-GB" sz="1200" dirty="0">
                        <a:solidFill>
                          <a:schemeClr val="tx1"/>
                        </a:solidFill>
                      </a:endParaRPr>
                    </a:p>
                  </a:txBody>
                  <a:tcPr anchor="ctr"/>
                </a:tc>
                <a:extLst>
                  <a:ext uri="{0D108BD9-81ED-4DB2-BD59-A6C34878D82A}">
                    <a16:rowId xmlns:a16="http://schemas.microsoft.com/office/drawing/2014/main" val="10000"/>
                  </a:ext>
                </a:extLst>
              </a:tr>
              <a:tr h="0">
                <a:tc gridSpan="5">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lang="en-GB" sz="1200" b="1" i="1" dirty="0" smtClean="0">
                        <a:solidFill>
                          <a:schemeClr val="accent2">
                            <a:lumMod val="75000"/>
                          </a:schemeClr>
                        </a:solidFill>
                      </a:endParaRPr>
                    </a:p>
                    <a:p>
                      <a:pPr marL="0" marR="0" indent="0" algn="l" defTabSz="1280160" rtl="0" eaLnBrk="1" fontAlgn="auto" latinLnBrk="0" hangingPunct="1">
                        <a:lnSpc>
                          <a:spcPct val="100000"/>
                        </a:lnSpc>
                        <a:spcBef>
                          <a:spcPts val="0"/>
                        </a:spcBef>
                        <a:spcAft>
                          <a:spcPts val="0"/>
                        </a:spcAft>
                        <a:buClrTx/>
                        <a:buSzTx/>
                        <a:buFontTx/>
                        <a:buNone/>
                        <a:tabLst/>
                        <a:defRPr/>
                      </a:pPr>
                      <a:endParaRPr lang="en-GB" sz="1200" b="1" i="1" dirty="0">
                        <a:solidFill>
                          <a:schemeClr val="accent2">
                            <a:lumMod val="75000"/>
                          </a:schemeClr>
                        </a:solidFill>
                      </a:endParaRPr>
                    </a:p>
                  </a:txBody>
                  <a:tcPr anchor="c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bl>
          </a:graphicData>
        </a:graphic>
      </p:graphicFrame>
      <mc:AlternateContent xmlns:mc="http://schemas.openxmlformats.org/markup-compatibility/2006">
        <mc:Choice xmlns:a14="http://schemas.microsoft.com/office/drawing/2010/main" Requires="a14">
          <p:sp>
            <p:nvSpPr>
              <p:cNvPr id="58" name="Rectangle 57"/>
              <p:cNvSpPr/>
              <p:nvPr/>
            </p:nvSpPr>
            <p:spPr>
              <a:xfrm>
                <a:off x="11319651" y="2052389"/>
                <a:ext cx="1519421" cy="22639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14:m>
                  <m:oMathPara xmlns:m="http://schemas.openxmlformats.org/officeDocument/2006/math">
                    <m:oMathParaPr>
                      <m:jc m:val="centerGroup"/>
                    </m:oMathParaPr>
                    <m:oMath xmlns:m="http://schemas.openxmlformats.org/officeDocument/2006/math">
                      <m:sPre>
                        <m:sPrePr>
                          <m:ctrlPr>
                            <a:rPr lang="en-GB" sz="1100" b="0" i="1" dirty="0" smtClean="0">
                              <a:solidFill>
                                <a:schemeClr val="tx1"/>
                              </a:solidFill>
                              <a:latin typeface="Cambria Math" panose="02040503050406030204" pitchFamily="18" charset="0"/>
                            </a:rPr>
                          </m:ctrlPr>
                        </m:sPrePr>
                        <m:sub>
                          <m:r>
                            <a:rPr lang="en-GB" sz="1100" b="0" i="1" dirty="0" smtClean="0">
                              <a:solidFill>
                                <a:schemeClr val="tx1"/>
                              </a:solidFill>
                              <a:latin typeface="Cambria Math"/>
                            </a:rPr>
                            <m:t>92</m:t>
                          </m:r>
                        </m:sub>
                        <m:sup>
                          <m:r>
                            <a:rPr lang="en-GB" sz="1100" b="0" i="1" dirty="0" smtClean="0">
                              <a:solidFill>
                                <a:schemeClr val="tx1"/>
                              </a:solidFill>
                              <a:latin typeface="Cambria Math"/>
                            </a:rPr>
                            <m:t>23</m:t>
                          </m:r>
                          <m:r>
                            <a:rPr lang="en-GB" sz="1100" b="0" i="1" dirty="0" smtClean="0">
                              <a:solidFill>
                                <a:schemeClr val="tx1"/>
                              </a:solidFill>
                              <a:latin typeface="Cambria Math" panose="02040503050406030204" pitchFamily="18" charset="0"/>
                            </a:rPr>
                            <m:t>8</m:t>
                          </m:r>
                        </m:sup>
                        <m:e>
                          <m:r>
                            <a:rPr lang="en-GB" sz="1100" b="0" i="1" dirty="0" smtClean="0">
                              <a:solidFill>
                                <a:schemeClr val="tx1"/>
                              </a:solidFill>
                              <a:latin typeface="Cambria Math"/>
                            </a:rPr>
                            <m:t>𝑈</m:t>
                          </m:r>
                        </m:e>
                      </m:sPre>
                      <m:r>
                        <a:rPr lang="en-GB" sz="1100" b="0" i="1" dirty="0" smtClean="0">
                          <a:solidFill>
                            <a:schemeClr val="tx1"/>
                          </a:solidFill>
                          <a:latin typeface="Cambria Math"/>
                        </a:rPr>
                        <m:t>→ </m:t>
                      </m:r>
                      <m:sPre>
                        <m:sPrePr>
                          <m:ctrlPr>
                            <a:rPr lang="en-GB" sz="1100" b="0" i="1" dirty="0" smtClean="0">
                              <a:solidFill>
                                <a:schemeClr val="tx1"/>
                              </a:solidFill>
                              <a:latin typeface="Cambria Math" panose="02040503050406030204" pitchFamily="18" charset="0"/>
                            </a:rPr>
                          </m:ctrlPr>
                        </m:sPrePr>
                        <m:sub>
                          <m:r>
                            <a:rPr lang="en-GB" sz="1100" b="0" i="1" dirty="0" smtClean="0">
                              <a:solidFill>
                                <a:schemeClr val="tx1"/>
                              </a:solidFill>
                              <a:latin typeface="Cambria Math" panose="02040503050406030204" pitchFamily="18" charset="0"/>
                            </a:rPr>
                            <m:t>90</m:t>
                          </m:r>
                        </m:sub>
                        <m:sup>
                          <m:r>
                            <a:rPr lang="en-GB" sz="1100" b="0" i="1" dirty="0" smtClean="0">
                              <a:solidFill>
                                <a:schemeClr val="tx1"/>
                              </a:solidFill>
                              <a:latin typeface="Cambria Math" panose="02040503050406030204" pitchFamily="18" charset="0"/>
                            </a:rPr>
                            <m:t>234</m:t>
                          </m:r>
                        </m:sup>
                        <m:e>
                          <m:r>
                            <a:rPr lang="en-GB" sz="1100" b="0" i="1" dirty="0" smtClean="0">
                              <a:solidFill>
                                <a:schemeClr val="tx1"/>
                              </a:solidFill>
                              <a:latin typeface="Cambria Math" panose="02040503050406030204" pitchFamily="18" charset="0"/>
                            </a:rPr>
                            <m:t>𝑇h</m:t>
                          </m:r>
                          <m:r>
                            <a:rPr lang="en-GB" sz="1100" b="0" i="1" dirty="0" smtClean="0">
                              <a:solidFill>
                                <a:schemeClr val="tx1"/>
                              </a:solidFill>
                              <a:latin typeface="Cambria Math"/>
                            </a:rPr>
                            <m:t>+</m:t>
                          </m:r>
                          <m:r>
                            <a:rPr lang="en-GB" sz="1100" b="0" i="1" dirty="0" smtClean="0">
                              <a:solidFill>
                                <a:schemeClr val="tx1"/>
                              </a:solidFill>
                              <a:latin typeface="Cambria Math" panose="02040503050406030204" pitchFamily="18" charset="0"/>
                            </a:rPr>
                            <m:t> </m:t>
                          </m:r>
                          <m:sPre>
                            <m:sPrePr>
                              <m:ctrlPr>
                                <a:rPr lang="en-GB" sz="1100" b="0" i="1" dirty="0" smtClean="0">
                                  <a:solidFill>
                                    <a:schemeClr val="tx1"/>
                                  </a:solidFill>
                                  <a:latin typeface="Cambria Math" panose="02040503050406030204" pitchFamily="18" charset="0"/>
                                </a:rPr>
                              </m:ctrlPr>
                            </m:sPrePr>
                            <m:sub>
                              <m:r>
                                <a:rPr lang="en-GB" sz="1100" b="0" i="1" dirty="0" smtClean="0">
                                  <a:solidFill>
                                    <a:schemeClr val="tx1"/>
                                  </a:solidFill>
                                  <a:latin typeface="Cambria Math" panose="02040503050406030204" pitchFamily="18" charset="0"/>
                                </a:rPr>
                                <m:t>2</m:t>
                              </m:r>
                            </m:sub>
                            <m:sup>
                              <m:r>
                                <a:rPr lang="en-GB" sz="1100" b="0" i="1" dirty="0" smtClean="0">
                                  <a:solidFill>
                                    <a:schemeClr val="tx1"/>
                                  </a:solidFill>
                                  <a:latin typeface="Cambria Math" panose="02040503050406030204" pitchFamily="18" charset="0"/>
                                </a:rPr>
                                <m:t>4</m:t>
                              </m:r>
                            </m:sup>
                            <m:e>
                              <m:r>
                                <a:rPr lang="en-GB" sz="1100" b="0" i="1" dirty="0" smtClean="0">
                                  <a:solidFill>
                                    <a:schemeClr val="tx1"/>
                                  </a:solidFill>
                                  <a:latin typeface="Cambria Math" panose="02040503050406030204" pitchFamily="18" charset="0"/>
                                </a:rPr>
                                <m:t>𝐻𝑒</m:t>
                              </m:r>
                            </m:e>
                          </m:sPre>
                        </m:e>
                      </m:sPre>
                    </m:oMath>
                  </m:oMathPara>
                </a14:m>
                <a:endParaRPr lang="en-GB" sz="1200" dirty="0">
                  <a:solidFill>
                    <a:schemeClr val="tx1"/>
                  </a:solidFill>
                </a:endParaRPr>
              </a:p>
            </p:txBody>
          </p:sp>
        </mc:Choice>
        <mc:Fallback>
          <p:sp>
            <p:nvSpPr>
              <p:cNvPr id="58" name="Rectangle 57"/>
              <p:cNvSpPr>
                <a:spLocks noRot="1" noChangeAspect="1" noMove="1" noResize="1" noEditPoints="1" noAdjustHandles="1" noChangeArrowheads="1" noChangeShapeType="1" noTextEdit="1"/>
              </p:cNvSpPr>
              <p:nvPr/>
            </p:nvSpPr>
            <p:spPr>
              <a:xfrm>
                <a:off x="11319651" y="2052389"/>
                <a:ext cx="1519421" cy="226396"/>
              </a:xfrm>
              <a:prstGeom prst="rect">
                <a:avLst/>
              </a:prstGeom>
              <a:blipFill>
                <a:blip r:embed="rId10"/>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59" name="Rectangle 58"/>
              <p:cNvSpPr/>
              <p:nvPr/>
            </p:nvSpPr>
            <p:spPr>
              <a:xfrm>
                <a:off x="11361801" y="2359357"/>
                <a:ext cx="1357654" cy="22331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14:m>
                  <m:oMathPara xmlns:m="http://schemas.openxmlformats.org/officeDocument/2006/math">
                    <m:oMathParaPr>
                      <m:jc m:val="centerGroup"/>
                    </m:oMathParaPr>
                    <m:oMath xmlns:m="http://schemas.openxmlformats.org/officeDocument/2006/math">
                      <m:sPre>
                        <m:sPrePr>
                          <m:ctrlPr>
                            <a:rPr lang="en-GB" sz="1100" b="0" i="1" dirty="0" smtClean="0">
                              <a:solidFill>
                                <a:schemeClr val="tx1"/>
                              </a:solidFill>
                              <a:latin typeface="Cambria Math" panose="02040503050406030204" pitchFamily="18" charset="0"/>
                            </a:rPr>
                          </m:ctrlPr>
                        </m:sPrePr>
                        <m:sub>
                          <m:r>
                            <a:rPr lang="en-GB" sz="1100" b="0" i="1" dirty="0" smtClean="0">
                              <a:solidFill>
                                <a:schemeClr val="tx1"/>
                              </a:solidFill>
                              <a:latin typeface="Cambria Math" panose="02040503050406030204" pitchFamily="18" charset="0"/>
                            </a:rPr>
                            <m:t>6</m:t>
                          </m:r>
                        </m:sub>
                        <m:sup>
                          <m:r>
                            <a:rPr lang="en-GB" sz="1100" b="0" i="1" dirty="0" smtClean="0">
                              <a:solidFill>
                                <a:schemeClr val="tx1"/>
                              </a:solidFill>
                              <a:latin typeface="Cambria Math" panose="02040503050406030204" pitchFamily="18" charset="0"/>
                            </a:rPr>
                            <m:t>14</m:t>
                          </m:r>
                        </m:sup>
                        <m:e>
                          <m:r>
                            <a:rPr lang="en-GB" sz="1100" b="0" i="1" dirty="0" smtClean="0">
                              <a:solidFill>
                                <a:schemeClr val="tx1"/>
                              </a:solidFill>
                              <a:latin typeface="Cambria Math" panose="02040503050406030204" pitchFamily="18" charset="0"/>
                            </a:rPr>
                            <m:t>𝐶</m:t>
                          </m:r>
                        </m:e>
                      </m:sPre>
                      <m:r>
                        <a:rPr lang="en-GB" sz="1100" b="0" i="1" dirty="0" smtClean="0">
                          <a:solidFill>
                            <a:schemeClr val="tx1"/>
                          </a:solidFill>
                          <a:latin typeface="Cambria Math"/>
                        </a:rPr>
                        <m:t>→ </m:t>
                      </m:r>
                      <m:sPre>
                        <m:sPrePr>
                          <m:ctrlPr>
                            <a:rPr lang="en-GB" sz="1100" b="0" i="1" dirty="0" smtClean="0">
                              <a:solidFill>
                                <a:schemeClr val="tx1"/>
                              </a:solidFill>
                              <a:latin typeface="Cambria Math" panose="02040503050406030204" pitchFamily="18" charset="0"/>
                            </a:rPr>
                          </m:ctrlPr>
                        </m:sPrePr>
                        <m:sub>
                          <m:r>
                            <a:rPr lang="en-GB" sz="1100" b="0" i="1" dirty="0" smtClean="0">
                              <a:solidFill>
                                <a:schemeClr val="tx1"/>
                              </a:solidFill>
                              <a:latin typeface="Cambria Math" panose="02040503050406030204" pitchFamily="18" charset="0"/>
                            </a:rPr>
                            <m:t>7</m:t>
                          </m:r>
                        </m:sub>
                        <m:sup>
                          <m:r>
                            <a:rPr lang="en-GB" sz="1100" b="0" i="1" dirty="0" smtClean="0">
                              <a:solidFill>
                                <a:schemeClr val="tx1"/>
                              </a:solidFill>
                              <a:latin typeface="Cambria Math" panose="02040503050406030204" pitchFamily="18" charset="0"/>
                            </a:rPr>
                            <m:t>14</m:t>
                          </m:r>
                        </m:sup>
                        <m:e>
                          <m:r>
                            <a:rPr lang="en-GB" sz="1100" b="0" i="1" dirty="0" smtClean="0">
                              <a:solidFill>
                                <a:schemeClr val="tx1"/>
                              </a:solidFill>
                              <a:latin typeface="Cambria Math" panose="02040503050406030204" pitchFamily="18" charset="0"/>
                            </a:rPr>
                            <m:t>𝑁</m:t>
                          </m:r>
                          <m:r>
                            <a:rPr lang="en-GB" sz="1100" b="0" i="1" dirty="0" smtClean="0">
                              <a:solidFill>
                                <a:schemeClr val="tx1"/>
                              </a:solidFill>
                              <a:latin typeface="Cambria Math" panose="02040503050406030204" pitchFamily="18" charset="0"/>
                            </a:rPr>
                            <m:t>+ </m:t>
                          </m:r>
                          <m:sPre>
                            <m:sPrePr>
                              <m:ctrlPr>
                                <a:rPr lang="en-GB" sz="1100" b="0" i="1" dirty="0" smtClean="0">
                                  <a:solidFill>
                                    <a:schemeClr val="tx1"/>
                                  </a:solidFill>
                                  <a:latin typeface="Cambria Math" panose="02040503050406030204" pitchFamily="18" charset="0"/>
                                </a:rPr>
                              </m:ctrlPr>
                            </m:sPrePr>
                            <m:sub>
                              <m:r>
                                <a:rPr lang="en-GB" sz="1100" b="0" i="1" dirty="0" smtClean="0">
                                  <a:solidFill>
                                    <a:schemeClr val="tx1"/>
                                  </a:solidFill>
                                  <a:latin typeface="Cambria Math" panose="02040503050406030204" pitchFamily="18" charset="0"/>
                                </a:rPr>
                                <m:t>−1</m:t>
                              </m:r>
                            </m:sub>
                            <m:sup>
                              <m:r>
                                <a:rPr lang="en-GB" sz="1100" b="0" i="1" dirty="0" smtClean="0">
                                  <a:solidFill>
                                    <a:schemeClr val="tx1"/>
                                  </a:solidFill>
                                  <a:latin typeface="Cambria Math" panose="02040503050406030204" pitchFamily="18" charset="0"/>
                                </a:rPr>
                                <m:t>0</m:t>
                              </m:r>
                            </m:sup>
                            <m:e>
                              <m:r>
                                <a:rPr lang="en-GB" sz="1100" b="0" i="1" dirty="0" smtClean="0">
                                  <a:solidFill>
                                    <a:schemeClr val="tx1"/>
                                  </a:solidFill>
                                  <a:latin typeface="Cambria Math" panose="02040503050406030204" pitchFamily="18" charset="0"/>
                                </a:rPr>
                                <m:t>𝑒</m:t>
                              </m:r>
                            </m:e>
                          </m:sPre>
                        </m:e>
                      </m:sPre>
                    </m:oMath>
                  </m:oMathPara>
                </a14:m>
                <a:endParaRPr lang="en-GB" sz="1200" dirty="0">
                  <a:solidFill>
                    <a:schemeClr val="tx1"/>
                  </a:solidFill>
                </a:endParaRPr>
              </a:p>
            </p:txBody>
          </p:sp>
        </mc:Choice>
        <mc:Fallback>
          <p:sp>
            <p:nvSpPr>
              <p:cNvPr id="59" name="Rectangle 58"/>
              <p:cNvSpPr>
                <a:spLocks noRot="1" noChangeAspect="1" noMove="1" noResize="1" noEditPoints="1" noAdjustHandles="1" noChangeArrowheads="1" noChangeShapeType="1" noTextEdit="1"/>
              </p:cNvSpPr>
              <p:nvPr/>
            </p:nvSpPr>
            <p:spPr>
              <a:xfrm>
                <a:off x="11361801" y="2359357"/>
                <a:ext cx="1357654" cy="223318"/>
              </a:xfrm>
              <a:prstGeom prst="rect">
                <a:avLst/>
              </a:prstGeom>
              <a:blipFill>
                <a:blip r:embed="rId11"/>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60" name="Rectangle 59"/>
              <p:cNvSpPr/>
              <p:nvPr/>
            </p:nvSpPr>
            <p:spPr>
              <a:xfrm>
                <a:off x="11379027" y="2655097"/>
                <a:ext cx="1340428" cy="2329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14:m>
                  <m:oMathPara xmlns:m="http://schemas.openxmlformats.org/officeDocument/2006/math">
                    <m:oMathParaPr>
                      <m:jc m:val="centerGroup"/>
                    </m:oMathParaPr>
                    <m:oMath xmlns:m="http://schemas.openxmlformats.org/officeDocument/2006/math">
                      <m:sPre>
                        <m:sPrePr>
                          <m:ctrlPr>
                            <a:rPr lang="en-GB" sz="1100" b="0" i="1" dirty="0" smtClean="0">
                              <a:solidFill>
                                <a:schemeClr val="tx1"/>
                              </a:solidFill>
                              <a:latin typeface="Cambria Math" panose="02040503050406030204" pitchFamily="18" charset="0"/>
                            </a:rPr>
                          </m:ctrlPr>
                        </m:sPrePr>
                        <m:sub>
                          <m:r>
                            <a:rPr lang="en-GB" sz="1100" b="0" i="1" dirty="0" smtClean="0">
                              <a:solidFill>
                                <a:schemeClr val="tx1"/>
                              </a:solidFill>
                              <a:latin typeface="Cambria Math" panose="02040503050406030204" pitchFamily="18" charset="0"/>
                            </a:rPr>
                            <m:t>43</m:t>
                          </m:r>
                        </m:sub>
                        <m:sup>
                          <m:r>
                            <a:rPr lang="en-GB" sz="1100" b="0" i="1" dirty="0" smtClean="0">
                              <a:solidFill>
                                <a:schemeClr val="tx1"/>
                              </a:solidFill>
                              <a:latin typeface="Cambria Math" panose="02040503050406030204" pitchFamily="18" charset="0"/>
                            </a:rPr>
                            <m:t>99</m:t>
                          </m:r>
                        </m:sup>
                        <m:e>
                          <m:r>
                            <a:rPr lang="en-GB" sz="1100" b="0" i="1" dirty="0" smtClean="0">
                              <a:solidFill>
                                <a:schemeClr val="tx1"/>
                              </a:solidFill>
                              <a:latin typeface="Cambria Math" panose="02040503050406030204" pitchFamily="18" charset="0"/>
                            </a:rPr>
                            <m:t>𝑇𝑐</m:t>
                          </m:r>
                        </m:e>
                      </m:sPre>
                      <m:r>
                        <a:rPr lang="en-GB" sz="1100" b="0" i="1" dirty="0" smtClean="0">
                          <a:solidFill>
                            <a:schemeClr val="tx1"/>
                          </a:solidFill>
                          <a:latin typeface="Cambria Math"/>
                        </a:rPr>
                        <m:t>→ </m:t>
                      </m:r>
                      <m:sPre>
                        <m:sPrePr>
                          <m:ctrlPr>
                            <a:rPr lang="en-GB" sz="1100" b="0" i="1" dirty="0" smtClean="0">
                              <a:solidFill>
                                <a:schemeClr val="tx1"/>
                              </a:solidFill>
                              <a:latin typeface="Cambria Math" panose="02040503050406030204" pitchFamily="18" charset="0"/>
                            </a:rPr>
                          </m:ctrlPr>
                        </m:sPrePr>
                        <m:sub>
                          <m:r>
                            <a:rPr lang="en-GB" sz="1100" b="0" i="1" dirty="0" smtClean="0">
                              <a:solidFill>
                                <a:schemeClr val="tx1"/>
                              </a:solidFill>
                              <a:latin typeface="Cambria Math" panose="02040503050406030204" pitchFamily="18" charset="0"/>
                            </a:rPr>
                            <m:t>43</m:t>
                          </m:r>
                        </m:sub>
                        <m:sup>
                          <m:r>
                            <a:rPr lang="en-GB" sz="1100" b="0" i="1" dirty="0" smtClean="0">
                              <a:solidFill>
                                <a:schemeClr val="tx1"/>
                              </a:solidFill>
                              <a:latin typeface="Cambria Math" panose="02040503050406030204" pitchFamily="18" charset="0"/>
                            </a:rPr>
                            <m:t>99</m:t>
                          </m:r>
                        </m:sup>
                        <m:e>
                          <m:r>
                            <a:rPr lang="en-GB" sz="1100" b="0" i="1" dirty="0" smtClean="0">
                              <a:solidFill>
                                <a:schemeClr val="tx1"/>
                              </a:solidFill>
                              <a:latin typeface="Cambria Math" panose="02040503050406030204" pitchFamily="18" charset="0"/>
                            </a:rPr>
                            <m:t>𝑇𝑐</m:t>
                          </m:r>
                          <m:r>
                            <a:rPr lang="en-GB" sz="1100" b="0" i="1" dirty="0" smtClean="0">
                              <a:solidFill>
                                <a:schemeClr val="tx1"/>
                              </a:solidFill>
                              <a:latin typeface="Cambria Math"/>
                            </a:rPr>
                            <m:t>+</m:t>
                          </m:r>
                          <m:r>
                            <a:rPr lang="en-GB" sz="1100" b="0" i="1" dirty="0" smtClean="0">
                              <a:solidFill>
                                <a:schemeClr val="tx1"/>
                              </a:solidFill>
                              <a:latin typeface="Cambria Math" panose="02040503050406030204" pitchFamily="18" charset="0"/>
                            </a:rPr>
                            <m:t> </m:t>
                          </m:r>
                          <m:r>
                            <a:rPr lang="en-GB" sz="1100" b="0" i="1" dirty="0" smtClean="0">
                              <a:solidFill>
                                <a:schemeClr val="tx1"/>
                              </a:solidFill>
                              <a:latin typeface="Cambria Math" panose="02040503050406030204" pitchFamily="18" charset="0"/>
                              <a:ea typeface="Cambria Math" panose="02040503050406030204" pitchFamily="18" charset="0"/>
                            </a:rPr>
                            <m:t>𝛾</m:t>
                          </m:r>
                        </m:e>
                      </m:sPre>
                    </m:oMath>
                  </m:oMathPara>
                </a14:m>
                <a:endParaRPr lang="en-GB" sz="1200" dirty="0">
                  <a:solidFill>
                    <a:schemeClr val="tx1"/>
                  </a:solidFill>
                </a:endParaRPr>
              </a:p>
            </p:txBody>
          </p:sp>
        </mc:Choice>
        <mc:Fallback>
          <p:sp>
            <p:nvSpPr>
              <p:cNvPr id="60" name="Rectangle 59"/>
              <p:cNvSpPr>
                <a:spLocks noRot="1" noChangeAspect="1" noMove="1" noResize="1" noEditPoints="1" noAdjustHandles="1" noChangeArrowheads="1" noChangeShapeType="1" noTextEdit="1"/>
              </p:cNvSpPr>
              <p:nvPr/>
            </p:nvSpPr>
            <p:spPr>
              <a:xfrm>
                <a:off x="11379027" y="2655097"/>
                <a:ext cx="1340428" cy="232933"/>
              </a:xfrm>
              <a:prstGeom prst="rect">
                <a:avLst/>
              </a:prstGeom>
              <a:blipFill>
                <a:blip r:embed="rId12"/>
                <a:stretch>
                  <a:fillRect/>
                </a:stretch>
              </a:blipFill>
              <a:ln>
                <a:solidFill>
                  <a:schemeClr val="tx1"/>
                </a:solidFill>
              </a:ln>
            </p:spPr>
            <p:txBody>
              <a:bodyPr/>
              <a:lstStyle/>
              <a:p>
                <a:r>
                  <a:rPr lang="en-GB">
                    <a:noFill/>
                  </a:rPr>
                  <a:t> </a:t>
                </a:r>
              </a:p>
            </p:txBody>
          </p:sp>
        </mc:Fallback>
      </mc:AlternateContent>
      <p:graphicFrame>
        <p:nvGraphicFramePr>
          <p:cNvPr id="61" name="Table 60"/>
          <p:cNvGraphicFramePr>
            <a:graphicFrameLocks noGrp="1"/>
          </p:cNvGraphicFramePr>
          <p:nvPr>
            <p:extLst>
              <p:ext uri="{D42A27DB-BD31-4B8C-83A1-F6EECF244321}">
                <p14:modId xmlns:p14="http://schemas.microsoft.com/office/powerpoint/2010/main" val="1873047894"/>
              </p:ext>
            </p:extLst>
          </p:nvPr>
        </p:nvGraphicFramePr>
        <p:xfrm>
          <a:off x="7194188" y="3232115"/>
          <a:ext cx="4273471" cy="548640"/>
        </p:xfrm>
        <a:graphic>
          <a:graphicData uri="http://schemas.openxmlformats.org/drawingml/2006/table">
            <a:tbl>
              <a:tblPr firstRow="1" bandRow="1">
                <a:tableStyleId>{5940675A-B579-460E-94D1-54222C63F5DA}</a:tableStyleId>
              </a:tblPr>
              <a:tblGrid>
                <a:gridCol w="1210090">
                  <a:extLst>
                    <a:ext uri="{9D8B030D-6E8A-4147-A177-3AD203B41FA5}">
                      <a16:colId xmlns:a16="http://schemas.microsoft.com/office/drawing/2014/main" val="20000"/>
                    </a:ext>
                  </a:extLst>
                </a:gridCol>
                <a:gridCol w="3063381">
                  <a:extLst>
                    <a:ext uri="{9D8B030D-6E8A-4147-A177-3AD203B41FA5}">
                      <a16:colId xmlns:a16="http://schemas.microsoft.com/office/drawing/2014/main" val="20001"/>
                    </a:ext>
                  </a:extLst>
                </a:gridCol>
              </a:tblGrid>
              <a:tr h="238841">
                <a:tc>
                  <a:txBody>
                    <a:bodyPr/>
                    <a:lstStyle/>
                    <a:p>
                      <a:r>
                        <a:rPr lang="en-GB" sz="1200" dirty="0" smtClean="0"/>
                        <a:t>Contamination</a:t>
                      </a:r>
                      <a:endParaRPr lang="en-GB" sz="1200" dirty="0"/>
                    </a:p>
                  </a:txBody>
                  <a:tcPr anchor="ctr">
                    <a:solidFill>
                      <a:schemeClr val="accent2">
                        <a:lumMod val="20000"/>
                        <a:lumOff val="80000"/>
                      </a:schemeClr>
                    </a:solidFill>
                  </a:tcPr>
                </a:tc>
                <a:tc>
                  <a:txBody>
                    <a:bodyPr/>
                    <a:lstStyle/>
                    <a:p>
                      <a:pPr algn="ctr"/>
                      <a:r>
                        <a:rPr lang="en-GB" sz="1200" b="1" i="1" dirty="0" smtClean="0">
                          <a:solidFill>
                            <a:schemeClr val="accent2">
                              <a:lumMod val="75000"/>
                            </a:schemeClr>
                          </a:solidFill>
                        </a:rPr>
                        <a:t>Unwanted</a:t>
                      </a:r>
                      <a:r>
                        <a:rPr lang="en-GB" sz="1200" b="1" i="1" baseline="0" dirty="0" smtClean="0">
                          <a:solidFill>
                            <a:schemeClr val="accent2">
                              <a:lumMod val="75000"/>
                            </a:schemeClr>
                          </a:solidFill>
                        </a:rPr>
                        <a:t> presence of radioactive atoms</a:t>
                      </a:r>
                      <a:endParaRPr lang="en-GB" sz="1200" b="1" i="1" dirty="0">
                        <a:solidFill>
                          <a:schemeClr val="accent2">
                            <a:lumMod val="75000"/>
                          </a:schemeClr>
                        </a:solidFill>
                      </a:endParaRPr>
                    </a:p>
                  </a:txBody>
                  <a:tcPr anchor="ctr"/>
                </a:tc>
                <a:extLst>
                  <a:ext uri="{0D108BD9-81ED-4DB2-BD59-A6C34878D82A}">
                    <a16:rowId xmlns:a16="http://schemas.microsoft.com/office/drawing/2014/main" val="10000"/>
                  </a:ext>
                </a:extLst>
              </a:tr>
              <a:tr h="238841">
                <a:tc>
                  <a:txBody>
                    <a:bodyPr/>
                    <a:lstStyle/>
                    <a:p>
                      <a:r>
                        <a:rPr lang="en-GB" sz="1200" dirty="0" smtClean="0"/>
                        <a:t>Irradiation</a:t>
                      </a:r>
                      <a:endParaRPr lang="en-GB" sz="1200" dirty="0"/>
                    </a:p>
                  </a:txBody>
                  <a:tcPr anchor="ctr">
                    <a:solidFill>
                      <a:schemeClr val="accent2">
                        <a:lumMod val="20000"/>
                        <a:lumOff val="80000"/>
                      </a:schemeClr>
                    </a:solidFill>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GB" sz="1200" b="1" i="1" dirty="0" smtClean="0">
                          <a:solidFill>
                            <a:schemeClr val="accent2">
                              <a:lumMod val="75000"/>
                            </a:schemeClr>
                          </a:solidFill>
                        </a:rPr>
                        <a:t>Person is in exposed</a:t>
                      </a:r>
                      <a:r>
                        <a:rPr lang="en-GB" sz="1200" b="1" i="1" baseline="0" dirty="0" smtClean="0">
                          <a:solidFill>
                            <a:schemeClr val="accent2">
                              <a:lumMod val="75000"/>
                            </a:schemeClr>
                          </a:solidFill>
                        </a:rPr>
                        <a:t> to radioactive source</a:t>
                      </a:r>
                      <a:endParaRPr lang="en-GB" sz="1200" b="1" i="1" dirty="0" smtClean="0">
                        <a:solidFill>
                          <a:schemeClr val="accent2">
                            <a:lumMod val="75000"/>
                          </a:schemeClr>
                        </a:solidFill>
                      </a:endParaRPr>
                    </a:p>
                  </a:txBody>
                  <a:tcPr anchor="ctr"/>
                </a:tc>
                <a:extLst>
                  <a:ext uri="{0D108BD9-81ED-4DB2-BD59-A6C34878D82A}">
                    <a16:rowId xmlns:a16="http://schemas.microsoft.com/office/drawing/2014/main" val="10001"/>
                  </a:ext>
                </a:extLst>
              </a:tr>
            </a:tbl>
          </a:graphicData>
        </a:graphic>
      </p:graphicFrame>
      <p:graphicFrame>
        <p:nvGraphicFramePr>
          <p:cNvPr id="62" name="Table 61"/>
          <p:cNvGraphicFramePr>
            <a:graphicFrameLocks noGrp="1"/>
          </p:cNvGraphicFramePr>
          <p:nvPr>
            <p:extLst>
              <p:ext uri="{D42A27DB-BD31-4B8C-83A1-F6EECF244321}">
                <p14:modId xmlns:p14="http://schemas.microsoft.com/office/powerpoint/2010/main" val="2546573645"/>
              </p:ext>
            </p:extLst>
          </p:nvPr>
        </p:nvGraphicFramePr>
        <p:xfrm>
          <a:off x="8789158" y="4331188"/>
          <a:ext cx="3928280" cy="752002"/>
        </p:xfrm>
        <a:graphic>
          <a:graphicData uri="http://schemas.openxmlformats.org/drawingml/2006/table">
            <a:tbl>
              <a:tblPr firstRow="1" bandRow="1">
                <a:tableStyleId>{5940675A-B579-460E-94D1-54222C63F5DA}</a:tableStyleId>
              </a:tblPr>
              <a:tblGrid>
                <a:gridCol w="941696">
                  <a:extLst>
                    <a:ext uri="{9D8B030D-6E8A-4147-A177-3AD203B41FA5}">
                      <a16:colId xmlns:a16="http://schemas.microsoft.com/office/drawing/2014/main" val="20000"/>
                    </a:ext>
                  </a:extLst>
                </a:gridCol>
                <a:gridCol w="2986584">
                  <a:extLst>
                    <a:ext uri="{9D8B030D-6E8A-4147-A177-3AD203B41FA5}">
                      <a16:colId xmlns:a16="http://schemas.microsoft.com/office/drawing/2014/main" val="20001"/>
                    </a:ext>
                  </a:extLst>
                </a:gridCol>
              </a:tblGrid>
              <a:tr h="238841">
                <a:tc>
                  <a:txBody>
                    <a:bodyPr/>
                    <a:lstStyle/>
                    <a:p>
                      <a:r>
                        <a:rPr lang="en-GB" sz="1200" dirty="0" smtClean="0"/>
                        <a:t>Sievert</a:t>
                      </a:r>
                      <a:endParaRPr lang="en-GB" sz="1200" dirty="0"/>
                    </a:p>
                  </a:txBody>
                  <a:tcPr anchor="ctr">
                    <a:solidFill>
                      <a:schemeClr val="accent2">
                        <a:lumMod val="20000"/>
                        <a:lumOff val="80000"/>
                      </a:schemeClr>
                    </a:solidFill>
                  </a:tcPr>
                </a:tc>
                <a:tc>
                  <a:txBody>
                    <a:bodyPr/>
                    <a:lstStyle/>
                    <a:p>
                      <a:pPr algn="ctr"/>
                      <a:endParaRPr lang="en-GB" sz="1200" b="1" i="1" dirty="0">
                        <a:solidFill>
                          <a:schemeClr val="accent2">
                            <a:lumMod val="75000"/>
                          </a:schemeClr>
                        </a:solidFill>
                      </a:endParaRPr>
                    </a:p>
                  </a:txBody>
                  <a:tcPr anchor="ctr"/>
                </a:tc>
                <a:extLst>
                  <a:ext uri="{0D108BD9-81ED-4DB2-BD59-A6C34878D82A}">
                    <a16:rowId xmlns:a16="http://schemas.microsoft.com/office/drawing/2014/main" val="1739050344"/>
                  </a:ext>
                </a:extLst>
              </a:tr>
              <a:tr h="477682">
                <a:tc>
                  <a:txBody>
                    <a:bodyPr/>
                    <a:lstStyle/>
                    <a:p>
                      <a:r>
                        <a:rPr lang="en-GB" sz="1200" dirty="0" smtClean="0"/>
                        <a:t>Background</a:t>
                      </a:r>
                      <a:endParaRPr lang="en-GB" sz="1200" dirty="0"/>
                    </a:p>
                  </a:txBody>
                  <a:tcPr anchor="ctr">
                    <a:solidFill>
                      <a:schemeClr val="accent2">
                        <a:lumMod val="20000"/>
                        <a:lumOff val="80000"/>
                      </a:schemeClr>
                    </a:solidFill>
                  </a:tcPr>
                </a:tc>
                <a:tc>
                  <a:txBody>
                    <a:bodyPr/>
                    <a:lstStyle/>
                    <a:p>
                      <a:pPr algn="ctr"/>
                      <a:endParaRPr lang="en-GB" sz="1200" b="1" i="1" dirty="0" smtClean="0">
                        <a:solidFill>
                          <a:schemeClr val="accent2">
                            <a:lumMod val="75000"/>
                          </a:schemeClr>
                        </a:solidFill>
                      </a:endParaRPr>
                    </a:p>
                  </a:txBody>
                  <a:tcPr anchor="ctr"/>
                </a:tc>
                <a:extLst>
                  <a:ext uri="{0D108BD9-81ED-4DB2-BD59-A6C34878D82A}">
                    <a16:rowId xmlns:a16="http://schemas.microsoft.com/office/drawing/2014/main" val="10000"/>
                  </a:ext>
                </a:extLst>
              </a:tr>
            </a:tbl>
          </a:graphicData>
        </a:graphic>
      </p:graphicFrame>
      <p:graphicFrame>
        <p:nvGraphicFramePr>
          <p:cNvPr id="63" name="Table 62"/>
          <p:cNvGraphicFramePr>
            <a:graphicFrameLocks noGrp="1"/>
          </p:cNvGraphicFramePr>
          <p:nvPr>
            <p:extLst>
              <p:ext uri="{D42A27DB-BD31-4B8C-83A1-F6EECF244321}">
                <p14:modId xmlns:p14="http://schemas.microsoft.com/office/powerpoint/2010/main" val="1417903445"/>
              </p:ext>
            </p:extLst>
          </p:nvPr>
        </p:nvGraphicFramePr>
        <p:xfrm>
          <a:off x="8991933" y="3830583"/>
          <a:ext cx="2327718" cy="457200"/>
        </p:xfrm>
        <a:graphic>
          <a:graphicData uri="http://schemas.openxmlformats.org/drawingml/2006/table">
            <a:tbl>
              <a:tblPr firstRow="1" bandRow="1">
                <a:tableStyleId>{5940675A-B579-460E-94D1-54222C63F5DA}</a:tableStyleId>
              </a:tblPr>
              <a:tblGrid>
                <a:gridCol w="447637">
                  <a:extLst>
                    <a:ext uri="{9D8B030D-6E8A-4147-A177-3AD203B41FA5}">
                      <a16:colId xmlns:a16="http://schemas.microsoft.com/office/drawing/2014/main" val="20000"/>
                    </a:ext>
                  </a:extLst>
                </a:gridCol>
                <a:gridCol w="1880081">
                  <a:extLst>
                    <a:ext uri="{9D8B030D-6E8A-4147-A177-3AD203B41FA5}">
                      <a16:colId xmlns:a16="http://schemas.microsoft.com/office/drawing/2014/main" val="20001"/>
                    </a:ext>
                  </a:extLst>
                </a:gridCol>
              </a:tblGrid>
              <a:tr h="238841">
                <a:tc>
                  <a:txBody>
                    <a:bodyPr/>
                    <a:lstStyle/>
                    <a:p>
                      <a:r>
                        <a:rPr lang="en-GB" sz="1200" dirty="0" smtClean="0"/>
                        <a:t>Half</a:t>
                      </a:r>
                      <a:r>
                        <a:rPr lang="en-GB" sz="1200" baseline="0" dirty="0" smtClean="0"/>
                        <a:t> life</a:t>
                      </a:r>
                      <a:endParaRPr lang="en-GB" sz="1200" dirty="0"/>
                    </a:p>
                  </a:txBody>
                  <a:tcPr anchor="ctr">
                    <a:solidFill>
                      <a:schemeClr val="accent2">
                        <a:lumMod val="20000"/>
                        <a:lumOff val="80000"/>
                      </a:schemeClr>
                    </a:solidFill>
                  </a:tcPr>
                </a:tc>
                <a:tc>
                  <a:txBody>
                    <a:bodyPr/>
                    <a:lstStyle/>
                    <a:p>
                      <a:pPr algn="ctr"/>
                      <a:endParaRPr lang="en-GB" sz="1200" b="1" i="1" dirty="0">
                        <a:solidFill>
                          <a:schemeClr val="accent2">
                            <a:lumMod val="75000"/>
                          </a:schemeClr>
                        </a:solidFill>
                      </a:endParaRPr>
                    </a:p>
                  </a:txBody>
                  <a:tcPr anchor="ctr"/>
                </a:tc>
                <a:extLst>
                  <a:ext uri="{0D108BD9-81ED-4DB2-BD59-A6C34878D82A}">
                    <a16:rowId xmlns:a16="http://schemas.microsoft.com/office/drawing/2014/main" val="10000"/>
                  </a:ext>
                </a:extLst>
              </a:tr>
            </a:tbl>
          </a:graphicData>
        </a:graphic>
      </p:graphicFrame>
      <p:pic>
        <p:nvPicPr>
          <p:cNvPr id="64" name="Picture 63">
            <a:extLst>
              <a:ext uri="{FF2B5EF4-FFF2-40B4-BE49-F238E27FC236}">
                <a16:creationId xmlns:a16="http://schemas.microsoft.com/office/drawing/2014/main" id="{093206AB-7C7A-4D07-8A19-008B6844A9C7}"/>
              </a:ext>
            </a:extLst>
          </p:cNvPr>
          <p:cNvPicPr>
            <a:picLocks noChangeAspect="1"/>
          </p:cNvPicPr>
          <p:nvPr/>
        </p:nvPicPr>
        <p:blipFill rotWithShape="1">
          <a:blip r:embed="rId13">
            <a:extLst>
              <a:ext uri="{28A0092B-C50C-407E-A947-70E740481C1C}">
                <a14:useLocalDpi xmlns:a14="http://schemas.microsoft.com/office/drawing/2010/main" val="0"/>
              </a:ext>
            </a:extLst>
          </a:blip>
          <a:srcRect t="14596"/>
          <a:stretch/>
        </p:blipFill>
        <p:spPr>
          <a:xfrm>
            <a:off x="11516552" y="3649101"/>
            <a:ext cx="982264" cy="666904"/>
          </a:xfrm>
          <a:prstGeom prst="rect">
            <a:avLst/>
          </a:prstGeom>
        </p:spPr>
      </p:pic>
      <p:pic>
        <p:nvPicPr>
          <p:cNvPr id="65" name="Picture 64">
            <a:extLst>
              <a:ext uri="{FF2B5EF4-FFF2-40B4-BE49-F238E27FC236}">
                <a16:creationId xmlns:a16="http://schemas.microsoft.com/office/drawing/2014/main" id="{21107A0D-5CFE-453C-8B88-7A4781EFD8AA}"/>
              </a:ext>
            </a:extLst>
          </p:cNvPr>
          <p:cNvPicPr>
            <a:picLocks noChangeAspect="1"/>
          </p:cNvPicPr>
          <p:nvPr/>
        </p:nvPicPr>
        <p:blipFill rotWithShape="1">
          <a:blip r:embed="rId14">
            <a:duotone>
              <a:schemeClr val="accent6">
                <a:shade val="45000"/>
                <a:satMod val="135000"/>
              </a:schemeClr>
              <a:prstClr val="white"/>
            </a:duotone>
            <a:extLst>
              <a:ext uri="{BEBA8EAE-BF5A-486C-A8C5-ECC9F3942E4B}">
                <a14:imgProps xmlns:a14="http://schemas.microsoft.com/office/drawing/2010/main">
                  <a14:imgLayer r:embed="rId15">
                    <a14:imgEffect>
                      <a14:colorTemperature colorTemp="5406"/>
                    </a14:imgEffect>
                    <a14:imgEffect>
                      <a14:saturation sat="400000"/>
                    </a14:imgEffect>
                  </a14:imgLayer>
                </a14:imgProps>
              </a:ext>
              <a:ext uri="{28A0092B-C50C-407E-A947-70E740481C1C}">
                <a14:useLocalDpi xmlns:a14="http://schemas.microsoft.com/office/drawing/2010/main" val="0"/>
              </a:ext>
            </a:extLst>
          </a:blip>
          <a:srcRect t="11025" r="32723"/>
          <a:stretch/>
        </p:blipFill>
        <p:spPr>
          <a:xfrm>
            <a:off x="11689413" y="2967163"/>
            <a:ext cx="982264" cy="666903"/>
          </a:xfrm>
          <a:prstGeom prst="rect">
            <a:avLst/>
          </a:prstGeom>
        </p:spPr>
      </p:pic>
      <p:cxnSp>
        <p:nvCxnSpPr>
          <p:cNvPr id="66" name="Straight Connector 65"/>
          <p:cNvCxnSpPr>
            <a:stCxn id="65" idx="2"/>
            <a:endCxn id="64" idx="0"/>
          </p:cNvCxnSpPr>
          <p:nvPr/>
        </p:nvCxnSpPr>
        <p:spPr>
          <a:xfrm flipH="1">
            <a:off x="12007684" y="3634066"/>
            <a:ext cx="172861" cy="1503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a:stCxn id="64" idx="1"/>
            <a:endCxn id="63" idx="3"/>
          </p:cNvCxnSpPr>
          <p:nvPr/>
        </p:nvCxnSpPr>
        <p:spPr>
          <a:xfrm flipH="1">
            <a:off x="11319651" y="3982553"/>
            <a:ext cx="196901" cy="7663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62" idx="1"/>
            <a:endCxn id="25" idx="3"/>
          </p:cNvCxnSpPr>
          <p:nvPr/>
        </p:nvCxnSpPr>
        <p:spPr>
          <a:xfrm flipH="1" flipV="1">
            <a:off x="8528300" y="4480870"/>
            <a:ext cx="260858" cy="2263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a:stCxn id="63" idx="1"/>
            <a:endCxn id="25" idx="3"/>
          </p:cNvCxnSpPr>
          <p:nvPr/>
        </p:nvCxnSpPr>
        <p:spPr>
          <a:xfrm flipH="1">
            <a:off x="8528300" y="4059183"/>
            <a:ext cx="463633" cy="42168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70" name="Table 69"/>
          <p:cNvGraphicFramePr>
            <a:graphicFrameLocks noGrp="1"/>
          </p:cNvGraphicFramePr>
          <p:nvPr>
            <p:extLst>
              <p:ext uri="{D42A27DB-BD31-4B8C-83A1-F6EECF244321}">
                <p14:modId xmlns:p14="http://schemas.microsoft.com/office/powerpoint/2010/main" val="1148380388"/>
              </p:ext>
            </p:extLst>
          </p:nvPr>
        </p:nvGraphicFramePr>
        <p:xfrm>
          <a:off x="5795616" y="5214734"/>
          <a:ext cx="6921822" cy="1354236"/>
        </p:xfrm>
        <a:graphic>
          <a:graphicData uri="http://schemas.openxmlformats.org/drawingml/2006/table">
            <a:tbl>
              <a:tblPr firstRow="1" bandRow="1">
                <a:tableStyleId>{5940675A-B579-460E-94D1-54222C63F5DA}</a:tableStyleId>
              </a:tblPr>
              <a:tblGrid>
                <a:gridCol w="780468">
                  <a:extLst>
                    <a:ext uri="{9D8B030D-6E8A-4147-A177-3AD203B41FA5}">
                      <a16:colId xmlns:a16="http://schemas.microsoft.com/office/drawing/2014/main" val="20000"/>
                    </a:ext>
                  </a:extLst>
                </a:gridCol>
                <a:gridCol w="1705970">
                  <a:extLst>
                    <a:ext uri="{9D8B030D-6E8A-4147-A177-3AD203B41FA5}">
                      <a16:colId xmlns:a16="http://schemas.microsoft.com/office/drawing/2014/main" val="20001"/>
                    </a:ext>
                  </a:extLst>
                </a:gridCol>
                <a:gridCol w="4435384">
                  <a:extLst>
                    <a:ext uri="{9D8B030D-6E8A-4147-A177-3AD203B41FA5}">
                      <a16:colId xmlns:a16="http://schemas.microsoft.com/office/drawing/2014/main" val="2794958408"/>
                    </a:ext>
                  </a:extLst>
                </a:gridCol>
              </a:tblGrid>
              <a:tr h="383691">
                <a:tc>
                  <a:txBody>
                    <a:bodyPr/>
                    <a:lstStyle/>
                    <a:p>
                      <a:r>
                        <a:rPr lang="en-GB" sz="1200" dirty="0" smtClean="0"/>
                        <a:t>Uses</a:t>
                      </a:r>
                      <a:endParaRPr lang="en-GB" sz="1200" dirty="0"/>
                    </a:p>
                  </a:txBody>
                  <a:tcPr anchor="ctr">
                    <a:solidFill>
                      <a:schemeClr val="accent2">
                        <a:lumMod val="20000"/>
                        <a:lumOff val="80000"/>
                      </a:schemeClr>
                    </a:solidFill>
                  </a:tcPr>
                </a:tc>
                <a:tc>
                  <a:txBody>
                    <a:bodyPr/>
                    <a:lstStyle/>
                    <a:p>
                      <a:pPr algn="ctr"/>
                      <a:endParaRPr lang="en-GB" sz="1200" b="1" i="1" dirty="0">
                        <a:solidFill>
                          <a:schemeClr val="accent2">
                            <a:lumMod val="75000"/>
                          </a:schemeClr>
                        </a:solidFill>
                      </a:endParaRPr>
                    </a:p>
                  </a:txBody>
                  <a:tcPr anchor="ctr">
                    <a:solidFill>
                      <a:schemeClr val="bg1"/>
                    </a:solidFill>
                  </a:tcPr>
                </a:tc>
                <a:tc>
                  <a:txBody>
                    <a:bodyPr/>
                    <a:lstStyle/>
                    <a:p>
                      <a:pPr algn="ctr"/>
                      <a:endParaRPr lang="en-GB" sz="1200" b="0" i="0" dirty="0">
                        <a:solidFill>
                          <a:schemeClr val="tx1"/>
                        </a:solidFill>
                      </a:endParaRPr>
                    </a:p>
                  </a:txBody>
                  <a:tcPr anchor="ctr"/>
                </a:tc>
                <a:extLst>
                  <a:ext uri="{0D108BD9-81ED-4DB2-BD59-A6C34878D82A}">
                    <a16:rowId xmlns:a16="http://schemas.microsoft.com/office/drawing/2014/main" val="1739050344"/>
                  </a:ext>
                </a:extLst>
              </a:tr>
              <a:tr h="513345">
                <a:tc>
                  <a:txBody>
                    <a:bodyPr/>
                    <a:lstStyle/>
                    <a:p>
                      <a:r>
                        <a:rPr lang="en-GB" sz="1200" dirty="0" smtClean="0"/>
                        <a:t>Tracers</a:t>
                      </a:r>
                      <a:endParaRPr lang="en-GB" sz="1200" dirty="0"/>
                    </a:p>
                  </a:txBody>
                  <a:tcPr anchor="ctr">
                    <a:solidFill>
                      <a:schemeClr val="accent2">
                        <a:lumMod val="20000"/>
                        <a:lumOff val="80000"/>
                      </a:schemeClr>
                    </a:solidFill>
                  </a:tcPr>
                </a:tc>
                <a:tc>
                  <a:txBody>
                    <a:bodyPr/>
                    <a:lstStyle/>
                    <a:p>
                      <a:pPr algn="ctr"/>
                      <a:endParaRPr lang="en-GB" sz="1200" b="1" i="1" dirty="0">
                        <a:solidFill>
                          <a:schemeClr val="accent2">
                            <a:lumMod val="75000"/>
                          </a:schemeClr>
                        </a:solidFill>
                      </a:endParaRPr>
                    </a:p>
                  </a:txBody>
                  <a:tcPr anchor="ctr">
                    <a:solidFill>
                      <a:schemeClr val="bg1"/>
                    </a:solidFill>
                  </a:tcPr>
                </a:tc>
                <a:tc>
                  <a:txBody>
                    <a:bodyPr/>
                    <a:lstStyle/>
                    <a:p>
                      <a:pPr algn="ctr"/>
                      <a:endParaRPr lang="en-GB" sz="1200" b="0" i="0" dirty="0">
                        <a:solidFill>
                          <a:schemeClr val="tx1"/>
                        </a:solidFill>
                      </a:endParaRPr>
                    </a:p>
                  </a:txBody>
                  <a:tcPr anchor="ctr"/>
                </a:tc>
                <a:extLst>
                  <a:ext uri="{0D108BD9-81ED-4DB2-BD59-A6C34878D82A}">
                    <a16:rowId xmlns:a16="http://schemas.microsoft.com/office/drawing/2014/main" val="10000"/>
                  </a:ext>
                </a:extLst>
              </a:tr>
              <a:tr h="251936">
                <a:tc>
                  <a:txBody>
                    <a:bodyPr/>
                    <a:lstStyle/>
                    <a:p>
                      <a:r>
                        <a:rPr lang="en-GB" sz="1200" dirty="0" smtClean="0"/>
                        <a:t>Radiation therapy</a:t>
                      </a:r>
                      <a:endParaRPr lang="en-GB" sz="1200" dirty="0"/>
                    </a:p>
                  </a:txBody>
                  <a:tcPr anchor="ctr">
                    <a:solidFill>
                      <a:schemeClr val="accent2">
                        <a:lumMod val="20000"/>
                        <a:lumOff val="80000"/>
                      </a:schemeClr>
                    </a:solidFill>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endParaRPr lang="en-GB" sz="1200" b="1" i="1" dirty="0" smtClean="0">
                        <a:solidFill>
                          <a:schemeClr val="accent2">
                            <a:lumMod val="75000"/>
                          </a:schemeClr>
                        </a:solidFill>
                      </a:endParaRPr>
                    </a:p>
                  </a:txBody>
                  <a:tcPr anchor="ctr">
                    <a:solidFill>
                      <a:schemeClr val="bg1"/>
                    </a:solidFill>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endParaRPr lang="en-GB" sz="1200" b="0" i="0" dirty="0" smtClean="0">
                        <a:solidFill>
                          <a:schemeClr val="tx1"/>
                        </a:solidFill>
                      </a:endParaRPr>
                    </a:p>
                  </a:txBody>
                  <a:tcPr anchor="ctr"/>
                </a:tc>
                <a:extLst>
                  <a:ext uri="{0D108BD9-81ED-4DB2-BD59-A6C34878D82A}">
                    <a16:rowId xmlns:a16="http://schemas.microsoft.com/office/drawing/2014/main" val="10001"/>
                  </a:ext>
                </a:extLst>
              </a:tr>
            </a:tbl>
          </a:graphicData>
        </a:graphic>
      </p:graphicFrame>
      <p:cxnSp>
        <p:nvCxnSpPr>
          <p:cNvPr id="71" name="Straight Connector 70"/>
          <p:cNvCxnSpPr>
            <a:stCxn id="42" idx="1"/>
          </p:cNvCxnSpPr>
          <p:nvPr/>
        </p:nvCxnSpPr>
        <p:spPr>
          <a:xfrm flipH="1">
            <a:off x="5070012" y="7229439"/>
            <a:ext cx="120610" cy="50815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72" name="Table 71"/>
          <p:cNvGraphicFramePr>
            <a:graphicFrameLocks noGrp="1"/>
          </p:cNvGraphicFramePr>
          <p:nvPr>
            <p:extLst>
              <p:ext uri="{D42A27DB-BD31-4B8C-83A1-F6EECF244321}">
                <p14:modId xmlns:p14="http://schemas.microsoft.com/office/powerpoint/2010/main" val="1076172255"/>
              </p:ext>
            </p:extLst>
          </p:nvPr>
        </p:nvGraphicFramePr>
        <p:xfrm>
          <a:off x="7378127" y="1416341"/>
          <a:ext cx="3914381" cy="1625300"/>
        </p:xfrm>
        <a:graphic>
          <a:graphicData uri="http://schemas.openxmlformats.org/drawingml/2006/table">
            <a:tbl>
              <a:tblPr firstRow="1" bandRow="1">
                <a:tableStyleId>{5940675A-B579-460E-94D1-54222C63F5DA}</a:tableStyleId>
              </a:tblPr>
              <a:tblGrid>
                <a:gridCol w="866381">
                  <a:extLst>
                    <a:ext uri="{9D8B030D-6E8A-4147-A177-3AD203B41FA5}">
                      <a16:colId xmlns:a16="http://schemas.microsoft.com/office/drawing/2014/main" val="20000"/>
                    </a:ext>
                  </a:extLst>
                </a:gridCol>
                <a:gridCol w="1620252">
                  <a:extLst>
                    <a:ext uri="{9D8B030D-6E8A-4147-A177-3AD203B41FA5}">
                      <a16:colId xmlns:a16="http://schemas.microsoft.com/office/drawing/2014/main" val="20001"/>
                    </a:ext>
                  </a:extLst>
                </a:gridCol>
                <a:gridCol w="713874">
                  <a:extLst>
                    <a:ext uri="{9D8B030D-6E8A-4147-A177-3AD203B41FA5}">
                      <a16:colId xmlns:a16="http://schemas.microsoft.com/office/drawing/2014/main" val="20002"/>
                    </a:ext>
                  </a:extLst>
                </a:gridCol>
                <a:gridCol w="713874">
                  <a:extLst>
                    <a:ext uri="{9D8B030D-6E8A-4147-A177-3AD203B41FA5}">
                      <a16:colId xmlns:a16="http://schemas.microsoft.com/office/drawing/2014/main" val="20003"/>
                    </a:ext>
                  </a:extLst>
                </a:gridCol>
              </a:tblGrid>
              <a:tr h="528020">
                <a:tc>
                  <a:txBody>
                    <a:bodyPr/>
                    <a:lstStyle/>
                    <a:p>
                      <a:r>
                        <a:rPr lang="en-GB" sz="1200" dirty="0" smtClean="0"/>
                        <a:t>Decay</a:t>
                      </a:r>
                      <a:endParaRPr lang="en-GB" sz="1200" dirty="0"/>
                    </a:p>
                  </a:txBody>
                  <a:tcPr anchor="ctr">
                    <a:solidFill>
                      <a:schemeClr val="bg1"/>
                    </a:solidFill>
                  </a:tcPr>
                </a:tc>
                <a:tc>
                  <a:txBody>
                    <a:bodyPr/>
                    <a:lstStyle/>
                    <a:p>
                      <a:pPr algn="ctr"/>
                      <a:endParaRPr lang="en-GB" sz="1200" b="1" i="1" dirty="0">
                        <a:solidFill>
                          <a:schemeClr val="accent2">
                            <a:lumMod val="75000"/>
                          </a:schemeClr>
                        </a:solidFill>
                      </a:endParaRPr>
                    </a:p>
                  </a:txBody>
                  <a:tcPr anchor="ctr">
                    <a:solidFill>
                      <a:schemeClr val="bg1"/>
                    </a:solidFill>
                  </a:tcPr>
                </a:tc>
                <a:tc gridSpan="2">
                  <a:txBody>
                    <a:bodyPr/>
                    <a:lstStyle/>
                    <a:p>
                      <a:pPr algn="ctr"/>
                      <a:endParaRPr lang="en-GB" sz="1200" b="1" i="1" dirty="0">
                        <a:solidFill>
                          <a:schemeClr val="accent2">
                            <a:lumMod val="75000"/>
                          </a:schemeClr>
                        </a:solidFill>
                      </a:endParaRPr>
                    </a:p>
                  </a:txBody>
                  <a:tcPr anchor="ctr">
                    <a:solidFill>
                      <a:schemeClr val="bg1"/>
                    </a:solidFill>
                  </a:tcPr>
                </a:tc>
                <a:tc hMerge="1">
                  <a:txBody>
                    <a:bodyPr/>
                    <a:lstStyle/>
                    <a:p>
                      <a:pPr algn="ctr"/>
                      <a:endParaRPr lang="en-GB" sz="1200" b="1" i="1" dirty="0">
                        <a:solidFill>
                          <a:schemeClr val="accent2">
                            <a:lumMod val="75000"/>
                          </a:schemeClr>
                        </a:solidFill>
                      </a:endParaRPr>
                    </a:p>
                  </a:txBody>
                  <a:tcPr anchor="ctr">
                    <a:solidFill>
                      <a:schemeClr val="bg1"/>
                    </a:solidFill>
                  </a:tcPr>
                </a:tc>
                <a:extLst>
                  <a:ext uri="{0D108BD9-81ED-4DB2-BD59-A6C34878D82A}">
                    <a16:rowId xmlns:a16="http://schemas.microsoft.com/office/drawing/2014/main" val="10000"/>
                  </a:ext>
                </a:extLst>
              </a:tr>
              <a:tr h="170597">
                <a:tc>
                  <a:txBody>
                    <a:bodyPr/>
                    <a:lstStyle/>
                    <a:p>
                      <a:r>
                        <a:rPr lang="en-GB" sz="1200" dirty="0" smtClean="0"/>
                        <a:t>Alpha (</a:t>
                      </a:r>
                      <a:r>
                        <a:rPr lang="el-GR" sz="1200" dirty="0" smtClean="0"/>
                        <a:t>α</a:t>
                      </a:r>
                      <a:r>
                        <a:rPr lang="en-GB" sz="1200" dirty="0" smtClean="0"/>
                        <a:t>)</a:t>
                      </a:r>
                      <a:endParaRPr lang="en-GB" sz="1200" dirty="0"/>
                    </a:p>
                  </a:txBody>
                  <a:tcPr anchor="ctr">
                    <a:solidFill>
                      <a:schemeClr val="bg1"/>
                    </a:solidFill>
                  </a:tcPr>
                </a:tc>
                <a:tc>
                  <a:txBody>
                    <a:bodyPr/>
                    <a:lstStyle/>
                    <a:p>
                      <a:pPr algn="ctr"/>
                      <a:endParaRPr lang="en-GB" sz="1200" b="1" i="1" dirty="0">
                        <a:solidFill>
                          <a:schemeClr val="accent2">
                            <a:lumMod val="75000"/>
                          </a:schemeClr>
                        </a:solidFill>
                      </a:endParaRPr>
                    </a:p>
                  </a:txBody>
                  <a:tcPr anchor="ctr">
                    <a:solidFill>
                      <a:schemeClr val="bg1"/>
                    </a:solidFill>
                  </a:tcPr>
                </a:tc>
                <a:tc>
                  <a:txBody>
                    <a:bodyPr/>
                    <a:lstStyle/>
                    <a:p>
                      <a:pPr algn="ctr"/>
                      <a:endParaRPr lang="en-GB" sz="1200" b="1" i="1" dirty="0">
                        <a:solidFill>
                          <a:schemeClr val="accent2">
                            <a:lumMod val="75000"/>
                          </a:schemeClr>
                        </a:solidFill>
                      </a:endParaRPr>
                    </a:p>
                  </a:txBody>
                  <a:tcPr anchor="ctr">
                    <a:solidFill>
                      <a:schemeClr val="bg1"/>
                    </a:solidFill>
                  </a:tcPr>
                </a:tc>
                <a:tc>
                  <a:txBody>
                    <a:bodyPr/>
                    <a:lstStyle/>
                    <a:p>
                      <a:pPr algn="ctr"/>
                      <a:endParaRPr lang="en-GB" sz="1200" b="1" i="1" dirty="0">
                        <a:solidFill>
                          <a:schemeClr val="accent2">
                            <a:lumMod val="75000"/>
                          </a:schemeClr>
                        </a:solidFill>
                      </a:endParaRPr>
                    </a:p>
                  </a:txBody>
                  <a:tcPr anchor="ctr">
                    <a:solidFill>
                      <a:schemeClr val="bg1"/>
                    </a:solidFill>
                  </a:tcPr>
                </a:tc>
                <a:extLst>
                  <a:ext uri="{0D108BD9-81ED-4DB2-BD59-A6C34878D82A}">
                    <a16:rowId xmlns:a16="http://schemas.microsoft.com/office/drawing/2014/main" val="10001"/>
                  </a:ext>
                </a:extLst>
              </a:tr>
              <a:tr h="211853">
                <a:tc>
                  <a:txBody>
                    <a:bodyPr/>
                    <a:lstStyle/>
                    <a:p>
                      <a:r>
                        <a:rPr lang="en-GB" sz="1200" dirty="0" smtClean="0"/>
                        <a:t>Beta (</a:t>
                      </a:r>
                      <a:r>
                        <a:rPr lang="el-GR" sz="1200" dirty="0" smtClean="0"/>
                        <a:t>β</a:t>
                      </a:r>
                      <a:r>
                        <a:rPr lang="en-GB" sz="1200" dirty="0" smtClean="0"/>
                        <a:t>)</a:t>
                      </a:r>
                      <a:endParaRPr lang="en-GB" sz="1200" dirty="0"/>
                    </a:p>
                  </a:txBody>
                  <a:tcPr anchor="ctr">
                    <a:solidFill>
                      <a:schemeClr val="bg1"/>
                    </a:solidFill>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endParaRPr lang="en-GB" sz="1200" b="1" i="1" dirty="0">
                        <a:solidFill>
                          <a:schemeClr val="accent2">
                            <a:lumMod val="75000"/>
                          </a:schemeClr>
                        </a:solidFill>
                      </a:endParaRPr>
                    </a:p>
                  </a:txBody>
                  <a:tcPr anchor="ctr">
                    <a:solidFill>
                      <a:schemeClr val="bg1"/>
                    </a:solidFill>
                  </a:tcPr>
                </a:tc>
                <a:tc>
                  <a:txBody>
                    <a:bodyPr/>
                    <a:lstStyle/>
                    <a:p>
                      <a:pPr algn="ctr"/>
                      <a:endParaRPr lang="en-GB" sz="1200" b="1" i="1" dirty="0">
                        <a:solidFill>
                          <a:schemeClr val="accent2">
                            <a:lumMod val="75000"/>
                          </a:schemeClr>
                        </a:solidFill>
                      </a:endParaRPr>
                    </a:p>
                  </a:txBody>
                  <a:tcPr anchor="ctr">
                    <a:solidFill>
                      <a:schemeClr val="bg1"/>
                    </a:solidFill>
                  </a:tcPr>
                </a:tc>
                <a:tc>
                  <a:txBody>
                    <a:bodyPr/>
                    <a:lstStyle/>
                    <a:p>
                      <a:pPr algn="ctr"/>
                      <a:endParaRPr lang="en-GB" sz="1200" b="1" i="1" dirty="0">
                        <a:solidFill>
                          <a:schemeClr val="accent2">
                            <a:lumMod val="75000"/>
                          </a:schemeClr>
                        </a:solidFill>
                      </a:endParaRPr>
                    </a:p>
                  </a:txBody>
                  <a:tcPr anchor="ctr">
                    <a:solidFill>
                      <a:schemeClr val="bg1"/>
                    </a:solidFill>
                  </a:tcPr>
                </a:tc>
                <a:extLst>
                  <a:ext uri="{0D108BD9-81ED-4DB2-BD59-A6C34878D82A}">
                    <a16:rowId xmlns:a16="http://schemas.microsoft.com/office/drawing/2014/main" val="10002"/>
                  </a:ext>
                </a:extLst>
              </a:tr>
              <a:tr h="197549">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GB" sz="1200" dirty="0" smtClean="0"/>
                        <a:t>Gamma (</a:t>
                      </a:r>
                      <a:r>
                        <a:rPr lang="el-GR" sz="1200" dirty="0" smtClean="0"/>
                        <a:t>γ</a:t>
                      </a:r>
                      <a:r>
                        <a:rPr lang="en-GB" sz="1200" dirty="0" smtClean="0"/>
                        <a:t>)</a:t>
                      </a:r>
                    </a:p>
                  </a:txBody>
                  <a:tcPr anchor="ctr">
                    <a:solidFill>
                      <a:schemeClr val="bg1"/>
                    </a:solidFill>
                  </a:tcPr>
                </a:tc>
                <a:tc>
                  <a:txBody>
                    <a:bodyPr/>
                    <a:lstStyle/>
                    <a:p>
                      <a:pPr algn="ctr"/>
                      <a:endParaRPr lang="en-GB" sz="1200" b="1" i="1" dirty="0">
                        <a:solidFill>
                          <a:schemeClr val="accent2">
                            <a:lumMod val="75000"/>
                          </a:schemeClr>
                        </a:solidFill>
                      </a:endParaRPr>
                    </a:p>
                  </a:txBody>
                  <a:tcPr anchor="ctr">
                    <a:solidFill>
                      <a:schemeClr val="bg1"/>
                    </a:solidFill>
                  </a:tcPr>
                </a:tc>
                <a:tc>
                  <a:txBody>
                    <a:bodyPr/>
                    <a:lstStyle/>
                    <a:p>
                      <a:pPr algn="ctr"/>
                      <a:endParaRPr lang="en-GB" sz="1200" b="1" i="1" dirty="0">
                        <a:solidFill>
                          <a:schemeClr val="accent2">
                            <a:lumMod val="75000"/>
                          </a:schemeClr>
                        </a:solidFill>
                      </a:endParaRPr>
                    </a:p>
                  </a:txBody>
                  <a:tcPr anchor="ctr">
                    <a:solidFill>
                      <a:schemeClr val="bg1"/>
                    </a:solidFill>
                  </a:tcPr>
                </a:tc>
                <a:tc>
                  <a:txBody>
                    <a:bodyPr/>
                    <a:lstStyle/>
                    <a:p>
                      <a:pPr algn="ctr"/>
                      <a:endParaRPr lang="en-GB" sz="1200" b="1" i="1" dirty="0">
                        <a:solidFill>
                          <a:schemeClr val="accent2">
                            <a:lumMod val="75000"/>
                          </a:schemeClr>
                        </a:solidFill>
                      </a:endParaRPr>
                    </a:p>
                  </a:txBody>
                  <a:tcPr anchor="ctr">
                    <a:solidFill>
                      <a:schemeClr val="bg1"/>
                    </a:solidFill>
                  </a:tcPr>
                </a:tc>
                <a:extLst>
                  <a:ext uri="{0D108BD9-81ED-4DB2-BD59-A6C34878D82A}">
                    <a16:rowId xmlns:a16="http://schemas.microsoft.com/office/drawing/2014/main" val="10003"/>
                  </a:ext>
                </a:extLst>
              </a:tr>
              <a:tr h="252828">
                <a:tc>
                  <a:txBody>
                    <a:bodyPr/>
                    <a:lstStyle/>
                    <a:p>
                      <a:r>
                        <a:rPr lang="en-GB" sz="1200" dirty="0" smtClean="0"/>
                        <a:t>Neutron </a:t>
                      </a:r>
                      <a:endParaRPr lang="en-GB" sz="1200" dirty="0"/>
                    </a:p>
                  </a:txBody>
                  <a:tcPr anchor="ctr">
                    <a:solidFill>
                      <a:schemeClr val="bg1"/>
                    </a:solidFill>
                  </a:tcPr>
                </a:tc>
                <a:tc>
                  <a:txBody>
                    <a:bodyPr/>
                    <a:lstStyle/>
                    <a:p>
                      <a:pPr algn="ctr"/>
                      <a:endParaRPr lang="en-GB" sz="1200" b="1" i="1" dirty="0">
                        <a:solidFill>
                          <a:schemeClr val="accent2">
                            <a:lumMod val="75000"/>
                          </a:schemeClr>
                        </a:solidFill>
                      </a:endParaRPr>
                    </a:p>
                  </a:txBody>
                  <a:tcPr anchor="ctr">
                    <a:solidFill>
                      <a:schemeClr val="bg1"/>
                    </a:solidFill>
                  </a:tcPr>
                </a:tc>
                <a:tc>
                  <a:txBody>
                    <a:bodyPr/>
                    <a:lstStyle/>
                    <a:p>
                      <a:pPr algn="ctr"/>
                      <a:endParaRPr lang="en-GB" sz="1200" b="1" i="1" dirty="0">
                        <a:solidFill>
                          <a:schemeClr val="accent2">
                            <a:lumMod val="75000"/>
                          </a:schemeClr>
                        </a:solidFill>
                      </a:endParaRPr>
                    </a:p>
                  </a:txBody>
                  <a:tcPr anchor="ctr">
                    <a:solidFill>
                      <a:schemeClr val="bg1"/>
                    </a:solidFill>
                  </a:tcPr>
                </a:tc>
                <a:tc>
                  <a:txBody>
                    <a:bodyPr/>
                    <a:lstStyle/>
                    <a:p>
                      <a:pPr algn="ctr"/>
                      <a:endParaRPr lang="en-GB" sz="1200" b="1" i="1" dirty="0">
                        <a:solidFill>
                          <a:schemeClr val="accent2">
                            <a:lumMod val="75000"/>
                          </a:schemeClr>
                        </a:solidFill>
                      </a:endParaRPr>
                    </a:p>
                  </a:txBody>
                  <a:tcPr anchor="ctr">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208258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dirty="0" smtClean="0"/>
          </a:p>
          <a:p>
            <a:endParaRPr lang="en-GB" dirty="0"/>
          </a:p>
        </p:txBody>
      </p:sp>
      <p:cxnSp>
        <p:nvCxnSpPr>
          <p:cNvPr id="4" name="Straight Connector 3"/>
          <p:cNvCxnSpPr>
            <a:stCxn id="23" idx="3"/>
          </p:cNvCxnSpPr>
          <p:nvPr/>
        </p:nvCxnSpPr>
        <p:spPr>
          <a:xfrm flipV="1">
            <a:off x="6945841" y="3067141"/>
            <a:ext cx="537585" cy="20172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7300047" y="5050366"/>
            <a:ext cx="0" cy="27225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7483426" y="3562570"/>
            <a:ext cx="0" cy="49774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a:stCxn id="58" idx="1"/>
          </p:cNvCxnSpPr>
          <p:nvPr/>
        </p:nvCxnSpPr>
        <p:spPr>
          <a:xfrm flipH="1">
            <a:off x="11070163" y="2165587"/>
            <a:ext cx="249488" cy="1662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59" idx="1"/>
          </p:cNvCxnSpPr>
          <p:nvPr/>
        </p:nvCxnSpPr>
        <p:spPr>
          <a:xfrm flipH="1">
            <a:off x="10846761" y="2471016"/>
            <a:ext cx="515040" cy="70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60" idx="1"/>
          </p:cNvCxnSpPr>
          <p:nvPr/>
        </p:nvCxnSpPr>
        <p:spPr>
          <a:xfrm flipH="1">
            <a:off x="10736725" y="2771564"/>
            <a:ext cx="642302" cy="653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47" idx="0"/>
          </p:cNvCxnSpPr>
          <p:nvPr/>
        </p:nvCxnSpPr>
        <p:spPr>
          <a:xfrm flipV="1">
            <a:off x="5754595" y="1034118"/>
            <a:ext cx="350458" cy="39854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41" idx="3"/>
            <a:endCxn id="40" idx="1"/>
          </p:cNvCxnSpPr>
          <p:nvPr/>
        </p:nvCxnSpPr>
        <p:spPr>
          <a:xfrm flipV="1">
            <a:off x="4819100" y="8480093"/>
            <a:ext cx="120943" cy="394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773519" y="158183"/>
            <a:ext cx="1" cy="2193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30" idx="0"/>
          </p:cNvCxnSpPr>
          <p:nvPr/>
        </p:nvCxnSpPr>
        <p:spPr>
          <a:xfrm flipH="1" flipV="1">
            <a:off x="5038452" y="134211"/>
            <a:ext cx="1" cy="20721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27" idx="3"/>
            <a:endCxn id="16" idx="1"/>
          </p:cNvCxnSpPr>
          <p:nvPr/>
        </p:nvCxnSpPr>
        <p:spPr>
          <a:xfrm>
            <a:off x="3576530" y="2347060"/>
            <a:ext cx="196989" cy="42050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16" idx="3"/>
          </p:cNvCxnSpPr>
          <p:nvPr/>
        </p:nvCxnSpPr>
        <p:spPr>
          <a:xfrm>
            <a:off x="4053766" y="2767564"/>
            <a:ext cx="397463" cy="5411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3773519" y="2098306"/>
            <a:ext cx="280247" cy="1338515"/>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GB" sz="1400" b="1" dirty="0" smtClean="0">
                <a:solidFill>
                  <a:schemeClr val="tx1"/>
                </a:solidFill>
              </a:rPr>
              <a:t>Atom structure</a:t>
            </a:r>
            <a:endParaRPr lang="en-GB" sz="1400" b="1" dirty="0">
              <a:solidFill>
                <a:schemeClr val="tx1"/>
              </a:solidFill>
            </a:endParaRPr>
          </a:p>
        </p:txBody>
      </p:sp>
      <p:cxnSp>
        <p:nvCxnSpPr>
          <p:cNvPr id="17" name="Straight Connector 16"/>
          <p:cNvCxnSpPr>
            <a:stCxn id="21" idx="2"/>
            <a:endCxn id="22" idx="0"/>
          </p:cNvCxnSpPr>
          <p:nvPr/>
        </p:nvCxnSpPr>
        <p:spPr>
          <a:xfrm flipH="1">
            <a:off x="4597304" y="4801658"/>
            <a:ext cx="593318" cy="2053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24" idx="2"/>
            <a:endCxn id="21" idx="0"/>
          </p:cNvCxnSpPr>
          <p:nvPr/>
        </p:nvCxnSpPr>
        <p:spPr>
          <a:xfrm>
            <a:off x="4819100" y="3706027"/>
            <a:ext cx="371522" cy="17230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22" idx="2"/>
            <a:endCxn id="41" idx="0"/>
          </p:cNvCxnSpPr>
          <p:nvPr/>
        </p:nvCxnSpPr>
        <p:spPr>
          <a:xfrm>
            <a:off x="4597304" y="7664073"/>
            <a:ext cx="6523" cy="1862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21" idx="3"/>
            <a:endCxn id="25" idx="1"/>
          </p:cNvCxnSpPr>
          <p:nvPr/>
        </p:nvCxnSpPr>
        <p:spPr>
          <a:xfrm>
            <a:off x="5924461" y="4339993"/>
            <a:ext cx="119403" cy="14087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4456783" y="3878328"/>
            <a:ext cx="1467678" cy="92333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GB" sz="1800" b="1" dirty="0" smtClean="0">
                <a:ea typeface="Verdana" panose="020B0604030504040204" pitchFamily="34" charset="0"/>
                <a:cs typeface="Verdana" panose="020B0604030504040204" pitchFamily="34" charset="0"/>
              </a:rPr>
              <a:t>AQA</a:t>
            </a:r>
          </a:p>
          <a:p>
            <a:pPr algn="ctr"/>
            <a:r>
              <a:rPr lang="en-GB" sz="1800" b="1" dirty="0" smtClean="0">
                <a:ea typeface="Verdana" panose="020B0604030504040204" pitchFamily="34" charset="0"/>
                <a:cs typeface="Verdana" panose="020B0604030504040204" pitchFamily="34" charset="0"/>
              </a:rPr>
              <a:t>ATOMIC STRUCTURE</a:t>
            </a:r>
            <a:endParaRPr lang="en-GB" sz="1800" dirty="0">
              <a:ea typeface="Verdana" panose="020B0604030504040204" pitchFamily="34" charset="0"/>
              <a:cs typeface="Verdana" panose="020B0604030504040204" pitchFamily="34" charset="0"/>
            </a:endParaRPr>
          </a:p>
        </p:txBody>
      </p:sp>
      <p:sp>
        <p:nvSpPr>
          <p:cNvPr id="22" name="Rectangle 21"/>
          <p:cNvSpPr/>
          <p:nvPr/>
        </p:nvSpPr>
        <p:spPr>
          <a:xfrm>
            <a:off x="4366471" y="5006958"/>
            <a:ext cx="461665" cy="2657115"/>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vert="vert270" wrap="square">
            <a:spAutoFit/>
          </a:bodyPr>
          <a:lstStyle/>
          <a:p>
            <a:pPr algn="ctr"/>
            <a:r>
              <a:rPr lang="en-GB" sz="1800" b="1" dirty="0" smtClean="0">
                <a:ea typeface="Verdana" panose="020B0604030504040204" pitchFamily="34" charset="0"/>
                <a:cs typeface="Verdana" panose="020B0604030504040204" pitchFamily="34" charset="0"/>
              </a:rPr>
              <a:t>Nuclear fission and fusion</a:t>
            </a:r>
            <a:endParaRPr lang="en-GB" sz="1800" dirty="0">
              <a:ea typeface="Verdana" panose="020B0604030504040204" pitchFamily="34" charset="0"/>
              <a:cs typeface="Verdana" panose="020B0604030504040204" pitchFamily="34" charset="0"/>
            </a:endParaRPr>
          </a:p>
        </p:txBody>
      </p:sp>
      <p:sp>
        <p:nvSpPr>
          <p:cNvPr id="23" name="Rectangle 22"/>
          <p:cNvSpPr/>
          <p:nvPr/>
        </p:nvSpPr>
        <p:spPr>
          <a:xfrm>
            <a:off x="5664473" y="2807202"/>
            <a:ext cx="1281368" cy="92333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GB" sz="1800" b="1" dirty="0" smtClean="0">
                <a:ea typeface="Verdana" panose="020B0604030504040204" pitchFamily="34" charset="0"/>
                <a:cs typeface="Verdana" panose="020B0604030504040204" pitchFamily="34" charset="0"/>
              </a:rPr>
              <a:t>Atoms and Nuclear Radiation</a:t>
            </a:r>
            <a:endParaRPr lang="en-GB" sz="1800" dirty="0">
              <a:ea typeface="Verdana" panose="020B0604030504040204" pitchFamily="34" charset="0"/>
              <a:cs typeface="Verdana" panose="020B0604030504040204" pitchFamily="34" charset="0"/>
            </a:endParaRPr>
          </a:p>
        </p:txBody>
      </p:sp>
      <p:sp>
        <p:nvSpPr>
          <p:cNvPr id="24" name="Rectangle 23"/>
          <p:cNvSpPr/>
          <p:nvPr/>
        </p:nvSpPr>
        <p:spPr>
          <a:xfrm>
            <a:off x="4175922" y="3059696"/>
            <a:ext cx="1286355" cy="646331"/>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GB" sz="1800" b="1" dirty="0" smtClean="0">
                <a:ea typeface="Verdana" panose="020B0604030504040204" pitchFamily="34" charset="0"/>
                <a:cs typeface="Verdana" panose="020B0604030504040204" pitchFamily="34" charset="0"/>
              </a:rPr>
              <a:t>Atoms and Isotopes</a:t>
            </a:r>
            <a:endParaRPr lang="en-GB" sz="1800" dirty="0">
              <a:ea typeface="Verdana" panose="020B0604030504040204" pitchFamily="34" charset="0"/>
              <a:cs typeface="Verdana" panose="020B0604030504040204" pitchFamily="34" charset="0"/>
            </a:endParaRPr>
          </a:p>
        </p:txBody>
      </p:sp>
      <p:sp>
        <p:nvSpPr>
          <p:cNvPr id="25" name="Rectangle 24"/>
          <p:cNvSpPr/>
          <p:nvPr/>
        </p:nvSpPr>
        <p:spPr>
          <a:xfrm>
            <a:off x="6043864" y="3880705"/>
            <a:ext cx="2484436" cy="1200329"/>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GB" sz="1800" b="1" dirty="0" smtClean="0">
                <a:ea typeface="Verdana" panose="020B0604030504040204" pitchFamily="34" charset="0"/>
                <a:cs typeface="Verdana" panose="020B0604030504040204" pitchFamily="34" charset="0"/>
              </a:rPr>
              <a:t>PHYSICS ONLY: Hazards and uses of Radioactive emissions and of background radiation</a:t>
            </a:r>
            <a:endParaRPr lang="en-GB" sz="1800" dirty="0">
              <a:ea typeface="Verdana" panose="020B0604030504040204" pitchFamily="34" charset="0"/>
              <a:cs typeface="Verdana" panose="020B0604030504040204" pitchFamily="34" charset="0"/>
            </a:endParaRPr>
          </a:p>
        </p:txBody>
      </p:sp>
      <p:cxnSp>
        <p:nvCxnSpPr>
          <p:cNvPr id="26" name="Straight Connector 25"/>
          <p:cNvCxnSpPr>
            <a:stCxn id="21" idx="0"/>
            <a:endCxn id="23" idx="2"/>
          </p:cNvCxnSpPr>
          <p:nvPr/>
        </p:nvCxnSpPr>
        <p:spPr>
          <a:xfrm flipV="1">
            <a:off x="5190622" y="3730532"/>
            <a:ext cx="1114535" cy="14779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7" name="Table 26"/>
          <p:cNvGraphicFramePr>
            <a:graphicFrameLocks noGrp="1"/>
          </p:cNvGraphicFramePr>
          <p:nvPr>
            <p:extLst>
              <p:ext uri="{D42A27DB-BD31-4B8C-83A1-F6EECF244321}">
                <p14:modId xmlns:p14="http://schemas.microsoft.com/office/powerpoint/2010/main" val="2678460980"/>
              </p:ext>
            </p:extLst>
          </p:nvPr>
        </p:nvGraphicFramePr>
        <p:xfrm>
          <a:off x="65428" y="1798420"/>
          <a:ext cx="3511102" cy="1097280"/>
        </p:xfrm>
        <a:graphic>
          <a:graphicData uri="http://schemas.openxmlformats.org/drawingml/2006/table">
            <a:tbl>
              <a:tblPr firstRow="1" bandRow="1">
                <a:tableStyleId>{5940675A-B579-460E-94D1-54222C63F5DA}</a:tableStyleId>
              </a:tblPr>
              <a:tblGrid>
                <a:gridCol w="739244">
                  <a:extLst>
                    <a:ext uri="{9D8B030D-6E8A-4147-A177-3AD203B41FA5}">
                      <a16:colId xmlns:a16="http://schemas.microsoft.com/office/drawing/2014/main" val="20000"/>
                    </a:ext>
                  </a:extLst>
                </a:gridCol>
                <a:gridCol w="676656">
                  <a:extLst>
                    <a:ext uri="{9D8B030D-6E8A-4147-A177-3AD203B41FA5}">
                      <a16:colId xmlns:a16="http://schemas.microsoft.com/office/drawing/2014/main" val="20001"/>
                    </a:ext>
                  </a:extLst>
                </a:gridCol>
                <a:gridCol w="755869">
                  <a:extLst>
                    <a:ext uri="{9D8B030D-6E8A-4147-A177-3AD203B41FA5}">
                      <a16:colId xmlns:a16="http://schemas.microsoft.com/office/drawing/2014/main" val="20002"/>
                    </a:ext>
                  </a:extLst>
                </a:gridCol>
                <a:gridCol w="1339333">
                  <a:extLst>
                    <a:ext uri="{9D8B030D-6E8A-4147-A177-3AD203B41FA5}">
                      <a16:colId xmlns:a16="http://schemas.microsoft.com/office/drawing/2014/main" val="20003"/>
                    </a:ext>
                  </a:extLst>
                </a:gridCol>
              </a:tblGrid>
              <a:tr h="242566">
                <a:tc>
                  <a:txBody>
                    <a:bodyPr/>
                    <a:lstStyle/>
                    <a:p>
                      <a:endParaRPr lang="en-GB" sz="1200" dirty="0"/>
                    </a:p>
                  </a:txBody>
                  <a:tcPr anchor="ctr">
                    <a:solidFill>
                      <a:schemeClr val="accent2">
                        <a:lumMod val="20000"/>
                        <a:lumOff val="80000"/>
                      </a:schemeClr>
                    </a:solidFill>
                  </a:tcPr>
                </a:tc>
                <a:tc>
                  <a:txBody>
                    <a:bodyPr/>
                    <a:lstStyle/>
                    <a:p>
                      <a:pPr algn="ctr"/>
                      <a:endParaRPr lang="en-GB" sz="1200" b="1" i="1" dirty="0">
                        <a:solidFill>
                          <a:schemeClr val="accent2">
                            <a:lumMod val="75000"/>
                          </a:schemeClr>
                        </a:solidFill>
                      </a:endParaRPr>
                    </a:p>
                  </a:txBody>
                  <a:tcPr anchor="ctr"/>
                </a:tc>
                <a:tc>
                  <a:txBody>
                    <a:bodyPr/>
                    <a:lstStyle/>
                    <a:p>
                      <a:pPr algn="ctr"/>
                      <a:endParaRPr lang="en-GB" sz="1200" b="1" i="1" dirty="0">
                        <a:solidFill>
                          <a:schemeClr val="accent2">
                            <a:lumMod val="75000"/>
                          </a:schemeClr>
                        </a:solidFill>
                      </a:endParaRPr>
                    </a:p>
                  </a:txBody>
                  <a:tcPr anchor="ctr"/>
                </a:tc>
                <a:tc>
                  <a:txBody>
                    <a:bodyPr/>
                    <a:lstStyle/>
                    <a:p>
                      <a:pPr algn="ctr"/>
                      <a:endParaRPr lang="en-GB" sz="1200" b="1" i="1" dirty="0">
                        <a:solidFill>
                          <a:schemeClr val="accent2">
                            <a:lumMod val="75000"/>
                          </a:schemeClr>
                        </a:solidFill>
                      </a:endParaRPr>
                    </a:p>
                  </a:txBody>
                  <a:tcPr anchor="ctr"/>
                </a:tc>
                <a:extLst>
                  <a:ext uri="{0D108BD9-81ED-4DB2-BD59-A6C34878D82A}">
                    <a16:rowId xmlns:a16="http://schemas.microsoft.com/office/drawing/2014/main" val="10000"/>
                  </a:ext>
                </a:extLst>
              </a:tr>
              <a:tr h="170597">
                <a:tc>
                  <a:txBody>
                    <a:bodyPr/>
                    <a:lstStyle/>
                    <a:p>
                      <a:endParaRPr lang="en-GB" sz="1200" dirty="0"/>
                    </a:p>
                  </a:txBody>
                  <a:tcPr anchor="ctr">
                    <a:solidFill>
                      <a:schemeClr val="accent2">
                        <a:lumMod val="20000"/>
                        <a:lumOff val="80000"/>
                      </a:schemeClr>
                    </a:solidFill>
                  </a:tcPr>
                </a:tc>
                <a:tc>
                  <a:txBody>
                    <a:bodyPr/>
                    <a:lstStyle/>
                    <a:p>
                      <a:pPr algn="ctr"/>
                      <a:endParaRPr lang="en-GB" sz="1200" b="1" i="1" dirty="0">
                        <a:solidFill>
                          <a:schemeClr val="accent2">
                            <a:lumMod val="75000"/>
                          </a:schemeClr>
                        </a:solidFill>
                      </a:endParaRPr>
                    </a:p>
                  </a:txBody>
                  <a:tcPr anchor="ctr"/>
                </a:tc>
                <a:tc>
                  <a:txBody>
                    <a:bodyPr/>
                    <a:lstStyle/>
                    <a:p>
                      <a:pPr algn="ctr"/>
                      <a:endParaRPr lang="en-GB" sz="1200" b="1" i="1" dirty="0">
                        <a:solidFill>
                          <a:schemeClr val="accent2">
                            <a:lumMod val="75000"/>
                          </a:schemeClr>
                        </a:solidFill>
                      </a:endParaRPr>
                    </a:p>
                  </a:txBody>
                  <a:tcPr anchor="ctr"/>
                </a:tc>
                <a:tc rowSpan="2">
                  <a:txBody>
                    <a:bodyPr/>
                    <a:lstStyle/>
                    <a:p>
                      <a:endParaRPr lang="en-GB" sz="1200" b="1" i="1" dirty="0">
                        <a:solidFill>
                          <a:schemeClr val="accent2">
                            <a:lumMod val="75000"/>
                          </a:schemeClr>
                        </a:solidFill>
                      </a:endParaRPr>
                    </a:p>
                  </a:txBody>
                  <a:tcPr anchor="ctr"/>
                </a:tc>
                <a:extLst>
                  <a:ext uri="{0D108BD9-81ED-4DB2-BD59-A6C34878D82A}">
                    <a16:rowId xmlns:a16="http://schemas.microsoft.com/office/drawing/2014/main" val="10001"/>
                  </a:ext>
                </a:extLst>
              </a:tr>
              <a:tr h="197162">
                <a:tc>
                  <a:txBody>
                    <a:bodyPr/>
                    <a:lstStyle/>
                    <a:p>
                      <a:endParaRPr lang="en-GB" sz="1200" dirty="0"/>
                    </a:p>
                  </a:txBody>
                  <a:tcPr anchor="ctr">
                    <a:solidFill>
                      <a:schemeClr val="accent2">
                        <a:lumMod val="20000"/>
                        <a:lumOff val="80000"/>
                      </a:schemeClr>
                    </a:solidFill>
                  </a:tcPr>
                </a:tc>
                <a:tc>
                  <a:txBody>
                    <a:bodyPr/>
                    <a:lstStyle/>
                    <a:p>
                      <a:pPr algn="ctr"/>
                      <a:endParaRPr lang="en-GB" sz="1200" b="1" i="1" dirty="0">
                        <a:solidFill>
                          <a:schemeClr val="accent2">
                            <a:lumMod val="75000"/>
                          </a:schemeClr>
                        </a:solidFill>
                      </a:endParaRPr>
                    </a:p>
                  </a:txBody>
                  <a:tcPr anchor="ctr"/>
                </a:tc>
                <a:tc>
                  <a:txBody>
                    <a:bodyPr/>
                    <a:lstStyle/>
                    <a:p>
                      <a:pPr algn="ctr"/>
                      <a:endParaRPr lang="en-GB" sz="1200" b="1" i="1" dirty="0">
                        <a:solidFill>
                          <a:schemeClr val="accent2">
                            <a:lumMod val="75000"/>
                          </a:schemeClr>
                        </a:solidFill>
                      </a:endParaRPr>
                    </a:p>
                  </a:txBody>
                  <a:tcPr anchor="ctr"/>
                </a:tc>
                <a:tc vMerge="1">
                  <a:txBody>
                    <a:bodyPr/>
                    <a:lstStyle/>
                    <a:p>
                      <a:endParaRPr lang="en-GB" sz="1200" dirty="0"/>
                    </a:p>
                  </a:txBody>
                  <a:tcPr anchor="ctr"/>
                </a:tc>
                <a:extLst>
                  <a:ext uri="{0D108BD9-81ED-4DB2-BD59-A6C34878D82A}">
                    <a16:rowId xmlns:a16="http://schemas.microsoft.com/office/drawing/2014/main" val="10002"/>
                  </a:ext>
                </a:extLst>
              </a:tr>
              <a:tr h="252828">
                <a:tc>
                  <a:txBody>
                    <a:bodyPr/>
                    <a:lstStyle/>
                    <a:p>
                      <a:endParaRPr lang="en-GB" sz="1200" dirty="0"/>
                    </a:p>
                  </a:txBody>
                  <a:tcPr anchor="ctr">
                    <a:solidFill>
                      <a:schemeClr val="accent2">
                        <a:lumMod val="20000"/>
                        <a:lumOff val="80000"/>
                      </a:schemeClr>
                    </a:solidFill>
                  </a:tcPr>
                </a:tc>
                <a:tc>
                  <a:txBody>
                    <a:bodyPr/>
                    <a:lstStyle/>
                    <a:p>
                      <a:pPr algn="ctr"/>
                      <a:endParaRPr lang="en-GB" sz="1200" b="1" i="1" dirty="0">
                        <a:solidFill>
                          <a:schemeClr val="accent2">
                            <a:lumMod val="75000"/>
                          </a:schemeClr>
                        </a:solidFill>
                      </a:endParaRPr>
                    </a:p>
                  </a:txBody>
                  <a:tcPr anchor="ctr"/>
                </a:tc>
                <a:tc>
                  <a:txBody>
                    <a:bodyPr/>
                    <a:lstStyle/>
                    <a:p>
                      <a:pPr algn="ctr"/>
                      <a:endParaRPr lang="en-GB" sz="1200" b="1" i="1" dirty="0">
                        <a:solidFill>
                          <a:schemeClr val="accent2">
                            <a:lumMod val="75000"/>
                          </a:schemeClr>
                        </a:solidFill>
                      </a:endParaRPr>
                    </a:p>
                  </a:txBody>
                  <a:tcPr anchor="ctr"/>
                </a:tc>
                <a:tc>
                  <a:txBody>
                    <a:bodyPr/>
                    <a:lstStyle/>
                    <a:p>
                      <a:endParaRPr lang="en-GB" sz="1200" b="1" i="1" dirty="0">
                        <a:solidFill>
                          <a:schemeClr val="accent2">
                            <a:lumMod val="75000"/>
                          </a:schemeClr>
                        </a:solidFill>
                      </a:endParaRPr>
                    </a:p>
                  </a:txBody>
                  <a:tcPr anchor="ctr"/>
                </a:tc>
                <a:extLst>
                  <a:ext uri="{0D108BD9-81ED-4DB2-BD59-A6C34878D82A}">
                    <a16:rowId xmlns:a16="http://schemas.microsoft.com/office/drawing/2014/main" val="10003"/>
                  </a:ext>
                </a:extLst>
              </a:tr>
            </a:tbl>
          </a:graphicData>
        </a:graphic>
      </p:graphicFrame>
      <p:graphicFrame>
        <p:nvGraphicFramePr>
          <p:cNvPr id="28" name="Table 27"/>
          <p:cNvGraphicFramePr>
            <a:graphicFrameLocks noGrp="1"/>
          </p:cNvGraphicFramePr>
          <p:nvPr>
            <p:extLst>
              <p:ext uri="{D42A27DB-BD31-4B8C-83A1-F6EECF244321}">
                <p14:modId xmlns:p14="http://schemas.microsoft.com/office/powerpoint/2010/main" val="3264788233"/>
              </p:ext>
            </p:extLst>
          </p:nvPr>
        </p:nvGraphicFramePr>
        <p:xfrm>
          <a:off x="65428" y="631641"/>
          <a:ext cx="3936899" cy="1097280"/>
        </p:xfrm>
        <a:graphic>
          <a:graphicData uri="http://schemas.openxmlformats.org/drawingml/2006/table">
            <a:tbl>
              <a:tblPr firstRow="1" bandRow="1">
                <a:tableStyleId>{5940675A-B579-460E-94D1-54222C63F5DA}</a:tableStyleId>
              </a:tblPr>
              <a:tblGrid>
                <a:gridCol w="1159869">
                  <a:extLst>
                    <a:ext uri="{9D8B030D-6E8A-4147-A177-3AD203B41FA5}">
                      <a16:colId xmlns:a16="http://schemas.microsoft.com/office/drawing/2014/main" val="20000"/>
                    </a:ext>
                  </a:extLst>
                </a:gridCol>
                <a:gridCol w="2777030">
                  <a:extLst>
                    <a:ext uri="{9D8B030D-6E8A-4147-A177-3AD203B41FA5}">
                      <a16:colId xmlns:a16="http://schemas.microsoft.com/office/drawing/2014/main" val="20001"/>
                    </a:ext>
                  </a:extLst>
                </a:gridCol>
              </a:tblGrid>
              <a:tr h="170597">
                <a:tc>
                  <a:txBody>
                    <a:bodyPr/>
                    <a:lstStyle/>
                    <a:p>
                      <a:endParaRPr lang="en-GB" sz="1200" dirty="0"/>
                    </a:p>
                  </a:txBody>
                  <a:tcPr anchor="ctr">
                    <a:solidFill>
                      <a:schemeClr val="accent2">
                        <a:lumMod val="20000"/>
                        <a:lumOff val="80000"/>
                      </a:schemeClr>
                    </a:solidFill>
                  </a:tcPr>
                </a:tc>
                <a:tc>
                  <a:txBody>
                    <a:bodyPr/>
                    <a:lstStyle/>
                    <a:p>
                      <a:pPr algn="ctr"/>
                      <a:endParaRPr lang="en-GB" sz="1200" b="1" i="1" dirty="0">
                        <a:solidFill>
                          <a:schemeClr val="accent2">
                            <a:lumMod val="75000"/>
                          </a:schemeClr>
                        </a:solidFill>
                      </a:endParaRPr>
                    </a:p>
                  </a:txBody>
                  <a:tcPr anchor="ctr"/>
                </a:tc>
                <a:extLst>
                  <a:ext uri="{0D108BD9-81ED-4DB2-BD59-A6C34878D82A}">
                    <a16:rowId xmlns:a16="http://schemas.microsoft.com/office/drawing/2014/main" val="10000"/>
                  </a:ext>
                </a:extLst>
              </a:tr>
              <a:tr h="238836">
                <a:tc>
                  <a:txBody>
                    <a:bodyPr/>
                    <a:lstStyle/>
                    <a:p>
                      <a:endParaRPr lang="en-GB" sz="1200" dirty="0"/>
                    </a:p>
                  </a:txBody>
                  <a:tcPr anchor="ctr">
                    <a:solidFill>
                      <a:schemeClr val="accent2">
                        <a:lumMod val="20000"/>
                        <a:lumOff val="80000"/>
                      </a:schemeClr>
                    </a:solidFill>
                  </a:tcPr>
                </a:tc>
                <a:tc>
                  <a:txBody>
                    <a:bodyPr/>
                    <a:lstStyle/>
                    <a:p>
                      <a:pPr algn="ctr"/>
                      <a:endParaRPr lang="en-GB" sz="1200" b="1" i="1" dirty="0">
                        <a:solidFill>
                          <a:schemeClr val="accent2">
                            <a:lumMod val="75000"/>
                          </a:schemeClr>
                        </a:solidFill>
                      </a:endParaRPr>
                    </a:p>
                  </a:txBody>
                  <a:tcPr anchor="ctr"/>
                </a:tc>
                <a:extLst>
                  <a:ext uri="{0D108BD9-81ED-4DB2-BD59-A6C34878D82A}">
                    <a16:rowId xmlns:a16="http://schemas.microsoft.com/office/drawing/2014/main" val="10001"/>
                  </a:ext>
                </a:extLst>
              </a:tr>
              <a:tr h="252828">
                <a:tc>
                  <a:txBody>
                    <a:bodyPr/>
                    <a:lstStyle/>
                    <a:p>
                      <a:endParaRPr lang="en-GB" sz="1200" dirty="0"/>
                    </a:p>
                  </a:txBody>
                  <a:tcPr anchor="ctr">
                    <a:solidFill>
                      <a:schemeClr val="accent2">
                        <a:lumMod val="20000"/>
                        <a:lumOff val="80000"/>
                      </a:schemeClr>
                    </a:solidFill>
                  </a:tcPr>
                </a:tc>
                <a:tc>
                  <a:txBody>
                    <a:bodyPr/>
                    <a:lstStyle/>
                    <a:p>
                      <a:pPr algn="ctr"/>
                      <a:endParaRPr lang="en-GB" sz="1200" b="1" i="1" dirty="0">
                        <a:solidFill>
                          <a:schemeClr val="accent2">
                            <a:lumMod val="75000"/>
                          </a:schemeClr>
                        </a:solidFill>
                      </a:endParaRPr>
                    </a:p>
                  </a:txBody>
                  <a:tcPr anchor="ctr"/>
                </a:tc>
                <a:extLst>
                  <a:ext uri="{0D108BD9-81ED-4DB2-BD59-A6C34878D82A}">
                    <a16:rowId xmlns:a16="http://schemas.microsoft.com/office/drawing/2014/main" val="10002"/>
                  </a:ext>
                </a:extLst>
              </a:tr>
              <a:tr h="252828">
                <a:tc>
                  <a:txBody>
                    <a:bodyPr/>
                    <a:lstStyle/>
                    <a:p>
                      <a:endParaRPr lang="en-GB" sz="1200" dirty="0"/>
                    </a:p>
                  </a:txBody>
                  <a:tcPr anchor="ctr">
                    <a:solidFill>
                      <a:schemeClr val="accent2">
                        <a:lumMod val="20000"/>
                        <a:lumOff val="80000"/>
                      </a:schemeClr>
                    </a:solidFill>
                  </a:tcPr>
                </a:tc>
                <a:tc>
                  <a:txBody>
                    <a:bodyPr/>
                    <a:lstStyle/>
                    <a:p>
                      <a:pPr algn="ctr"/>
                      <a:endParaRPr lang="en-GB" sz="1200" b="1" i="1" dirty="0">
                        <a:solidFill>
                          <a:schemeClr val="accent2">
                            <a:lumMod val="75000"/>
                          </a:schemeClr>
                        </a:solidFill>
                      </a:endParaRPr>
                    </a:p>
                  </a:txBody>
                  <a:tcPr anchor="ctr"/>
                </a:tc>
                <a:extLst>
                  <a:ext uri="{0D108BD9-81ED-4DB2-BD59-A6C34878D82A}">
                    <a16:rowId xmlns:a16="http://schemas.microsoft.com/office/drawing/2014/main" val="10003"/>
                  </a:ext>
                </a:extLst>
              </a:tr>
            </a:tbl>
          </a:graphicData>
        </a:graphic>
      </p:graphicFrame>
      <p:sp>
        <p:nvSpPr>
          <p:cNvPr id="29" name="Rectangle 28"/>
          <p:cNvSpPr/>
          <p:nvPr/>
        </p:nvSpPr>
        <p:spPr>
          <a:xfrm>
            <a:off x="3148716" y="324487"/>
            <a:ext cx="1163758" cy="20891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en-GB" sz="1400" dirty="0">
              <a:solidFill>
                <a:schemeClr val="tx1"/>
              </a:solidFill>
            </a:endParaRPr>
          </a:p>
        </p:txBody>
      </p:sp>
      <p:sp>
        <p:nvSpPr>
          <p:cNvPr id="30" name="Rectangle 29"/>
          <p:cNvSpPr/>
          <p:nvPr/>
        </p:nvSpPr>
        <p:spPr>
          <a:xfrm>
            <a:off x="4456573" y="341427"/>
            <a:ext cx="1163759" cy="19197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en-GB" sz="1400" dirty="0">
              <a:solidFill>
                <a:schemeClr val="tx1"/>
              </a:solidFill>
            </a:endParaRPr>
          </a:p>
        </p:txBody>
      </p:sp>
      <p:cxnSp>
        <p:nvCxnSpPr>
          <p:cNvPr id="31" name="Straight Connector 30"/>
          <p:cNvCxnSpPr/>
          <p:nvPr/>
        </p:nvCxnSpPr>
        <p:spPr>
          <a:xfrm flipH="1">
            <a:off x="4002327" y="445363"/>
            <a:ext cx="454246" cy="61498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4019364" y="574090"/>
            <a:ext cx="174846" cy="46719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3149508" y="60357"/>
            <a:ext cx="1252412" cy="19942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en-GB" sz="1200" b="1" i="1" dirty="0">
              <a:solidFill>
                <a:schemeClr val="accent2">
                  <a:lumMod val="75000"/>
                </a:schemeClr>
              </a:solidFill>
            </a:endParaRPr>
          </a:p>
        </p:txBody>
      </p:sp>
      <p:sp>
        <p:nvSpPr>
          <p:cNvPr id="34" name="Rectangle 33"/>
          <p:cNvSpPr/>
          <p:nvPr/>
        </p:nvSpPr>
        <p:spPr>
          <a:xfrm>
            <a:off x="4498279" y="85486"/>
            <a:ext cx="1087149" cy="1934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en-GB" sz="1200" b="1" i="1" dirty="0">
              <a:solidFill>
                <a:schemeClr val="accent2">
                  <a:lumMod val="75000"/>
                </a:schemeClr>
              </a:solidFill>
            </a:endParaRPr>
          </a:p>
        </p:txBody>
      </p:sp>
      <p:cxnSp>
        <p:nvCxnSpPr>
          <p:cNvPr id="35" name="Straight Connector 34"/>
          <p:cNvCxnSpPr>
            <a:endCxn id="16" idx="0"/>
          </p:cNvCxnSpPr>
          <p:nvPr/>
        </p:nvCxnSpPr>
        <p:spPr>
          <a:xfrm>
            <a:off x="3651363" y="1728921"/>
            <a:ext cx="262280" cy="36938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16" idx="2"/>
          </p:cNvCxnSpPr>
          <p:nvPr/>
        </p:nvCxnSpPr>
        <p:spPr>
          <a:xfrm flipH="1">
            <a:off x="3866323" y="3436821"/>
            <a:ext cx="47320" cy="8783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7" name="Table 36"/>
          <p:cNvGraphicFramePr>
            <a:graphicFrameLocks noGrp="1"/>
          </p:cNvGraphicFramePr>
          <p:nvPr>
            <p:extLst>
              <p:ext uri="{D42A27DB-BD31-4B8C-83A1-F6EECF244321}">
                <p14:modId xmlns:p14="http://schemas.microsoft.com/office/powerpoint/2010/main" val="2479850809"/>
              </p:ext>
            </p:extLst>
          </p:nvPr>
        </p:nvGraphicFramePr>
        <p:xfrm>
          <a:off x="65428" y="4474355"/>
          <a:ext cx="4244234" cy="4831080"/>
        </p:xfrm>
        <a:graphic>
          <a:graphicData uri="http://schemas.openxmlformats.org/drawingml/2006/table">
            <a:tbl>
              <a:tblPr firstRow="1" bandRow="1">
                <a:tableStyleId>{5940675A-B579-460E-94D1-54222C63F5DA}</a:tableStyleId>
              </a:tblPr>
              <a:tblGrid>
                <a:gridCol w="901944">
                  <a:extLst>
                    <a:ext uri="{9D8B030D-6E8A-4147-A177-3AD203B41FA5}">
                      <a16:colId xmlns:a16="http://schemas.microsoft.com/office/drawing/2014/main" val="20000"/>
                    </a:ext>
                  </a:extLst>
                </a:gridCol>
                <a:gridCol w="3342290">
                  <a:extLst>
                    <a:ext uri="{9D8B030D-6E8A-4147-A177-3AD203B41FA5}">
                      <a16:colId xmlns:a16="http://schemas.microsoft.com/office/drawing/2014/main" val="20001"/>
                    </a:ext>
                  </a:extLst>
                </a:gridCol>
              </a:tblGrid>
              <a:tr h="406298">
                <a:tc>
                  <a:txBody>
                    <a:bodyPr/>
                    <a:lstStyle/>
                    <a:p>
                      <a:pPr algn="l"/>
                      <a:endParaRPr lang="en-GB" sz="1200" dirty="0"/>
                    </a:p>
                  </a:txBody>
                  <a:tcPr anchor="ctr">
                    <a:solidFill>
                      <a:schemeClr val="accent2">
                        <a:lumMod val="20000"/>
                        <a:lumOff val="80000"/>
                      </a:schemeClr>
                    </a:solidFill>
                  </a:tcPr>
                </a:tc>
                <a:tc>
                  <a:txBody>
                    <a:bodyPr/>
                    <a:lstStyle/>
                    <a:p>
                      <a:pPr algn="ctr"/>
                      <a:endParaRPr lang="en-GB" sz="1100" dirty="0" smtClean="0"/>
                    </a:p>
                    <a:p>
                      <a:pPr algn="ctr"/>
                      <a:endParaRPr lang="en-GB" sz="1100" dirty="0"/>
                    </a:p>
                  </a:txBody>
                  <a:tcPr anchor="ctr"/>
                </a:tc>
                <a:extLst>
                  <a:ext uri="{0D108BD9-81ED-4DB2-BD59-A6C34878D82A}">
                    <a16:rowId xmlns:a16="http://schemas.microsoft.com/office/drawing/2014/main" val="10000"/>
                  </a:ext>
                </a:extLst>
              </a:tr>
              <a:tr h="238836">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lang="en-GB" sz="1200" dirty="0"/>
                    </a:p>
                  </a:txBody>
                  <a:tcPr anchor="ctr">
                    <a:solidFill>
                      <a:schemeClr val="accent2">
                        <a:lumMod val="20000"/>
                        <a:lumOff val="80000"/>
                      </a:schemeClr>
                    </a:solidFill>
                  </a:tcPr>
                </a:tc>
                <a:tc>
                  <a:txBody>
                    <a:bodyPr/>
                    <a:lstStyle/>
                    <a:p>
                      <a:pPr algn="ctr"/>
                      <a:endParaRPr lang="en-GB" sz="1100" dirty="0" smtClean="0"/>
                    </a:p>
                    <a:p>
                      <a:pPr algn="ctr"/>
                      <a:endParaRPr lang="en-GB" sz="1100" dirty="0" smtClean="0"/>
                    </a:p>
                    <a:p>
                      <a:pPr algn="ctr"/>
                      <a:endParaRPr lang="en-GB" sz="1100" dirty="0"/>
                    </a:p>
                  </a:txBody>
                  <a:tcPr anchor="ctr"/>
                </a:tc>
                <a:extLst>
                  <a:ext uri="{0D108BD9-81ED-4DB2-BD59-A6C34878D82A}">
                    <a16:rowId xmlns:a16="http://schemas.microsoft.com/office/drawing/2014/main" val="10001"/>
                  </a:ext>
                </a:extLst>
              </a:tr>
              <a:tr h="252828">
                <a:tc>
                  <a:txBody>
                    <a:bodyPr/>
                    <a:lstStyle/>
                    <a:p>
                      <a:pPr algn="l"/>
                      <a:endParaRPr lang="en-GB" sz="1200" dirty="0"/>
                    </a:p>
                  </a:txBody>
                  <a:tcPr anchor="ctr">
                    <a:solidFill>
                      <a:schemeClr val="accent2">
                        <a:lumMod val="20000"/>
                        <a:lumOff val="80000"/>
                      </a:schemeClr>
                    </a:solidFill>
                  </a:tcPr>
                </a:tc>
                <a:tc>
                  <a:txBody>
                    <a:bodyPr/>
                    <a:lstStyle/>
                    <a:p>
                      <a:pPr algn="ctr"/>
                      <a:endParaRPr lang="en-GB" sz="1100" dirty="0" smtClean="0"/>
                    </a:p>
                    <a:p>
                      <a:pPr algn="ctr"/>
                      <a:endParaRPr lang="en-GB" sz="1100" dirty="0" smtClean="0"/>
                    </a:p>
                    <a:p>
                      <a:pPr algn="ctr"/>
                      <a:endParaRPr lang="en-GB" sz="1100" dirty="0"/>
                    </a:p>
                  </a:txBody>
                  <a:tcPr anchor="ctr"/>
                </a:tc>
                <a:extLst>
                  <a:ext uri="{0D108BD9-81ED-4DB2-BD59-A6C34878D82A}">
                    <a16:rowId xmlns:a16="http://schemas.microsoft.com/office/drawing/2014/main" val="10002"/>
                  </a:ext>
                </a:extLst>
              </a:tr>
              <a:tr h="302203">
                <a:tc>
                  <a:txBody>
                    <a:bodyPr/>
                    <a:lstStyle/>
                    <a:p>
                      <a:pPr algn="l"/>
                      <a:endParaRPr lang="en-GB" sz="1200" dirty="0"/>
                    </a:p>
                  </a:txBody>
                  <a:tcPr anchor="ctr">
                    <a:solidFill>
                      <a:schemeClr val="accent2">
                        <a:lumMod val="20000"/>
                        <a:lumOff val="80000"/>
                      </a:schemeClr>
                    </a:solidFill>
                  </a:tcPr>
                </a:tc>
                <a:tc>
                  <a:txBody>
                    <a:bodyPr/>
                    <a:lstStyle/>
                    <a:p>
                      <a:pPr algn="ctr"/>
                      <a:endParaRPr lang="en-GB" sz="1100" dirty="0" smtClean="0"/>
                    </a:p>
                    <a:p>
                      <a:pPr algn="ctr"/>
                      <a:endParaRPr lang="en-GB" sz="1100" dirty="0" smtClean="0"/>
                    </a:p>
                    <a:p>
                      <a:pPr algn="ctr"/>
                      <a:endParaRPr lang="en-GB" sz="1100" dirty="0"/>
                    </a:p>
                  </a:txBody>
                  <a:tcPr anchor="ctr"/>
                </a:tc>
                <a:extLst>
                  <a:ext uri="{0D108BD9-81ED-4DB2-BD59-A6C34878D82A}">
                    <a16:rowId xmlns:a16="http://schemas.microsoft.com/office/drawing/2014/main" val="10003"/>
                  </a:ext>
                </a:extLst>
              </a:tr>
              <a:tr h="302203">
                <a:tc>
                  <a:txBody>
                    <a:bodyPr/>
                    <a:lstStyle/>
                    <a:p>
                      <a:pPr algn="l"/>
                      <a:endParaRPr lang="en-GB" sz="1200" dirty="0"/>
                    </a:p>
                  </a:txBody>
                  <a:tcPr anchor="ctr">
                    <a:solidFill>
                      <a:schemeClr val="accent2">
                        <a:lumMod val="20000"/>
                        <a:lumOff val="80000"/>
                      </a:schemeClr>
                    </a:solidFill>
                  </a:tcPr>
                </a:tc>
                <a:tc>
                  <a:txBody>
                    <a:bodyPr/>
                    <a:lstStyle/>
                    <a:p>
                      <a:pPr algn="ctr"/>
                      <a:endParaRPr lang="en-GB" sz="1100" dirty="0" smtClean="0"/>
                    </a:p>
                    <a:p>
                      <a:pPr algn="ctr"/>
                      <a:endParaRPr lang="en-GB" sz="1100" dirty="0" smtClean="0"/>
                    </a:p>
                    <a:p>
                      <a:pPr algn="ctr"/>
                      <a:endParaRPr lang="en-GB" sz="1100" dirty="0" smtClean="0"/>
                    </a:p>
                    <a:p>
                      <a:pPr algn="ctr"/>
                      <a:endParaRPr lang="en-GB" sz="1100" dirty="0" smtClean="0"/>
                    </a:p>
                    <a:p>
                      <a:pPr algn="ctr"/>
                      <a:endParaRPr lang="en-GB" sz="1100" dirty="0"/>
                    </a:p>
                  </a:txBody>
                  <a:tcPr anchor="ctr"/>
                </a:tc>
                <a:extLst>
                  <a:ext uri="{0D108BD9-81ED-4DB2-BD59-A6C34878D82A}">
                    <a16:rowId xmlns:a16="http://schemas.microsoft.com/office/drawing/2014/main" val="10004"/>
                  </a:ext>
                </a:extLst>
              </a:tr>
              <a:tr h="302203">
                <a:tc>
                  <a:txBody>
                    <a:bodyPr/>
                    <a:lstStyle/>
                    <a:p>
                      <a:pPr algn="l"/>
                      <a:endParaRPr lang="en-GB" sz="1200" dirty="0"/>
                    </a:p>
                  </a:txBody>
                  <a:tcPr anchor="ctr">
                    <a:solidFill>
                      <a:schemeClr val="accent2">
                        <a:lumMod val="20000"/>
                        <a:lumOff val="80000"/>
                      </a:schemeClr>
                    </a:solidFill>
                  </a:tcPr>
                </a:tc>
                <a:tc>
                  <a:txBody>
                    <a:bodyPr/>
                    <a:lstStyle/>
                    <a:p>
                      <a:pPr algn="ctr"/>
                      <a:endParaRPr lang="en-GB" sz="1100" dirty="0" smtClean="0"/>
                    </a:p>
                    <a:p>
                      <a:pPr algn="ctr"/>
                      <a:endParaRPr lang="en-GB" sz="1100" dirty="0" smtClean="0"/>
                    </a:p>
                    <a:p>
                      <a:pPr algn="ctr"/>
                      <a:endParaRPr lang="en-GB" sz="1100" dirty="0" smtClean="0"/>
                    </a:p>
                    <a:p>
                      <a:pPr algn="ctr"/>
                      <a:endParaRPr lang="en-GB" sz="1100" dirty="0"/>
                    </a:p>
                  </a:txBody>
                  <a:tcPr anchor="ctr"/>
                </a:tc>
                <a:extLst>
                  <a:ext uri="{0D108BD9-81ED-4DB2-BD59-A6C34878D82A}">
                    <a16:rowId xmlns:a16="http://schemas.microsoft.com/office/drawing/2014/main" val="10005"/>
                  </a:ext>
                </a:extLst>
              </a:tr>
              <a:tr h="302203">
                <a:tc>
                  <a:txBody>
                    <a:bodyPr/>
                    <a:lstStyle/>
                    <a:p>
                      <a:pPr algn="l"/>
                      <a:endParaRPr lang="en-GB" sz="1200" dirty="0"/>
                    </a:p>
                  </a:txBody>
                  <a:tcPr anchor="ctr">
                    <a:solidFill>
                      <a:schemeClr val="accent2">
                        <a:lumMod val="20000"/>
                        <a:lumOff val="80000"/>
                      </a:schemeClr>
                    </a:solidFill>
                  </a:tcPr>
                </a:tc>
                <a:tc>
                  <a:txBody>
                    <a:bodyPr/>
                    <a:lstStyle/>
                    <a:p>
                      <a:pPr algn="ctr"/>
                      <a:endParaRPr lang="en-GB" sz="1100" dirty="0" smtClean="0"/>
                    </a:p>
                    <a:p>
                      <a:pPr algn="ctr"/>
                      <a:endParaRPr lang="en-GB" sz="1100" dirty="0" smtClean="0"/>
                    </a:p>
                    <a:p>
                      <a:pPr algn="ctr"/>
                      <a:endParaRPr lang="en-GB" sz="1100" dirty="0" smtClean="0"/>
                    </a:p>
                    <a:p>
                      <a:pPr algn="ctr"/>
                      <a:endParaRPr lang="en-GB" sz="1100" dirty="0" smtClean="0"/>
                    </a:p>
                    <a:p>
                      <a:pPr algn="ctr"/>
                      <a:endParaRPr lang="en-GB" sz="1100" dirty="0"/>
                    </a:p>
                  </a:txBody>
                  <a:tcPr anchor="ctr"/>
                </a:tc>
                <a:extLst>
                  <a:ext uri="{0D108BD9-81ED-4DB2-BD59-A6C34878D82A}">
                    <a16:rowId xmlns:a16="http://schemas.microsoft.com/office/drawing/2014/main" val="10006"/>
                  </a:ext>
                </a:extLst>
              </a:tr>
            </a:tbl>
          </a:graphicData>
        </a:graphic>
      </p:graphicFrame>
      <p:sp>
        <p:nvSpPr>
          <p:cNvPr id="38" name="Rectangle 37"/>
          <p:cNvSpPr/>
          <p:nvPr/>
        </p:nvSpPr>
        <p:spPr>
          <a:xfrm>
            <a:off x="1942066" y="4113377"/>
            <a:ext cx="2102187" cy="21748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1400" b="1" dirty="0" smtClean="0">
                <a:solidFill>
                  <a:schemeClr val="tx1"/>
                </a:solidFill>
              </a:rPr>
              <a:t>Discovery of the nucleus</a:t>
            </a:r>
            <a:endParaRPr lang="en-GB" sz="1400" b="1" dirty="0">
              <a:solidFill>
                <a:schemeClr val="tx1"/>
              </a:solidFill>
            </a:endParaRPr>
          </a:p>
        </p:txBody>
      </p:sp>
      <p:cxnSp>
        <p:nvCxnSpPr>
          <p:cNvPr id="39" name="Straight Connector 38"/>
          <p:cNvCxnSpPr>
            <a:endCxn id="37" idx="0"/>
          </p:cNvCxnSpPr>
          <p:nvPr/>
        </p:nvCxnSpPr>
        <p:spPr>
          <a:xfrm flipH="1">
            <a:off x="2187545" y="4339993"/>
            <a:ext cx="624212" cy="13436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40" name="Table 39"/>
          <p:cNvGraphicFramePr>
            <a:graphicFrameLocks noGrp="1"/>
          </p:cNvGraphicFramePr>
          <p:nvPr>
            <p:extLst>
              <p:ext uri="{D42A27DB-BD31-4B8C-83A1-F6EECF244321}">
                <p14:modId xmlns:p14="http://schemas.microsoft.com/office/powerpoint/2010/main" val="3021357051"/>
              </p:ext>
            </p:extLst>
          </p:nvPr>
        </p:nvGraphicFramePr>
        <p:xfrm>
          <a:off x="4940043" y="7713342"/>
          <a:ext cx="6352309" cy="1533502"/>
        </p:xfrm>
        <a:graphic>
          <a:graphicData uri="http://schemas.openxmlformats.org/drawingml/2006/table">
            <a:tbl>
              <a:tblPr firstRow="1" bandRow="1">
                <a:tableStyleId>{5940675A-B579-460E-94D1-54222C63F5DA}</a:tableStyleId>
              </a:tblPr>
              <a:tblGrid>
                <a:gridCol w="413007">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2609850">
                  <a:extLst>
                    <a:ext uri="{9D8B030D-6E8A-4147-A177-3AD203B41FA5}">
                      <a16:colId xmlns:a16="http://schemas.microsoft.com/office/drawing/2014/main" val="20002"/>
                    </a:ext>
                  </a:extLst>
                </a:gridCol>
                <a:gridCol w="1729252">
                  <a:extLst>
                    <a:ext uri="{9D8B030D-6E8A-4147-A177-3AD203B41FA5}">
                      <a16:colId xmlns:a16="http://schemas.microsoft.com/office/drawing/2014/main" val="20003"/>
                    </a:ext>
                  </a:extLst>
                </a:gridCol>
              </a:tblGrid>
              <a:tr h="473913">
                <a:tc rowSpan="2">
                  <a:txBody>
                    <a:bodyPr/>
                    <a:lstStyle/>
                    <a:p>
                      <a:pPr algn="ctr"/>
                      <a:endParaRPr lang="en-GB" sz="1200" dirty="0"/>
                    </a:p>
                  </a:txBody>
                  <a:tcPr vert="vert270" anchor="ctr">
                    <a:solidFill>
                      <a:schemeClr val="accent2">
                        <a:lumMod val="20000"/>
                        <a:lumOff val="80000"/>
                      </a:schemeClr>
                    </a:solidFill>
                  </a:tcPr>
                </a:tc>
                <a:tc rowSpan="2">
                  <a:txBody>
                    <a:bodyPr/>
                    <a:lstStyle/>
                    <a:p>
                      <a:pPr algn="ctr"/>
                      <a:endParaRPr lang="en-GB" sz="1200" b="1" i="1" dirty="0">
                        <a:solidFill>
                          <a:schemeClr val="accent2">
                            <a:lumMod val="75000"/>
                          </a:schemeClr>
                        </a:solidFill>
                      </a:endParaRPr>
                    </a:p>
                  </a:txBody>
                  <a:tcPr anchor="ctr"/>
                </a:tc>
                <a:tc rowSpan="2">
                  <a:txBody>
                    <a:bodyPr/>
                    <a:lstStyle/>
                    <a:p>
                      <a:pPr marL="0" marR="0" indent="0" algn="ctr" defTabSz="1280160" rtl="0" eaLnBrk="1" fontAlgn="auto" latinLnBrk="0" hangingPunct="1">
                        <a:lnSpc>
                          <a:spcPct val="100000"/>
                        </a:lnSpc>
                        <a:spcBef>
                          <a:spcPts val="0"/>
                        </a:spcBef>
                        <a:spcAft>
                          <a:spcPts val="0"/>
                        </a:spcAft>
                        <a:buClrTx/>
                        <a:buSzTx/>
                        <a:buFontTx/>
                        <a:buNone/>
                        <a:tabLst/>
                        <a:defRPr/>
                      </a:pPr>
                      <a:endParaRPr lang="en-GB" sz="1200" b="0" i="0" dirty="0" smtClean="0">
                        <a:solidFill>
                          <a:schemeClr val="tx1"/>
                        </a:solidFill>
                      </a:endParaRPr>
                    </a:p>
                  </a:txBody>
                  <a:tcPr anchor="ct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endParaRPr lang="en-GB" sz="1200" dirty="0" smtClean="0"/>
                    </a:p>
                  </a:txBody>
                  <a:tcPr anchor="ctr"/>
                </a:tc>
                <a:extLst>
                  <a:ext uri="{0D108BD9-81ED-4DB2-BD59-A6C34878D82A}">
                    <a16:rowId xmlns:a16="http://schemas.microsoft.com/office/drawing/2014/main" val="10001"/>
                  </a:ext>
                </a:extLst>
              </a:tr>
              <a:tr h="40005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endParaRPr lang="en-GB" sz="1200" dirty="0"/>
                    </a:p>
                  </a:txBody>
                  <a:tcPr anchor="ctr"/>
                </a:tc>
                <a:extLst>
                  <a:ext uri="{0D108BD9-81ED-4DB2-BD59-A6C34878D82A}">
                    <a16:rowId xmlns:a16="http://schemas.microsoft.com/office/drawing/2014/main" val="10002"/>
                  </a:ext>
                </a:extLst>
              </a:tr>
              <a:tr h="659539">
                <a:tc>
                  <a:txBody>
                    <a:bodyPr/>
                    <a:lstStyle/>
                    <a:p>
                      <a:pPr algn="ctr"/>
                      <a:endParaRPr lang="en-GB" sz="1200" dirty="0"/>
                    </a:p>
                  </a:txBody>
                  <a:tcPr vert="vert270" anchor="ctr">
                    <a:solidFill>
                      <a:schemeClr val="accent2">
                        <a:lumMod val="20000"/>
                        <a:lumOff val="80000"/>
                      </a:schemeClr>
                    </a:solidFill>
                  </a:tcPr>
                </a:tc>
                <a:tc>
                  <a:txBody>
                    <a:bodyPr/>
                    <a:lstStyle/>
                    <a:p>
                      <a:pPr algn="ctr"/>
                      <a:endParaRPr lang="en-GB" sz="1200" b="1" i="1" dirty="0">
                        <a:solidFill>
                          <a:schemeClr val="accent2">
                            <a:lumMod val="75000"/>
                          </a:schemeClr>
                        </a:solidFill>
                      </a:endParaRPr>
                    </a:p>
                  </a:txBody>
                  <a:tcPr anchor="ctr"/>
                </a:tc>
                <a:tc>
                  <a:txBody>
                    <a:bodyPr/>
                    <a:lstStyle/>
                    <a:p>
                      <a:pPr algn="ctr"/>
                      <a:endParaRPr lang="en-GB" sz="1200" dirty="0"/>
                    </a:p>
                  </a:txBody>
                  <a:tcPr anchor="ctr"/>
                </a:tc>
                <a:tc>
                  <a:txBody>
                    <a:bodyPr/>
                    <a:lstStyle/>
                    <a:p>
                      <a:pPr algn="ctr"/>
                      <a:endParaRPr lang="en-GB" sz="1200" dirty="0"/>
                    </a:p>
                  </a:txBody>
                  <a:tcPr anchor="ctr"/>
                </a:tc>
                <a:extLst>
                  <a:ext uri="{0D108BD9-81ED-4DB2-BD59-A6C34878D82A}">
                    <a16:rowId xmlns:a16="http://schemas.microsoft.com/office/drawing/2014/main" val="2872313869"/>
                  </a:ext>
                </a:extLst>
              </a:tr>
            </a:tbl>
          </a:graphicData>
        </a:graphic>
      </p:graphicFrame>
      <p:sp>
        <p:nvSpPr>
          <p:cNvPr id="41" name="Rectangle 40"/>
          <p:cNvSpPr/>
          <p:nvPr/>
        </p:nvSpPr>
        <p:spPr>
          <a:xfrm>
            <a:off x="4388554" y="7850323"/>
            <a:ext cx="430546" cy="1338515"/>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1400" b="1" dirty="0" smtClean="0">
                <a:solidFill>
                  <a:schemeClr val="tx1"/>
                </a:solidFill>
              </a:rPr>
              <a:t>PHYSICS ONLY: Nuclear energy</a:t>
            </a:r>
            <a:endParaRPr lang="en-GB" sz="1400" b="1" dirty="0">
              <a:solidFill>
                <a:schemeClr val="tx1"/>
              </a:solidFill>
            </a:endParaRPr>
          </a:p>
        </p:txBody>
      </p:sp>
      <p:graphicFrame>
        <p:nvGraphicFramePr>
          <p:cNvPr id="42" name="Table 41"/>
          <p:cNvGraphicFramePr>
            <a:graphicFrameLocks noGrp="1"/>
          </p:cNvGraphicFramePr>
          <p:nvPr>
            <p:extLst>
              <p:ext uri="{D42A27DB-BD31-4B8C-83A1-F6EECF244321}">
                <p14:modId xmlns:p14="http://schemas.microsoft.com/office/powerpoint/2010/main" val="1079241864"/>
              </p:ext>
            </p:extLst>
          </p:nvPr>
        </p:nvGraphicFramePr>
        <p:xfrm>
          <a:off x="5190622" y="6817959"/>
          <a:ext cx="7528833" cy="822960"/>
        </p:xfrm>
        <a:graphic>
          <a:graphicData uri="http://schemas.openxmlformats.org/drawingml/2006/table">
            <a:tbl>
              <a:tblPr firstRow="1" bandRow="1">
                <a:tableStyleId>{5940675A-B579-460E-94D1-54222C63F5DA}</a:tableStyleId>
              </a:tblPr>
              <a:tblGrid>
                <a:gridCol w="1027298">
                  <a:extLst>
                    <a:ext uri="{9D8B030D-6E8A-4147-A177-3AD203B41FA5}">
                      <a16:colId xmlns:a16="http://schemas.microsoft.com/office/drawing/2014/main" val="20000"/>
                    </a:ext>
                  </a:extLst>
                </a:gridCol>
                <a:gridCol w="6501535">
                  <a:extLst>
                    <a:ext uri="{9D8B030D-6E8A-4147-A177-3AD203B41FA5}">
                      <a16:colId xmlns:a16="http://schemas.microsoft.com/office/drawing/2014/main" val="20001"/>
                    </a:ext>
                  </a:extLst>
                </a:gridCol>
              </a:tblGrid>
              <a:tr h="170597">
                <a:tc>
                  <a:txBody>
                    <a:bodyPr/>
                    <a:lstStyle/>
                    <a:p>
                      <a:endParaRPr lang="en-GB" sz="1200" dirty="0"/>
                    </a:p>
                  </a:txBody>
                  <a:tcPr anchor="ctr">
                    <a:solidFill>
                      <a:schemeClr val="accent2">
                        <a:lumMod val="20000"/>
                        <a:lumOff val="80000"/>
                      </a:schemeClr>
                    </a:solidFill>
                  </a:tcPr>
                </a:tc>
                <a:tc>
                  <a:txBody>
                    <a:bodyPr/>
                    <a:lstStyle/>
                    <a:p>
                      <a:pPr algn="ctr"/>
                      <a:endParaRPr lang="en-GB" sz="1200" dirty="0"/>
                    </a:p>
                  </a:txBody>
                  <a:tcPr anchor="ctr"/>
                </a:tc>
                <a:extLst>
                  <a:ext uri="{0D108BD9-81ED-4DB2-BD59-A6C34878D82A}">
                    <a16:rowId xmlns:a16="http://schemas.microsoft.com/office/drawing/2014/main" val="10000"/>
                  </a:ext>
                </a:extLst>
              </a:tr>
              <a:tr h="238836">
                <a:tc>
                  <a:txBody>
                    <a:bodyPr/>
                    <a:lstStyle/>
                    <a:p>
                      <a:endParaRPr lang="en-GB" sz="1200" dirty="0"/>
                    </a:p>
                  </a:txBody>
                  <a:tcPr anchor="ctr">
                    <a:solidFill>
                      <a:schemeClr val="accent2">
                        <a:lumMod val="20000"/>
                        <a:lumOff val="80000"/>
                      </a:schemeClr>
                    </a:solidFill>
                  </a:tcPr>
                </a:tc>
                <a:tc>
                  <a:txBody>
                    <a:bodyPr/>
                    <a:lstStyle/>
                    <a:p>
                      <a:pPr algn="ctr"/>
                      <a:endParaRPr lang="en-GB" sz="1200" dirty="0"/>
                    </a:p>
                  </a:txBody>
                  <a:tcPr anchor="ctr"/>
                </a:tc>
                <a:extLst>
                  <a:ext uri="{0D108BD9-81ED-4DB2-BD59-A6C34878D82A}">
                    <a16:rowId xmlns:a16="http://schemas.microsoft.com/office/drawing/2014/main" val="10001"/>
                  </a:ext>
                </a:extLst>
              </a:tr>
              <a:tr h="238836">
                <a:tc>
                  <a:txBody>
                    <a:bodyPr/>
                    <a:lstStyle/>
                    <a:p>
                      <a:endParaRPr lang="en-GB" sz="1200" dirty="0"/>
                    </a:p>
                  </a:txBody>
                  <a:tcPr anchor="ctr">
                    <a:solidFill>
                      <a:schemeClr val="accent2">
                        <a:lumMod val="20000"/>
                        <a:lumOff val="80000"/>
                      </a:schemeClr>
                    </a:solidFill>
                  </a:tcPr>
                </a:tc>
                <a:tc>
                  <a:txBody>
                    <a:bodyPr/>
                    <a:lstStyle/>
                    <a:p>
                      <a:pPr algn="ctr"/>
                      <a:endParaRPr lang="en-GB" sz="1200" dirty="0"/>
                    </a:p>
                  </a:txBody>
                  <a:tcPr anchor="ctr"/>
                </a:tc>
                <a:extLst>
                  <a:ext uri="{0D108BD9-81ED-4DB2-BD59-A6C34878D82A}">
                    <a16:rowId xmlns:a16="http://schemas.microsoft.com/office/drawing/2014/main" val="10002"/>
                  </a:ext>
                </a:extLst>
              </a:tr>
            </a:tbl>
          </a:graphicData>
        </a:graphic>
      </p:graphicFrame>
      <p:graphicFrame>
        <p:nvGraphicFramePr>
          <p:cNvPr id="43" name="Table 42"/>
          <p:cNvGraphicFramePr>
            <a:graphicFrameLocks noGrp="1"/>
          </p:cNvGraphicFramePr>
          <p:nvPr>
            <p:extLst>
              <p:ext uri="{D42A27DB-BD31-4B8C-83A1-F6EECF244321}">
                <p14:modId xmlns:p14="http://schemas.microsoft.com/office/powerpoint/2010/main" val="283046613"/>
              </p:ext>
            </p:extLst>
          </p:nvPr>
        </p:nvGraphicFramePr>
        <p:xfrm>
          <a:off x="5719062" y="67034"/>
          <a:ext cx="4375914" cy="1280160"/>
        </p:xfrm>
        <a:graphic>
          <a:graphicData uri="http://schemas.openxmlformats.org/drawingml/2006/table">
            <a:tbl>
              <a:tblPr firstRow="1" bandRow="1">
                <a:tableStyleId>{5940675A-B579-460E-94D1-54222C63F5DA}</a:tableStyleId>
              </a:tblPr>
              <a:tblGrid>
                <a:gridCol w="692817">
                  <a:extLst>
                    <a:ext uri="{9D8B030D-6E8A-4147-A177-3AD203B41FA5}">
                      <a16:colId xmlns:a16="http://schemas.microsoft.com/office/drawing/2014/main" val="20000"/>
                    </a:ext>
                  </a:extLst>
                </a:gridCol>
                <a:gridCol w="1177641">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1591056">
                  <a:extLst>
                    <a:ext uri="{9D8B030D-6E8A-4147-A177-3AD203B41FA5}">
                      <a16:colId xmlns:a16="http://schemas.microsoft.com/office/drawing/2014/main" val="20003"/>
                    </a:ext>
                  </a:extLst>
                </a:gridCol>
              </a:tblGrid>
              <a:tr h="170597">
                <a:tc>
                  <a:txBody>
                    <a:bodyPr/>
                    <a:lstStyle/>
                    <a:p>
                      <a:endParaRPr lang="en-GB" sz="1200" dirty="0"/>
                    </a:p>
                  </a:txBody>
                  <a:tcPr anchor="ctr">
                    <a:solidFill>
                      <a:schemeClr val="accent2">
                        <a:lumMod val="20000"/>
                        <a:lumOff val="80000"/>
                      </a:schemeClr>
                    </a:solidFill>
                  </a:tcPr>
                </a:tc>
                <a:tc>
                  <a:txBody>
                    <a:bodyPr/>
                    <a:lstStyle/>
                    <a:p>
                      <a:pPr algn="ctr"/>
                      <a:endParaRPr lang="en-GB" sz="1200" b="1" i="1" dirty="0">
                        <a:solidFill>
                          <a:schemeClr val="accent2">
                            <a:lumMod val="75000"/>
                          </a:schemeClr>
                        </a:solidFill>
                      </a:endParaRPr>
                    </a:p>
                  </a:txBody>
                  <a:tcPr anchor="ctr"/>
                </a:tc>
                <a:tc>
                  <a:txBody>
                    <a:bodyPr/>
                    <a:lstStyle/>
                    <a:p>
                      <a:pPr algn="ctr"/>
                      <a:endParaRPr lang="en-GB" sz="1200" b="1" i="1" dirty="0" smtClean="0">
                        <a:solidFill>
                          <a:schemeClr val="accent2">
                            <a:lumMod val="75000"/>
                          </a:schemeClr>
                        </a:solidFill>
                      </a:endParaRPr>
                    </a:p>
                    <a:p>
                      <a:pPr algn="ctr"/>
                      <a:endParaRPr lang="en-GB" sz="1200" b="1" i="1" dirty="0">
                        <a:solidFill>
                          <a:schemeClr val="accent2">
                            <a:lumMod val="75000"/>
                          </a:schemeClr>
                        </a:solidFill>
                      </a:endParaRPr>
                    </a:p>
                  </a:txBody>
                  <a:tcPr anchor="ctr"/>
                </a:tc>
                <a:tc>
                  <a:txBody>
                    <a:bodyPr/>
                    <a:lstStyle/>
                    <a:p>
                      <a:pPr algn="ctr"/>
                      <a:endParaRPr lang="en-GB" sz="1200" b="1" i="1" dirty="0">
                        <a:solidFill>
                          <a:schemeClr val="accent2">
                            <a:lumMod val="75000"/>
                          </a:schemeClr>
                        </a:solidFill>
                      </a:endParaRPr>
                    </a:p>
                  </a:txBody>
                  <a:tcPr anchor="ctr"/>
                </a:tc>
                <a:extLst>
                  <a:ext uri="{0D108BD9-81ED-4DB2-BD59-A6C34878D82A}">
                    <a16:rowId xmlns:a16="http://schemas.microsoft.com/office/drawing/2014/main" val="10000"/>
                  </a:ext>
                </a:extLst>
              </a:tr>
              <a:tr h="170597">
                <a:tc>
                  <a:txBody>
                    <a:bodyPr/>
                    <a:lstStyle/>
                    <a:p>
                      <a:endParaRPr lang="en-GB" sz="1200" dirty="0"/>
                    </a:p>
                  </a:txBody>
                  <a:tcPr anchor="ctr">
                    <a:solidFill>
                      <a:schemeClr val="accent2">
                        <a:lumMod val="20000"/>
                        <a:lumOff val="80000"/>
                      </a:schemeClr>
                    </a:solidFill>
                  </a:tcP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extLst>
                  <a:ext uri="{0D108BD9-81ED-4DB2-BD59-A6C34878D82A}">
                    <a16:rowId xmlns:a16="http://schemas.microsoft.com/office/drawing/2014/main" val="10001"/>
                  </a:ext>
                </a:extLst>
              </a:tr>
              <a:tr h="238836">
                <a:tc>
                  <a:txBody>
                    <a:bodyPr/>
                    <a:lstStyle/>
                    <a:p>
                      <a:endParaRPr lang="en-GB" sz="1200" dirty="0"/>
                    </a:p>
                  </a:txBody>
                  <a:tcPr anchor="ctr">
                    <a:solidFill>
                      <a:schemeClr val="accent2">
                        <a:lumMod val="20000"/>
                        <a:lumOff val="80000"/>
                      </a:schemeClr>
                    </a:solidFill>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extLst>
                  <a:ext uri="{0D108BD9-81ED-4DB2-BD59-A6C34878D82A}">
                    <a16:rowId xmlns:a16="http://schemas.microsoft.com/office/drawing/2014/main" val="10002"/>
                  </a:ext>
                </a:extLst>
              </a:tr>
              <a:tr h="252828">
                <a:tc>
                  <a:txBody>
                    <a:bodyPr/>
                    <a:lstStyle/>
                    <a:p>
                      <a:endParaRPr lang="en-GB" sz="1200" dirty="0"/>
                    </a:p>
                  </a:txBody>
                  <a:tcPr anchor="ctr">
                    <a:solidFill>
                      <a:schemeClr val="accent2">
                        <a:lumMod val="20000"/>
                        <a:lumOff val="80000"/>
                      </a:schemeClr>
                    </a:solidFill>
                  </a:tcP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extLst>
                  <a:ext uri="{0D108BD9-81ED-4DB2-BD59-A6C34878D82A}">
                    <a16:rowId xmlns:a16="http://schemas.microsoft.com/office/drawing/2014/main" val="10003"/>
                  </a:ext>
                </a:extLst>
              </a:tr>
            </a:tbl>
          </a:graphicData>
        </a:graphic>
      </p:graphicFrame>
      <p:pic>
        <p:nvPicPr>
          <p:cNvPr id="44" name="Picture 43">
            <a:extLst>
              <a:ext uri="{FF2B5EF4-FFF2-40B4-BE49-F238E27FC236}">
                <a16:creationId xmlns:a16="http://schemas.microsoft.com/office/drawing/2014/main" id="{4E667E7F-998E-4E53-90D3-AF6D0A507F91}"/>
              </a:ext>
            </a:extLst>
          </p:cNvPr>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tretch>
            <a:fillRect/>
          </a:stretch>
        </p:blipFill>
        <p:spPr>
          <a:xfrm rot="5400000">
            <a:off x="2467954" y="11136"/>
            <a:ext cx="596249" cy="593820"/>
          </a:xfrm>
          <a:prstGeom prst="rect">
            <a:avLst/>
          </a:prstGeom>
        </p:spPr>
      </p:pic>
      <p:sp>
        <p:nvSpPr>
          <p:cNvPr id="45" name="Rectangle 44"/>
          <p:cNvSpPr/>
          <p:nvPr/>
        </p:nvSpPr>
        <p:spPr>
          <a:xfrm>
            <a:off x="938073" y="60357"/>
            <a:ext cx="1313844" cy="41403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en-GB" sz="1200" dirty="0">
              <a:solidFill>
                <a:schemeClr val="tx1"/>
              </a:solidFill>
            </a:endParaRPr>
          </a:p>
        </p:txBody>
      </p:sp>
      <p:cxnSp>
        <p:nvCxnSpPr>
          <p:cNvPr id="46" name="Straight Connector 45"/>
          <p:cNvCxnSpPr>
            <a:stCxn id="23" idx="0"/>
            <a:endCxn id="47" idx="2"/>
          </p:cNvCxnSpPr>
          <p:nvPr/>
        </p:nvCxnSpPr>
        <p:spPr>
          <a:xfrm flipH="1" flipV="1">
            <a:off x="5754595" y="2529940"/>
            <a:ext cx="550562" cy="27726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47" name="Table 46"/>
          <p:cNvGraphicFramePr>
            <a:graphicFrameLocks noGrp="1"/>
          </p:cNvGraphicFramePr>
          <p:nvPr>
            <p:extLst>
              <p:ext uri="{D42A27DB-BD31-4B8C-83A1-F6EECF244321}">
                <p14:modId xmlns:p14="http://schemas.microsoft.com/office/powerpoint/2010/main" val="4185362068"/>
              </p:ext>
            </p:extLst>
          </p:nvPr>
        </p:nvGraphicFramePr>
        <p:xfrm>
          <a:off x="4209144" y="1432660"/>
          <a:ext cx="3090903" cy="1097280"/>
        </p:xfrm>
        <a:graphic>
          <a:graphicData uri="http://schemas.openxmlformats.org/drawingml/2006/table">
            <a:tbl>
              <a:tblPr firstRow="1" bandRow="1">
                <a:tableStyleId>{5940675A-B579-460E-94D1-54222C63F5DA}</a:tableStyleId>
              </a:tblPr>
              <a:tblGrid>
                <a:gridCol w="939737">
                  <a:extLst>
                    <a:ext uri="{9D8B030D-6E8A-4147-A177-3AD203B41FA5}">
                      <a16:colId xmlns:a16="http://schemas.microsoft.com/office/drawing/2014/main" val="20000"/>
                    </a:ext>
                  </a:extLst>
                </a:gridCol>
                <a:gridCol w="2151166">
                  <a:extLst>
                    <a:ext uri="{9D8B030D-6E8A-4147-A177-3AD203B41FA5}">
                      <a16:colId xmlns:a16="http://schemas.microsoft.com/office/drawing/2014/main" val="20001"/>
                    </a:ext>
                  </a:extLst>
                </a:gridCol>
              </a:tblGrid>
              <a:tr h="258030">
                <a:tc>
                  <a:txBody>
                    <a:bodyPr/>
                    <a:lstStyle/>
                    <a:p>
                      <a:endParaRPr lang="en-GB" sz="1200" dirty="0"/>
                    </a:p>
                  </a:txBody>
                  <a:tcPr anchor="ctr">
                    <a:solidFill>
                      <a:schemeClr val="accent2">
                        <a:lumMod val="20000"/>
                        <a:lumOff val="80000"/>
                      </a:schemeClr>
                    </a:solidFill>
                  </a:tcPr>
                </a:tc>
                <a:tc>
                  <a:txBody>
                    <a:bodyPr/>
                    <a:lstStyle/>
                    <a:p>
                      <a:pPr algn="ctr"/>
                      <a:endParaRPr lang="en-GB" sz="1200" b="1" i="1" dirty="0">
                        <a:solidFill>
                          <a:schemeClr val="accent2">
                            <a:lumMod val="75000"/>
                          </a:schemeClr>
                        </a:solidFill>
                      </a:endParaRPr>
                    </a:p>
                  </a:txBody>
                  <a:tcPr anchor="ctr"/>
                </a:tc>
                <a:extLst>
                  <a:ext uri="{0D108BD9-81ED-4DB2-BD59-A6C34878D82A}">
                    <a16:rowId xmlns:a16="http://schemas.microsoft.com/office/drawing/2014/main" val="886545442"/>
                  </a:ext>
                </a:extLst>
              </a:tr>
              <a:tr h="258030">
                <a:tc>
                  <a:txBody>
                    <a:bodyPr/>
                    <a:lstStyle/>
                    <a:p>
                      <a:endParaRPr lang="en-GB" sz="1200" dirty="0"/>
                    </a:p>
                  </a:txBody>
                  <a:tcPr anchor="ctr">
                    <a:solidFill>
                      <a:schemeClr val="accent2">
                        <a:lumMod val="20000"/>
                        <a:lumOff val="80000"/>
                      </a:schemeClr>
                    </a:solidFill>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endParaRPr lang="en-GB" sz="1200" b="1" i="1" dirty="0" smtClean="0">
                        <a:solidFill>
                          <a:schemeClr val="accent2">
                            <a:lumMod val="75000"/>
                          </a:schemeClr>
                        </a:solidFill>
                      </a:endParaRPr>
                    </a:p>
                  </a:txBody>
                  <a:tcPr anchor="ctr"/>
                </a:tc>
                <a:extLst>
                  <a:ext uri="{0D108BD9-81ED-4DB2-BD59-A6C34878D82A}">
                    <a16:rowId xmlns:a16="http://schemas.microsoft.com/office/drawing/2014/main" val="3396675008"/>
                  </a:ext>
                </a:extLst>
              </a:tr>
              <a:tr h="258030">
                <a:tc>
                  <a:txBody>
                    <a:bodyPr/>
                    <a:lstStyle/>
                    <a:p>
                      <a:endParaRPr lang="en-GB" sz="1200" dirty="0"/>
                    </a:p>
                  </a:txBody>
                  <a:tcPr anchor="ctr">
                    <a:solidFill>
                      <a:schemeClr val="accent2">
                        <a:lumMod val="20000"/>
                        <a:lumOff val="80000"/>
                      </a:schemeClr>
                    </a:solidFill>
                  </a:tcPr>
                </a:tc>
                <a:tc>
                  <a:txBody>
                    <a:bodyPr/>
                    <a:lstStyle/>
                    <a:p>
                      <a:pPr algn="ctr"/>
                      <a:endParaRPr lang="en-GB" sz="1200" b="1" i="1" dirty="0">
                        <a:solidFill>
                          <a:schemeClr val="accent2">
                            <a:lumMod val="75000"/>
                          </a:schemeClr>
                        </a:solidFill>
                      </a:endParaRPr>
                    </a:p>
                  </a:txBody>
                  <a:tcPr anchor="ctr"/>
                </a:tc>
                <a:extLst>
                  <a:ext uri="{0D108BD9-81ED-4DB2-BD59-A6C34878D82A}">
                    <a16:rowId xmlns:a16="http://schemas.microsoft.com/office/drawing/2014/main" val="10001"/>
                  </a:ext>
                </a:extLst>
              </a:tr>
              <a:tr h="258030">
                <a:tc>
                  <a:txBody>
                    <a:bodyPr/>
                    <a:lstStyle/>
                    <a:p>
                      <a:endParaRPr lang="en-GB" sz="1200" dirty="0"/>
                    </a:p>
                  </a:txBody>
                  <a:tcPr anchor="ctr">
                    <a:solidFill>
                      <a:schemeClr val="accent2">
                        <a:lumMod val="20000"/>
                        <a:lumOff val="80000"/>
                      </a:schemeClr>
                    </a:solidFill>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endParaRPr lang="en-GB" sz="1200" b="1" i="1" dirty="0" smtClean="0">
                        <a:solidFill>
                          <a:schemeClr val="accent2">
                            <a:lumMod val="75000"/>
                          </a:schemeClr>
                        </a:solidFill>
                      </a:endParaRPr>
                    </a:p>
                  </a:txBody>
                  <a:tcPr anchor="ctr"/>
                </a:tc>
                <a:extLst>
                  <a:ext uri="{0D108BD9-81ED-4DB2-BD59-A6C34878D82A}">
                    <a16:rowId xmlns:a16="http://schemas.microsoft.com/office/drawing/2014/main" val="10002"/>
                  </a:ext>
                </a:extLst>
              </a:tr>
            </a:tbl>
          </a:graphicData>
        </a:graphic>
      </p:graphicFrame>
      <p:pic>
        <p:nvPicPr>
          <p:cNvPr id="48" name="Picture 47" descr="Image result for unstable nuclei emitting radiation">
            <a:extLst>
              <a:ext uri="{FF2B5EF4-FFF2-40B4-BE49-F238E27FC236}">
                <a16:creationId xmlns:a16="http://schemas.microsoft.com/office/drawing/2014/main" id="{73674FA2-BD76-4025-950F-E39666B71E1C}"/>
              </a:ext>
            </a:extLst>
          </p:cNvPr>
          <p:cNvPicPr/>
          <p:nvPr/>
        </p:nvPicPr>
        <p:blipFill rotWithShape="1">
          <a:blip r:embed="rId4">
            <a:extLst>
              <a:ext uri="{28A0092B-C50C-407E-A947-70E740481C1C}">
                <a14:useLocalDpi xmlns:a14="http://schemas.microsoft.com/office/drawing/2010/main" val="0"/>
              </a:ext>
            </a:extLst>
          </a:blip>
          <a:srcRect b="10407"/>
          <a:stretch/>
        </p:blipFill>
        <p:spPr bwMode="auto">
          <a:xfrm>
            <a:off x="4286734" y="738698"/>
            <a:ext cx="1317154" cy="587234"/>
          </a:xfrm>
          <a:prstGeom prst="rect">
            <a:avLst/>
          </a:prstGeom>
          <a:noFill/>
          <a:ln>
            <a:noFill/>
          </a:ln>
          <a:extLst>
            <a:ext uri="{53640926-AAD7-44D8-BBD7-CCE9431645EC}">
              <a14:shadowObscured xmlns:a14="http://schemas.microsoft.com/office/drawing/2010/main"/>
            </a:ext>
          </a:extLst>
        </p:spPr>
      </p:pic>
      <p:pic>
        <p:nvPicPr>
          <p:cNvPr id="49" name="Picture 48" descr="Image result for alpha beta gamma radiation">
            <a:extLst>
              <a:ext uri="{FF2B5EF4-FFF2-40B4-BE49-F238E27FC236}">
                <a16:creationId xmlns:a16="http://schemas.microsoft.com/office/drawing/2014/main" id="{6D642F14-CA99-41C7-B2EC-DCD0AFF0D622}"/>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142176" y="517319"/>
            <a:ext cx="2575262" cy="826599"/>
          </a:xfrm>
          <a:prstGeom prst="rect">
            <a:avLst/>
          </a:prstGeom>
          <a:noFill/>
          <a:ln>
            <a:noFill/>
          </a:ln>
        </p:spPr>
      </p:pic>
      <p:pic>
        <p:nvPicPr>
          <p:cNvPr id="50" name="Picture 49">
            <a:extLst>
              <a:ext uri="{FF2B5EF4-FFF2-40B4-BE49-F238E27FC236}">
                <a16:creationId xmlns:a16="http://schemas.microsoft.com/office/drawing/2014/main" id="{CDDB642E-17A4-4491-9E5D-F508D5C16938}"/>
              </a:ext>
            </a:extLst>
          </p:cNvPr>
          <p:cNvPicPr>
            <a:picLocks noChangeAspect="1"/>
          </p:cNvPicPr>
          <p:nvPr/>
        </p:nvPicPr>
        <p:blipFill rotWithShape="1">
          <a:blip r:embed="rId6">
            <a:extLst>
              <a:ext uri="{28A0092B-C50C-407E-A947-70E740481C1C}">
                <a14:useLocalDpi xmlns:a14="http://schemas.microsoft.com/office/drawing/2010/main" val="0"/>
              </a:ext>
            </a:extLst>
          </a:blip>
          <a:srcRect t="6915" b="5926"/>
          <a:stretch/>
        </p:blipFill>
        <p:spPr>
          <a:xfrm>
            <a:off x="11377933" y="7711044"/>
            <a:ext cx="1337447" cy="745555"/>
          </a:xfrm>
          <a:prstGeom prst="rect">
            <a:avLst/>
          </a:prstGeom>
        </p:spPr>
      </p:pic>
      <p:pic>
        <p:nvPicPr>
          <p:cNvPr id="51" name="Picture 50">
            <a:extLst>
              <a:ext uri="{FF2B5EF4-FFF2-40B4-BE49-F238E27FC236}">
                <a16:creationId xmlns:a16="http://schemas.microsoft.com/office/drawing/2014/main" id="{BC884EFF-6BFE-45ED-84A2-32E58D38B902}"/>
              </a:ext>
            </a:extLst>
          </p:cNvPr>
          <p:cNvPicPr>
            <a:picLocks noChangeAspect="1"/>
          </p:cNvPicPr>
          <p:nvPr/>
        </p:nvPicPr>
        <p:blipFill rotWithShape="1">
          <a:blip r:embed="rId7">
            <a:extLst>
              <a:ext uri="{28A0092B-C50C-407E-A947-70E740481C1C}">
                <a14:useLocalDpi xmlns:a14="http://schemas.microsoft.com/office/drawing/2010/main" val="0"/>
              </a:ext>
            </a:extLst>
          </a:blip>
          <a:srcRect l="3489" t="9126" r="5163" b="5324"/>
          <a:stretch/>
        </p:blipFill>
        <p:spPr>
          <a:xfrm>
            <a:off x="11361801" y="8502768"/>
            <a:ext cx="1346980" cy="744999"/>
          </a:xfrm>
          <a:prstGeom prst="rect">
            <a:avLst/>
          </a:prstGeom>
        </p:spPr>
      </p:pic>
      <p:grpSp>
        <p:nvGrpSpPr>
          <p:cNvPr id="52" name="Group 51"/>
          <p:cNvGrpSpPr/>
          <p:nvPr/>
        </p:nvGrpSpPr>
        <p:grpSpPr>
          <a:xfrm>
            <a:off x="815280" y="3016770"/>
            <a:ext cx="2643514" cy="545800"/>
            <a:chOff x="-3031420" y="2809296"/>
            <a:chExt cx="2643514" cy="545800"/>
          </a:xfrm>
        </p:grpSpPr>
        <p:pic>
          <p:nvPicPr>
            <p:cNvPr id="53" name="Picture 52" descr="Image result for isotopes of lithium atomic diagram">
              <a:extLst>
                <a:ext uri="{FF2B5EF4-FFF2-40B4-BE49-F238E27FC236}">
                  <a16:creationId xmlns:a16="http://schemas.microsoft.com/office/drawing/2014/main" id="{D517F2D1-4837-4483-802F-4D09BB25DFFC}"/>
                </a:ext>
              </a:extLst>
            </p:cNvPr>
            <p:cNvPicPr/>
            <p:nvPr/>
          </p:nvPicPr>
          <p:blipFill rotWithShape="1">
            <a:blip r:embed="rId8">
              <a:extLst>
                <a:ext uri="{28A0092B-C50C-407E-A947-70E740481C1C}">
                  <a14:useLocalDpi xmlns:a14="http://schemas.microsoft.com/office/drawing/2010/main" val="0"/>
                </a:ext>
              </a:extLst>
            </a:blip>
            <a:srcRect l="6599" t="6294" r="73031" b="55062"/>
            <a:stretch/>
          </p:blipFill>
          <p:spPr bwMode="auto">
            <a:xfrm>
              <a:off x="-3031420" y="2816417"/>
              <a:ext cx="511542" cy="538679"/>
            </a:xfrm>
            <a:prstGeom prst="rect">
              <a:avLst/>
            </a:prstGeom>
            <a:noFill/>
            <a:ln>
              <a:noFill/>
            </a:ln>
            <a:extLst>
              <a:ext uri="{53640926-AAD7-44D8-BBD7-CCE9431645EC}">
                <a14:shadowObscured xmlns:a14="http://schemas.microsoft.com/office/drawing/2010/main"/>
              </a:ext>
            </a:extLst>
          </p:spPr>
        </p:pic>
        <p:pic>
          <p:nvPicPr>
            <p:cNvPr id="54" name="Picture 53" descr="Image result for isotopes of lithium atomic diagram">
              <a:extLst>
                <a:ext uri="{FF2B5EF4-FFF2-40B4-BE49-F238E27FC236}">
                  <a16:creationId xmlns:a16="http://schemas.microsoft.com/office/drawing/2014/main" id="{5A1C30B9-87D0-4D34-8298-F796BA0943CB}"/>
                </a:ext>
              </a:extLst>
            </p:cNvPr>
            <p:cNvPicPr/>
            <p:nvPr/>
          </p:nvPicPr>
          <p:blipFill rotWithShape="1">
            <a:blip r:embed="rId8">
              <a:extLst>
                <a:ext uri="{28A0092B-C50C-407E-A947-70E740481C1C}">
                  <a14:useLocalDpi xmlns:a14="http://schemas.microsoft.com/office/drawing/2010/main" val="0"/>
                </a:ext>
              </a:extLst>
            </a:blip>
            <a:srcRect l="39777" t="4193" r="39394" b="55469"/>
            <a:stretch/>
          </p:blipFill>
          <p:spPr bwMode="auto">
            <a:xfrm>
              <a:off x="-1607371" y="2809296"/>
              <a:ext cx="511542" cy="538779"/>
            </a:xfrm>
            <a:prstGeom prst="rect">
              <a:avLst/>
            </a:prstGeom>
            <a:noFill/>
            <a:ln>
              <a:noFill/>
            </a:ln>
            <a:extLst>
              <a:ext uri="{53640926-AAD7-44D8-BBD7-CCE9431645EC}">
                <a14:shadowObscured xmlns:a14="http://schemas.microsoft.com/office/drawing/2010/main"/>
              </a:ext>
            </a:extLst>
          </p:spPr>
        </p:pic>
        <p:pic>
          <p:nvPicPr>
            <p:cNvPr id="55" name="Picture 54" descr="Image result for isotopes of lithium atomic diagram">
              <a:extLst>
                <a:ext uri="{FF2B5EF4-FFF2-40B4-BE49-F238E27FC236}">
                  <a16:creationId xmlns:a16="http://schemas.microsoft.com/office/drawing/2014/main" id="{0E99D998-53C9-4841-8E2C-6DA1FB2DD318}"/>
                </a:ext>
              </a:extLst>
            </p:cNvPr>
            <p:cNvPicPr/>
            <p:nvPr/>
          </p:nvPicPr>
          <p:blipFill rotWithShape="1">
            <a:blip r:embed="rId9" cstate="print">
              <a:extLst>
                <a:ext uri="{28A0092B-C50C-407E-A947-70E740481C1C}">
                  <a14:useLocalDpi xmlns:a14="http://schemas.microsoft.com/office/drawing/2010/main" val="0"/>
                </a:ext>
              </a:extLst>
            </a:blip>
            <a:srcRect l="24595" t="6481" r="1435" b="7992"/>
            <a:stretch/>
          </p:blipFill>
          <p:spPr bwMode="auto">
            <a:xfrm>
              <a:off x="-2322530" y="2810685"/>
              <a:ext cx="538406" cy="538679"/>
            </a:xfrm>
            <a:prstGeom prst="rect">
              <a:avLst/>
            </a:prstGeom>
            <a:noFill/>
            <a:ln>
              <a:noFill/>
            </a:ln>
            <a:extLst>
              <a:ext uri="{53640926-AAD7-44D8-BBD7-CCE9431645EC}">
                <a14:shadowObscured xmlns:a14="http://schemas.microsoft.com/office/drawing/2010/main"/>
              </a:ext>
            </a:extLst>
          </p:spPr>
        </p:pic>
        <p:pic>
          <p:nvPicPr>
            <p:cNvPr id="56" name="Picture 55" descr="Image result for isotopes of lithium atomic diagram">
              <a:extLst>
                <a:ext uri="{FF2B5EF4-FFF2-40B4-BE49-F238E27FC236}">
                  <a16:creationId xmlns:a16="http://schemas.microsoft.com/office/drawing/2014/main" id="{F1F774E1-6842-47DB-A5C9-805A6E94F3A5}"/>
                </a:ext>
              </a:extLst>
            </p:cNvPr>
            <p:cNvPicPr/>
            <p:nvPr/>
          </p:nvPicPr>
          <p:blipFill rotWithShape="1">
            <a:blip r:embed="rId9" cstate="print">
              <a:extLst>
                <a:ext uri="{28A0092B-C50C-407E-A947-70E740481C1C}">
                  <a14:useLocalDpi xmlns:a14="http://schemas.microsoft.com/office/drawing/2010/main" val="0"/>
                </a:ext>
              </a:extLst>
            </a:blip>
            <a:srcRect l="24596" b="7262"/>
            <a:stretch/>
          </p:blipFill>
          <p:spPr bwMode="auto">
            <a:xfrm>
              <a:off x="-926312" y="2809296"/>
              <a:ext cx="538406" cy="538679"/>
            </a:xfrm>
            <a:prstGeom prst="rect">
              <a:avLst/>
            </a:prstGeom>
            <a:noFill/>
            <a:ln w="25400">
              <a:noFill/>
            </a:ln>
            <a:extLst>
              <a:ext uri="{53640926-AAD7-44D8-BBD7-CCE9431645EC}">
                <a14:shadowObscured xmlns:a14="http://schemas.microsoft.com/office/drawing/2010/main"/>
              </a:ext>
            </a:extLst>
          </p:spPr>
        </p:pic>
      </p:grpSp>
      <p:graphicFrame>
        <p:nvGraphicFramePr>
          <p:cNvPr id="57" name="Table 56"/>
          <p:cNvGraphicFramePr>
            <a:graphicFrameLocks noGrp="1"/>
          </p:cNvGraphicFramePr>
          <p:nvPr>
            <p:extLst>
              <p:ext uri="{D42A27DB-BD31-4B8C-83A1-F6EECF244321}">
                <p14:modId xmlns:p14="http://schemas.microsoft.com/office/powerpoint/2010/main" val="1035470488"/>
              </p:ext>
            </p:extLst>
          </p:nvPr>
        </p:nvGraphicFramePr>
        <p:xfrm>
          <a:off x="65428" y="3000857"/>
          <a:ext cx="3489750" cy="859469"/>
        </p:xfrm>
        <a:graphic>
          <a:graphicData uri="http://schemas.openxmlformats.org/drawingml/2006/table">
            <a:tbl>
              <a:tblPr firstRow="1" bandRow="1">
                <a:tableStyleId>{5940675A-B579-460E-94D1-54222C63F5DA}</a:tableStyleId>
              </a:tblPr>
              <a:tblGrid>
                <a:gridCol w="663160">
                  <a:extLst>
                    <a:ext uri="{9D8B030D-6E8A-4147-A177-3AD203B41FA5}">
                      <a16:colId xmlns:a16="http://schemas.microsoft.com/office/drawing/2014/main" val="20000"/>
                    </a:ext>
                  </a:extLst>
                </a:gridCol>
                <a:gridCol w="706647">
                  <a:extLst>
                    <a:ext uri="{9D8B030D-6E8A-4147-A177-3AD203B41FA5}">
                      <a16:colId xmlns:a16="http://schemas.microsoft.com/office/drawing/2014/main" val="3417159166"/>
                    </a:ext>
                  </a:extLst>
                </a:gridCol>
                <a:gridCol w="706648">
                  <a:extLst>
                    <a:ext uri="{9D8B030D-6E8A-4147-A177-3AD203B41FA5}">
                      <a16:colId xmlns:a16="http://schemas.microsoft.com/office/drawing/2014/main" val="1739720752"/>
                    </a:ext>
                  </a:extLst>
                </a:gridCol>
                <a:gridCol w="706648">
                  <a:extLst>
                    <a:ext uri="{9D8B030D-6E8A-4147-A177-3AD203B41FA5}">
                      <a16:colId xmlns:a16="http://schemas.microsoft.com/office/drawing/2014/main" val="2737858994"/>
                    </a:ext>
                  </a:extLst>
                </a:gridCol>
                <a:gridCol w="706647">
                  <a:extLst>
                    <a:ext uri="{9D8B030D-6E8A-4147-A177-3AD203B41FA5}">
                      <a16:colId xmlns:a16="http://schemas.microsoft.com/office/drawing/2014/main" val="4005770399"/>
                    </a:ext>
                  </a:extLst>
                </a:gridCol>
              </a:tblGrid>
              <a:tr h="585149">
                <a:tc>
                  <a:txBody>
                    <a:bodyPr/>
                    <a:lstStyle/>
                    <a:p>
                      <a:endParaRPr lang="en-GB" sz="1200" dirty="0"/>
                    </a:p>
                  </a:txBody>
                  <a:tcPr anchor="ctr">
                    <a:solidFill>
                      <a:schemeClr val="accent2">
                        <a:lumMod val="20000"/>
                        <a:lumOff val="80000"/>
                      </a:schemeClr>
                    </a:solidFill>
                  </a:tcPr>
                </a:tc>
                <a:tc>
                  <a:txBody>
                    <a:bodyPr/>
                    <a:lstStyle/>
                    <a:p>
                      <a:pPr algn="ctr"/>
                      <a:endParaRPr lang="en-GB" sz="1200" dirty="0">
                        <a:solidFill>
                          <a:schemeClr val="tx1"/>
                        </a:solidFill>
                      </a:endParaRPr>
                    </a:p>
                  </a:txBody>
                  <a:tcPr anchor="ctr"/>
                </a:tc>
                <a:tc>
                  <a:txBody>
                    <a:bodyPr/>
                    <a:lstStyle/>
                    <a:p>
                      <a:pPr algn="ctr"/>
                      <a:endParaRPr lang="en-GB" sz="1200" dirty="0">
                        <a:solidFill>
                          <a:schemeClr val="tx1"/>
                        </a:solidFill>
                      </a:endParaRPr>
                    </a:p>
                  </a:txBody>
                  <a:tcPr anchor="ctr"/>
                </a:tc>
                <a:tc>
                  <a:txBody>
                    <a:bodyPr/>
                    <a:lstStyle/>
                    <a:p>
                      <a:pPr algn="ctr"/>
                      <a:endParaRPr lang="en-GB" sz="1200" dirty="0">
                        <a:solidFill>
                          <a:schemeClr val="tx1"/>
                        </a:solidFill>
                      </a:endParaRPr>
                    </a:p>
                  </a:txBody>
                  <a:tcPr anchor="ctr"/>
                </a:tc>
                <a:tc>
                  <a:txBody>
                    <a:bodyPr/>
                    <a:lstStyle/>
                    <a:p>
                      <a:pPr algn="ctr"/>
                      <a:endParaRPr lang="en-GB" sz="1200" dirty="0">
                        <a:solidFill>
                          <a:schemeClr val="tx1"/>
                        </a:solidFill>
                      </a:endParaRPr>
                    </a:p>
                  </a:txBody>
                  <a:tcPr anchor="ctr"/>
                </a:tc>
                <a:extLst>
                  <a:ext uri="{0D108BD9-81ED-4DB2-BD59-A6C34878D82A}">
                    <a16:rowId xmlns:a16="http://schemas.microsoft.com/office/drawing/2014/main" val="10000"/>
                  </a:ext>
                </a:extLst>
              </a:tr>
              <a:tr h="0">
                <a:tc gridSpan="5">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lang="en-GB" sz="1200" b="1" i="1" dirty="0">
                        <a:solidFill>
                          <a:schemeClr val="accent2">
                            <a:lumMod val="75000"/>
                          </a:schemeClr>
                        </a:solidFill>
                      </a:endParaRPr>
                    </a:p>
                  </a:txBody>
                  <a:tcPr anchor="c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bl>
          </a:graphicData>
        </a:graphic>
      </p:graphicFrame>
      <p:sp>
        <p:nvSpPr>
          <p:cNvPr id="58" name="Rectangle 57"/>
          <p:cNvSpPr/>
          <p:nvPr/>
        </p:nvSpPr>
        <p:spPr>
          <a:xfrm>
            <a:off x="11319651" y="2052389"/>
            <a:ext cx="1519421" cy="22639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en-GB" sz="1200" dirty="0">
              <a:solidFill>
                <a:schemeClr val="tx1"/>
              </a:solidFill>
            </a:endParaRPr>
          </a:p>
        </p:txBody>
      </p:sp>
      <p:sp>
        <p:nvSpPr>
          <p:cNvPr id="59" name="Rectangle 58"/>
          <p:cNvSpPr/>
          <p:nvPr/>
        </p:nvSpPr>
        <p:spPr>
          <a:xfrm>
            <a:off x="11361801" y="2359357"/>
            <a:ext cx="1357654" cy="22331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en-GB" sz="1200" dirty="0">
              <a:solidFill>
                <a:schemeClr val="tx1"/>
              </a:solidFill>
            </a:endParaRPr>
          </a:p>
        </p:txBody>
      </p:sp>
      <p:sp>
        <p:nvSpPr>
          <p:cNvPr id="60" name="Rectangle 59"/>
          <p:cNvSpPr/>
          <p:nvPr/>
        </p:nvSpPr>
        <p:spPr>
          <a:xfrm>
            <a:off x="11379027" y="2655097"/>
            <a:ext cx="1340428" cy="2329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en-GB" sz="1200" dirty="0">
              <a:solidFill>
                <a:schemeClr val="tx1"/>
              </a:solidFill>
            </a:endParaRPr>
          </a:p>
        </p:txBody>
      </p:sp>
      <p:graphicFrame>
        <p:nvGraphicFramePr>
          <p:cNvPr id="61" name="Table 60"/>
          <p:cNvGraphicFramePr>
            <a:graphicFrameLocks noGrp="1"/>
          </p:cNvGraphicFramePr>
          <p:nvPr>
            <p:extLst>
              <p:ext uri="{D42A27DB-BD31-4B8C-83A1-F6EECF244321}">
                <p14:modId xmlns:p14="http://schemas.microsoft.com/office/powerpoint/2010/main" val="52416810"/>
              </p:ext>
            </p:extLst>
          </p:nvPr>
        </p:nvGraphicFramePr>
        <p:xfrm>
          <a:off x="7194188" y="3232115"/>
          <a:ext cx="4273471" cy="548640"/>
        </p:xfrm>
        <a:graphic>
          <a:graphicData uri="http://schemas.openxmlformats.org/drawingml/2006/table">
            <a:tbl>
              <a:tblPr firstRow="1" bandRow="1">
                <a:tableStyleId>{5940675A-B579-460E-94D1-54222C63F5DA}</a:tableStyleId>
              </a:tblPr>
              <a:tblGrid>
                <a:gridCol w="1210090">
                  <a:extLst>
                    <a:ext uri="{9D8B030D-6E8A-4147-A177-3AD203B41FA5}">
                      <a16:colId xmlns:a16="http://schemas.microsoft.com/office/drawing/2014/main" val="20000"/>
                    </a:ext>
                  </a:extLst>
                </a:gridCol>
                <a:gridCol w="3063381">
                  <a:extLst>
                    <a:ext uri="{9D8B030D-6E8A-4147-A177-3AD203B41FA5}">
                      <a16:colId xmlns:a16="http://schemas.microsoft.com/office/drawing/2014/main" val="20001"/>
                    </a:ext>
                  </a:extLst>
                </a:gridCol>
              </a:tblGrid>
              <a:tr h="238841">
                <a:tc>
                  <a:txBody>
                    <a:bodyPr/>
                    <a:lstStyle/>
                    <a:p>
                      <a:endParaRPr lang="en-GB" sz="1200" dirty="0"/>
                    </a:p>
                  </a:txBody>
                  <a:tcPr anchor="ctr">
                    <a:solidFill>
                      <a:schemeClr val="accent2">
                        <a:lumMod val="20000"/>
                        <a:lumOff val="80000"/>
                      </a:schemeClr>
                    </a:solidFill>
                  </a:tcPr>
                </a:tc>
                <a:tc>
                  <a:txBody>
                    <a:bodyPr/>
                    <a:lstStyle/>
                    <a:p>
                      <a:pPr algn="ctr"/>
                      <a:endParaRPr lang="en-GB" sz="1200" b="1" i="1" dirty="0">
                        <a:solidFill>
                          <a:schemeClr val="accent2">
                            <a:lumMod val="75000"/>
                          </a:schemeClr>
                        </a:solidFill>
                      </a:endParaRPr>
                    </a:p>
                  </a:txBody>
                  <a:tcPr anchor="ctr"/>
                </a:tc>
                <a:extLst>
                  <a:ext uri="{0D108BD9-81ED-4DB2-BD59-A6C34878D82A}">
                    <a16:rowId xmlns:a16="http://schemas.microsoft.com/office/drawing/2014/main" val="10000"/>
                  </a:ext>
                </a:extLst>
              </a:tr>
              <a:tr h="238841">
                <a:tc>
                  <a:txBody>
                    <a:bodyPr/>
                    <a:lstStyle/>
                    <a:p>
                      <a:endParaRPr lang="en-GB" sz="1200" dirty="0"/>
                    </a:p>
                  </a:txBody>
                  <a:tcPr anchor="ctr">
                    <a:solidFill>
                      <a:schemeClr val="accent2">
                        <a:lumMod val="20000"/>
                        <a:lumOff val="80000"/>
                      </a:schemeClr>
                    </a:solidFill>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endParaRPr lang="en-GB" sz="1200" b="1" i="1" dirty="0" smtClean="0">
                        <a:solidFill>
                          <a:schemeClr val="accent2">
                            <a:lumMod val="75000"/>
                          </a:schemeClr>
                        </a:solidFill>
                      </a:endParaRPr>
                    </a:p>
                  </a:txBody>
                  <a:tcPr anchor="ctr"/>
                </a:tc>
                <a:extLst>
                  <a:ext uri="{0D108BD9-81ED-4DB2-BD59-A6C34878D82A}">
                    <a16:rowId xmlns:a16="http://schemas.microsoft.com/office/drawing/2014/main" val="10001"/>
                  </a:ext>
                </a:extLst>
              </a:tr>
            </a:tbl>
          </a:graphicData>
        </a:graphic>
      </p:graphicFrame>
      <p:graphicFrame>
        <p:nvGraphicFramePr>
          <p:cNvPr id="62" name="Table 61"/>
          <p:cNvGraphicFramePr>
            <a:graphicFrameLocks noGrp="1"/>
          </p:cNvGraphicFramePr>
          <p:nvPr>
            <p:extLst>
              <p:ext uri="{D42A27DB-BD31-4B8C-83A1-F6EECF244321}">
                <p14:modId xmlns:p14="http://schemas.microsoft.com/office/powerpoint/2010/main" val="742532721"/>
              </p:ext>
            </p:extLst>
          </p:nvPr>
        </p:nvGraphicFramePr>
        <p:xfrm>
          <a:off x="8789158" y="4331188"/>
          <a:ext cx="3928280" cy="914400"/>
        </p:xfrm>
        <a:graphic>
          <a:graphicData uri="http://schemas.openxmlformats.org/drawingml/2006/table">
            <a:tbl>
              <a:tblPr firstRow="1" bandRow="1">
                <a:tableStyleId>{5940675A-B579-460E-94D1-54222C63F5DA}</a:tableStyleId>
              </a:tblPr>
              <a:tblGrid>
                <a:gridCol w="941696">
                  <a:extLst>
                    <a:ext uri="{9D8B030D-6E8A-4147-A177-3AD203B41FA5}">
                      <a16:colId xmlns:a16="http://schemas.microsoft.com/office/drawing/2014/main" val="20000"/>
                    </a:ext>
                  </a:extLst>
                </a:gridCol>
                <a:gridCol w="2986584">
                  <a:extLst>
                    <a:ext uri="{9D8B030D-6E8A-4147-A177-3AD203B41FA5}">
                      <a16:colId xmlns:a16="http://schemas.microsoft.com/office/drawing/2014/main" val="20001"/>
                    </a:ext>
                  </a:extLst>
                </a:gridCol>
              </a:tblGrid>
              <a:tr h="238841">
                <a:tc>
                  <a:txBody>
                    <a:bodyPr/>
                    <a:lstStyle/>
                    <a:p>
                      <a:endParaRPr lang="en-GB" sz="1200" dirty="0"/>
                    </a:p>
                  </a:txBody>
                  <a:tcPr anchor="ctr">
                    <a:solidFill>
                      <a:schemeClr val="accent2">
                        <a:lumMod val="20000"/>
                        <a:lumOff val="80000"/>
                      </a:schemeClr>
                    </a:solidFill>
                  </a:tcPr>
                </a:tc>
                <a:tc>
                  <a:txBody>
                    <a:bodyPr/>
                    <a:lstStyle/>
                    <a:p>
                      <a:pPr algn="ctr"/>
                      <a:endParaRPr lang="en-GB" sz="1200" b="1" i="1" dirty="0">
                        <a:solidFill>
                          <a:schemeClr val="accent2">
                            <a:lumMod val="75000"/>
                          </a:schemeClr>
                        </a:solidFill>
                      </a:endParaRPr>
                    </a:p>
                  </a:txBody>
                  <a:tcPr anchor="ctr"/>
                </a:tc>
                <a:extLst>
                  <a:ext uri="{0D108BD9-81ED-4DB2-BD59-A6C34878D82A}">
                    <a16:rowId xmlns:a16="http://schemas.microsoft.com/office/drawing/2014/main" val="1739050344"/>
                  </a:ext>
                </a:extLst>
              </a:tr>
              <a:tr h="477682">
                <a:tc>
                  <a:txBody>
                    <a:bodyPr/>
                    <a:lstStyle/>
                    <a:p>
                      <a:endParaRPr lang="en-GB" sz="1200" dirty="0"/>
                    </a:p>
                  </a:txBody>
                  <a:tcPr anchor="ctr">
                    <a:solidFill>
                      <a:schemeClr val="accent2">
                        <a:lumMod val="20000"/>
                        <a:lumOff val="80000"/>
                      </a:schemeClr>
                    </a:solidFill>
                  </a:tcPr>
                </a:tc>
                <a:tc>
                  <a:txBody>
                    <a:bodyPr/>
                    <a:lstStyle/>
                    <a:p>
                      <a:pPr algn="ctr"/>
                      <a:endParaRPr lang="en-GB" sz="1200" b="1" i="1" dirty="0" smtClean="0">
                        <a:solidFill>
                          <a:schemeClr val="accent2">
                            <a:lumMod val="75000"/>
                          </a:schemeClr>
                        </a:solidFill>
                      </a:endParaRPr>
                    </a:p>
                    <a:p>
                      <a:pPr algn="ctr"/>
                      <a:endParaRPr lang="en-GB" sz="1200" b="1" i="1" dirty="0" smtClean="0">
                        <a:solidFill>
                          <a:schemeClr val="accent2">
                            <a:lumMod val="75000"/>
                          </a:schemeClr>
                        </a:solidFill>
                      </a:endParaRPr>
                    </a:p>
                    <a:p>
                      <a:pPr algn="ctr"/>
                      <a:endParaRPr lang="en-GB" sz="1200" b="1" i="1" dirty="0" smtClean="0">
                        <a:solidFill>
                          <a:schemeClr val="accent2">
                            <a:lumMod val="75000"/>
                          </a:schemeClr>
                        </a:solidFill>
                      </a:endParaRPr>
                    </a:p>
                  </a:txBody>
                  <a:tcPr anchor="ctr"/>
                </a:tc>
                <a:extLst>
                  <a:ext uri="{0D108BD9-81ED-4DB2-BD59-A6C34878D82A}">
                    <a16:rowId xmlns:a16="http://schemas.microsoft.com/office/drawing/2014/main" val="10000"/>
                  </a:ext>
                </a:extLst>
              </a:tr>
            </a:tbl>
          </a:graphicData>
        </a:graphic>
      </p:graphicFrame>
      <p:graphicFrame>
        <p:nvGraphicFramePr>
          <p:cNvPr id="63" name="Table 62"/>
          <p:cNvGraphicFramePr>
            <a:graphicFrameLocks noGrp="1"/>
          </p:cNvGraphicFramePr>
          <p:nvPr>
            <p:extLst>
              <p:ext uri="{D42A27DB-BD31-4B8C-83A1-F6EECF244321}">
                <p14:modId xmlns:p14="http://schemas.microsoft.com/office/powerpoint/2010/main" val="150192238"/>
              </p:ext>
            </p:extLst>
          </p:nvPr>
        </p:nvGraphicFramePr>
        <p:xfrm>
          <a:off x="8991933" y="3830583"/>
          <a:ext cx="2327718" cy="457200"/>
        </p:xfrm>
        <a:graphic>
          <a:graphicData uri="http://schemas.openxmlformats.org/drawingml/2006/table">
            <a:tbl>
              <a:tblPr firstRow="1" bandRow="1">
                <a:tableStyleId>{5940675A-B579-460E-94D1-54222C63F5DA}</a:tableStyleId>
              </a:tblPr>
              <a:tblGrid>
                <a:gridCol w="447637">
                  <a:extLst>
                    <a:ext uri="{9D8B030D-6E8A-4147-A177-3AD203B41FA5}">
                      <a16:colId xmlns:a16="http://schemas.microsoft.com/office/drawing/2014/main" val="20000"/>
                    </a:ext>
                  </a:extLst>
                </a:gridCol>
                <a:gridCol w="1880081">
                  <a:extLst>
                    <a:ext uri="{9D8B030D-6E8A-4147-A177-3AD203B41FA5}">
                      <a16:colId xmlns:a16="http://schemas.microsoft.com/office/drawing/2014/main" val="20001"/>
                    </a:ext>
                  </a:extLst>
                </a:gridCol>
              </a:tblGrid>
              <a:tr h="238841">
                <a:tc>
                  <a:txBody>
                    <a:bodyPr/>
                    <a:lstStyle/>
                    <a:p>
                      <a:endParaRPr lang="en-GB" sz="1200" dirty="0"/>
                    </a:p>
                  </a:txBody>
                  <a:tcPr anchor="ctr">
                    <a:solidFill>
                      <a:schemeClr val="accent2">
                        <a:lumMod val="20000"/>
                        <a:lumOff val="80000"/>
                      </a:schemeClr>
                    </a:solidFill>
                  </a:tcPr>
                </a:tc>
                <a:tc>
                  <a:txBody>
                    <a:bodyPr/>
                    <a:lstStyle/>
                    <a:p>
                      <a:pPr algn="ctr"/>
                      <a:endParaRPr lang="en-GB" sz="1200" b="1" i="1" dirty="0" smtClean="0">
                        <a:solidFill>
                          <a:schemeClr val="accent2">
                            <a:lumMod val="75000"/>
                          </a:schemeClr>
                        </a:solidFill>
                      </a:endParaRPr>
                    </a:p>
                    <a:p>
                      <a:pPr algn="ctr"/>
                      <a:endParaRPr lang="en-GB" sz="1200" b="1" i="1" dirty="0">
                        <a:solidFill>
                          <a:schemeClr val="accent2">
                            <a:lumMod val="75000"/>
                          </a:schemeClr>
                        </a:solidFill>
                      </a:endParaRPr>
                    </a:p>
                  </a:txBody>
                  <a:tcPr anchor="ctr"/>
                </a:tc>
                <a:extLst>
                  <a:ext uri="{0D108BD9-81ED-4DB2-BD59-A6C34878D82A}">
                    <a16:rowId xmlns:a16="http://schemas.microsoft.com/office/drawing/2014/main" val="10000"/>
                  </a:ext>
                </a:extLst>
              </a:tr>
            </a:tbl>
          </a:graphicData>
        </a:graphic>
      </p:graphicFrame>
      <p:pic>
        <p:nvPicPr>
          <p:cNvPr id="64" name="Picture 63">
            <a:extLst>
              <a:ext uri="{FF2B5EF4-FFF2-40B4-BE49-F238E27FC236}">
                <a16:creationId xmlns:a16="http://schemas.microsoft.com/office/drawing/2014/main" id="{093206AB-7C7A-4D07-8A19-008B6844A9C7}"/>
              </a:ext>
            </a:extLst>
          </p:cNvPr>
          <p:cNvPicPr>
            <a:picLocks noChangeAspect="1"/>
          </p:cNvPicPr>
          <p:nvPr/>
        </p:nvPicPr>
        <p:blipFill rotWithShape="1">
          <a:blip r:embed="rId10">
            <a:extLst>
              <a:ext uri="{28A0092B-C50C-407E-A947-70E740481C1C}">
                <a14:useLocalDpi xmlns:a14="http://schemas.microsoft.com/office/drawing/2010/main" val="0"/>
              </a:ext>
            </a:extLst>
          </a:blip>
          <a:srcRect t="14596"/>
          <a:stretch/>
        </p:blipFill>
        <p:spPr>
          <a:xfrm>
            <a:off x="11516552" y="3649101"/>
            <a:ext cx="982264" cy="666904"/>
          </a:xfrm>
          <a:prstGeom prst="rect">
            <a:avLst/>
          </a:prstGeom>
        </p:spPr>
      </p:pic>
      <p:pic>
        <p:nvPicPr>
          <p:cNvPr id="65" name="Picture 64">
            <a:extLst>
              <a:ext uri="{FF2B5EF4-FFF2-40B4-BE49-F238E27FC236}">
                <a16:creationId xmlns:a16="http://schemas.microsoft.com/office/drawing/2014/main" id="{21107A0D-5CFE-453C-8B88-7A4781EFD8AA}"/>
              </a:ext>
            </a:extLst>
          </p:cNvPr>
          <p:cNvPicPr>
            <a:picLocks noChangeAspect="1"/>
          </p:cNvPicPr>
          <p:nvPr/>
        </p:nvPicPr>
        <p:blipFill rotWithShape="1">
          <a:blip r:embed="rId11">
            <a:duotone>
              <a:schemeClr val="accent6">
                <a:shade val="45000"/>
                <a:satMod val="135000"/>
              </a:schemeClr>
              <a:prstClr val="white"/>
            </a:duotone>
            <a:extLst>
              <a:ext uri="{BEBA8EAE-BF5A-486C-A8C5-ECC9F3942E4B}">
                <a14:imgProps xmlns:a14="http://schemas.microsoft.com/office/drawing/2010/main">
                  <a14:imgLayer r:embed="rId12">
                    <a14:imgEffect>
                      <a14:colorTemperature colorTemp="5406"/>
                    </a14:imgEffect>
                    <a14:imgEffect>
                      <a14:saturation sat="400000"/>
                    </a14:imgEffect>
                  </a14:imgLayer>
                </a14:imgProps>
              </a:ext>
              <a:ext uri="{28A0092B-C50C-407E-A947-70E740481C1C}">
                <a14:useLocalDpi xmlns:a14="http://schemas.microsoft.com/office/drawing/2010/main" val="0"/>
              </a:ext>
            </a:extLst>
          </a:blip>
          <a:srcRect t="11025" r="32723"/>
          <a:stretch/>
        </p:blipFill>
        <p:spPr>
          <a:xfrm>
            <a:off x="11689413" y="2967163"/>
            <a:ext cx="982264" cy="666903"/>
          </a:xfrm>
          <a:prstGeom prst="rect">
            <a:avLst/>
          </a:prstGeom>
        </p:spPr>
      </p:pic>
      <p:cxnSp>
        <p:nvCxnSpPr>
          <p:cNvPr id="66" name="Straight Connector 65"/>
          <p:cNvCxnSpPr>
            <a:stCxn id="65" idx="2"/>
            <a:endCxn id="64" idx="0"/>
          </p:cNvCxnSpPr>
          <p:nvPr/>
        </p:nvCxnSpPr>
        <p:spPr>
          <a:xfrm flipH="1">
            <a:off x="12007684" y="3634066"/>
            <a:ext cx="172861" cy="1503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a:stCxn id="64" idx="1"/>
            <a:endCxn id="63" idx="3"/>
          </p:cNvCxnSpPr>
          <p:nvPr/>
        </p:nvCxnSpPr>
        <p:spPr>
          <a:xfrm flipH="1">
            <a:off x="11319651" y="3982553"/>
            <a:ext cx="196901" cy="7663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62" idx="1"/>
            <a:endCxn id="25" idx="3"/>
          </p:cNvCxnSpPr>
          <p:nvPr/>
        </p:nvCxnSpPr>
        <p:spPr>
          <a:xfrm flipH="1" flipV="1">
            <a:off x="8528300" y="4480870"/>
            <a:ext cx="260858" cy="3075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a:stCxn id="63" idx="1"/>
            <a:endCxn id="25" idx="3"/>
          </p:cNvCxnSpPr>
          <p:nvPr/>
        </p:nvCxnSpPr>
        <p:spPr>
          <a:xfrm flipH="1">
            <a:off x="8528300" y="4059183"/>
            <a:ext cx="463633" cy="42168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70" name="Table 69"/>
          <p:cNvGraphicFramePr>
            <a:graphicFrameLocks noGrp="1"/>
          </p:cNvGraphicFramePr>
          <p:nvPr>
            <p:extLst>
              <p:ext uri="{D42A27DB-BD31-4B8C-83A1-F6EECF244321}">
                <p14:modId xmlns:p14="http://schemas.microsoft.com/office/powerpoint/2010/main" val="234437490"/>
              </p:ext>
            </p:extLst>
          </p:nvPr>
        </p:nvGraphicFramePr>
        <p:xfrm>
          <a:off x="5795616" y="5214734"/>
          <a:ext cx="6921822" cy="1537116"/>
        </p:xfrm>
        <a:graphic>
          <a:graphicData uri="http://schemas.openxmlformats.org/drawingml/2006/table">
            <a:tbl>
              <a:tblPr firstRow="1" bandRow="1">
                <a:tableStyleId>{5940675A-B579-460E-94D1-54222C63F5DA}</a:tableStyleId>
              </a:tblPr>
              <a:tblGrid>
                <a:gridCol w="780468">
                  <a:extLst>
                    <a:ext uri="{9D8B030D-6E8A-4147-A177-3AD203B41FA5}">
                      <a16:colId xmlns:a16="http://schemas.microsoft.com/office/drawing/2014/main" val="20000"/>
                    </a:ext>
                  </a:extLst>
                </a:gridCol>
                <a:gridCol w="1705970">
                  <a:extLst>
                    <a:ext uri="{9D8B030D-6E8A-4147-A177-3AD203B41FA5}">
                      <a16:colId xmlns:a16="http://schemas.microsoft.com/office/drawing/2014/main" val="20001"/>
                    </a:ext>
                  </a:extLst>
                </a:gridCol>
                <a:gridCol w="4435384">
                  <a:extLst>
                    <a:ext uri="{9D8B030D-6E8A-4147-A177-3AD203B41FA5}">
                      <a16:colId xmlns:a16="http://schemas.microsoft.com/office/drawing/2014/main" val="2794958408"/>
                    </a:ext>
                  </a:extLst>
                </a:gridCol>
              </a:tblGrid>
              <a:tr h="383691">
                <a:tc>
                  <a:txBody>
                    <a:bodyPr/>
                    <a:lstStyle/>
                    <a:p>
                      <a:endParaRPr lang="en-GB" sz="1200" dirty="0"/>
                    </a:p>
                  </a:txBody>
                  <a:tcPr anchor="ctr">
                    <a:solidFill>
                      <a:schemeClr val="accent2">
                        <a:lumMod val="20000"/>
                        <a:lumOff val="80000"/>
                      </a:schemeClr>
                    </a:solidFill>
                  </a:tcPr>
                </a:tc>
                <a:tc>
                  <a:txBody>
                    <a:bodyPr/>
                    <a:lstStyle/>
                    <a:p>
                      <a:pPr algn="ctr"/>
                      <a:endParaRPr lang="en-GB" sz="1200" b="1" i="1" dirty="0">
                        <a:solidFill>
                          <a:schemeClr val="accent2">
                            <a:lumMod val="75000"/>
                          </a:schemeClr>
                        </a:solidFill>
                      </a:endParaRPr>
                    </a:p>
                  </a:txBody>
                  <a:tcPr anchor="ctr">
                    <a:solidFill>
                      <a:schemeClr val="bg1"/>
                    </a:solidFill>
                  </a:tcPr>
                </a:tc>
                <a:tc>
                  <a:txBody>
                    <a:bodyPr/>
                    <a:lstStyle/>
                    <a:p>
                      <a:pPr algn="ctr"/>
                      <a:endParaRPr lang="en-GB" sz="1200" b="0" i="0" dirty="0">
                        <a:solidFill>
                          <a:schemeClr val="tx1"/>
                        </a:solidFill>
                      </a:endParaRPr>
                    </a:p>
                  </a:txBody>
                  <a:tcPr anchor="ctr"/>
                </a:tc>
                <a:extLst>
                  <a:ext uri="{0D108BD9-81ED-4DB2-BD59-A6C34878D82A}">
                    <a16:rowId xmlns:a16="http://schemas.microsoft.com/office/drawing/2014/main" val="1739050344"/>
                  </a:ext>
                </a:extLst>
              </a:tr>
              <a:tr h="513345">
                <a:tc>
                  <a:txBody>
                    <a:bodyPr/>
                    <a:lstStyle/>
                    <a:p>
                      <a:endParaRPr lang="en-GB" sz="1200" dirty="0"/>
                    </a:p>
                  </a:txBody>
                  <a:tcPr anchor="ctr">
                    <a:solidFill>
                      <a:schemeClr val="accent2">
                        <a:lumMod val="20000"/>
                        <a:lumOff val="80000"/>
                      </a:schemeClr>
                    </a:solidFill>
                  </a:tcPr>
                </a:tc>
                <a:tc>
                  <a:txBody>
                    <a:bodyPr/>
                    <a:lstStyle/>
                    <a:p>
                      <a:pPr algn="ctr"/>
                      <a:endParaRPr lang="en-GB" sz="1200" b="1" i="1" dirty="0">
                        <a:solidFill>
                          <a:schemeClr val="accent2">
                            <a:lumMod val="75000"/>
                          </a:schemeClr>
                        </a:solidFill>
                      </a:endParaRPr>
                    </a:p>
                  </a:txBody>
                  <a:tcPr anchor="ctr">
                    <a:solidFill>
                      <a:schemeClr val="bg1"/>
                    </a:solidFill>
                  </a:tcPr>
                </a:tc>
                <a:tc>
                  <a:txBody>
                    <a:bodyPr/>
                    <a:lstStyle/>
                    <a:p>
                      <a:pPr algn="ctr"/>
                      <a:endParaRPr lang="en-GB" sz="1200" b="0" i="0" dirty="0">
                        <a:solidFill>
                          <a:schemeClr val="tx1"/>
                        </a:solidFill>
                      </a:endParaRPr>
                    </a:p>
                  </a:txBody>
                  <a:tcPr anchor="ctr"/>
                </a:tc>
                <a:extLst>
                  <a:ext uri="{0D108BD9-81ED-4DB2-BD59-A6C34878D82A}">
                    <a16:rowId xmlns:a16="http://schemas.microsoft.com/office/drawing/2014/main" val="10000"/>
                  </a:ext>
                </a:extLst>
              </a:tr>
              <a:tr h="251936">
                <a:tc>
                  <a:txBody>
                    <a:bodyPr/>
                    <a:lstStyle/>
                    <a:p>
                      <a:endParaRPr lang="en-GB" sz="1200" dirty="0"/>
                    </a:p>
                  </a:txBody>
                  <a:tcPr anchor="ctr">
                    <a:solidFill>
                      <a:schemeClr val="accent2">
                        <a:lumMod val="20000"/>
                        <a:lumOff val="80000"/>
                      </a:schemeClr>
                    </a:solidFill>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endParaRPr lang="en-GB" sz="1200" b="1" i="1" dirty="0" smtClean="0">
                        <a:solidFill>
                          <a:schemeClr val="accent2">
                            <a:lumMod val="75000"/>
                          </a:schemeClr>
                        </a:solidFill>
                      </a:endParaRPr>
                    </a:p>
                  </a:txBody>
                  <a:tcPr anchor="ctr">
                    <a:solidFill>
                      <a:schemeClr val="bg1"/>
                    </a:solidFill>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endParaRPr lang="en-GB" sz="1200" b="0" i="0" dirty="0" smtClean="0">
                        <a:solidFill>
                          <a:schemeClr val="tx1"/>
                        </a:solidFill>
                      </a:endParaRPr>
                    </a:p>
                    <a:p>
                      <a:pPr marL="0" marR="0" indent="0" algn="ctr" defTabSz="1280160" rtl="0" eaLnBrk="1" fontAlgn="auto" latinLnBrk="0" hangingPunct="1">
                        <a:lnSpc>
                          <a:spcPct val="100000"/>
                        </a:lnSpc>
                        <a:spcBef>
                          <a:spcPts val="0"/>
                        </a:spcBef>
                        <a:spcAft>
                          <a:spcPts val="0"/>
                        </a:spcAft>
                        <a:buClrTx/>
                        <a:buSzTx/>
                        <a:buFontTx/>
                        <a:buNone/>
                        <a:tabLst/>
                        <a:defRPr/>
                      </a:pPr>
                      <a:endParaRPr lang="en-GB" sz="1200" b="0" i="0" dirty="0" smtClean="0">
                        <a:solidFill>
                          <a:schemeClr val="tx1"/>
                        </a:solidFill>
                      </a:endParaRPr>
                    </a:p>
                    <a:p>
                      <a:pPr marL="0" marR="0" indent="0" algn="ctr" defTabSz="1280160" rtl="0" eaLnBrk="1" fontAlgn="auto" latinLnBrk="0" hangingPunct="1">
                        <a:lnSpc>
                          <a:spcPct val="100000"/>
                        </a:lnSpc>
                        <a:spcBef>
                          <a:spcPts val="0"/>
                        </a:spcBef>
                        <a:spcAft>
                          <a:spcPts val="0"/>
                        </a:spcAft>
                        <a:buClrTx/>
                        <a:buSzTx/>
                        <a:buFontTx/>
                        <a:buNone/>
                        <a:tabLst/>
                        <a:defRPr/>
                      </a:pPr>
                      <a:endParaRPr lang="en-GB" sz="1200" b="0" i="0" dirty="0" smtClean="0">
                        <a:solidFill>
                          <a:schemeClr val="tx1"/>
                        </a:solidFill>
                      </a:endParaRPr>
                    </a:p>
                  </a:txBody>
                  <a:tcPr anchor="ctr"/>
                </a:tc>
                <a:extLst>
                  <a:ext uri="{0D108BD9-81ED-4DB2-BD59-A6C34878D82A}">
                    <a16:rowId xmlns:a16="http://schemas.microsoft.com/office/drawing/2014/main" val="10001"/>
                  </a:ext>
                </a:extLst>
              </a:tr>
            </a:tbl>
          </a:graphicData>
        </a:graphic>
      </p:graphicFrame>
      <p:cxnSp>
        <p:nvCxnSpPr>
          <p:cNvPr id="71" name="Straight Connector 70"/>
          <p:cNvCxnSpPr>
            <a:stCxn id="42" idx="1"/>
          </p:cNvCxnSpPr>
          <p:nvPr/>
        </p:nvCxnSpPr>
        <p:spPr>
          <a:xfrm flipH="1">
            <a:off x="5070012" y="7229439"/>
            <a:ext cx="120610" cy="50815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72" name="Table 71"/>
          <p:cNvGraphicFramePr>
            <a:graphicFrameLocks noGrp="1"/>
          </p:cNvGraphicFramePr>
          <p:nvPr>
            <p:extLst>
              <p:ext uri="{D42A27DB-BD31-4B8C-83A1-F6EECF244321}">
                <p14:modId xmlns:p14="http://schemas.microsoft.com/office/powerpoint/2010/main" val="1477833970"/>
              </p:ext>
            </p:extLst>
          </p:nvPr>
        </p:nvGraphicFramePr>
        <p:xfrm>
          <a:off x="7378127" y="1416341"/>
          <a:ext cx="3914381" cy="1625300"/>
        </p:xfrm>
        <a:graphic>
          <a:graphicData uri="http://schemas.openxmlformats.org/drawingml/2006/table">
            <a:tbl>
              <a:tblPr firstRow="1" bandRow="1">
                <a:tableStyleId>{5940675A-B579-460E-94D1-54222C63F5DA}</a:tableStyleId>
              </a:tblPr>
              <a:tblGrid>
                <a:gridCol w="866381">
                  <a:extLst>
                    <a:ext uri="{9D8B030D-6E8A-4147-A177-3AD203B41FA5}">
                      <a16:colId xmlns:a16="http://schemas.microsoft.com/office/drawing/2014/main" val="20000"/>
                    </a:ext>
                  </a:extLst>
                </a:gridCol>
                <a:gridCol w="1620252">
                  <a:extLst>
                    <a:ext uri="{9D8B030D-6E8A-4147-A177-3AD203B41FA5}">
                      <a16:colId xmlns:a16="http://schemas.microsoft.com/office/drawing/2014/main" val="20001"/>
                    </a:ext>
                  </a:extLst>
                </a:gridCol>
                <a:gridCol w="713874">
                  <a:extLst>
                    <a:ext uri="{9D8B030D-6E8A-4147-A177-3AD203B41FA5}">
                      <a16:colId xmlns:a16="http://schemas.microsoft.com/office/drawing/2014/main" val="20002"/>
                    </a:ext>
                  </a:extLst>
                </a:gridCol>
                <a:gridCol w="713874">
                  <a:extLst>
                    <a:ext uri="{9D8B030D-6E8A-4147-A177-3AD203B41FA5}">
                      <a16:colId xmlns:a16="http://schemas.microsoft.com/office/drawing/2014/main" val="20003"/>
                    </a:ext>
                  </a:extLst>
                </a:gridCol>
              </a:tblGrid>
              <a:tr h="528020">
                <a:tc>
                  <a:txBody>
                    <a:bodyPr/>
                    <a:lstStyle/>
                    <a:p>
                      <a:endParaRPr lang="en-GB" sz="1200" dirty="0"/>
                    </a:p>
                  </a:txBody>
                  <a:tcPr anchor="ctr">
                    <a:solidFill>
                      <a:schemeClr val="bg1"/>
                    </a:solidFill>
                  </a:tcPr>
                </a:tc>
                <a:tc>
                  <a:txBody>
                    <a:bodyPr/>
                    <a:lstStyle/>
                    <a:p>
                      <a:pPr algn="ctr"/>
                      <a:endParaRPr lang="en-GB" sz="1200" b="1" i="1" dirty="0">
                        <a:solidFill>
                          <a:schemeClr val="accent2">
                            <a:lumMod val="75000"/>
                          </a:schemeClr>
                        </a:solidFill>
                      </a:endParaRPr>
                    </a:p>
                  </a:txBody>
                  <a:tcPr anchor="ctr">
                    <a:solidFill>
                      <a:schemeClr val="bg1"/>
                    </a:solidFill>
                  </a:tcPr>
                </a:tc>
                <a:tc gridSpan="2">
                  <a:txBody>
                    <a:bodyPr/>
                    <a:lstStyle/>
                    <a:p>
                      <a:pPr algn="ctr"/>
                      <a:endParaRPr lang="en-GB" sz="1200" b="1" i="1" dirty="0">
                        <a:solidFill>
                          <a:schemeClr val="accent2">
                            <a:lumMod val="75000"/>
                          </a:schemeClr>
                        </a:solidFill>
                      </a:endParaRPr>
                    </a:p>
                  </a:txBody>
                  <a:tcPr anchor="ctr">
                    <a:solidFill>
                      <a:schemeClr val="bg1"/>
                    </a:solidFill>
                  </a:tcPr>
                </a:tc>
                <a:tc hMerge="1">
                  <a:txBody>
                    <a:bodyPr/>
                    <a:lstStyle/>
                    <a:p>
                      <a:pPr algn="ctr"/>
                      <a:endParaRPr lang="en-GB" sz="1200" b="1" i="1" dirty="0">
                        <a:solidFill>
                          <a:schemeClr val="accent2">
                            <a:lumMod val="75000"/>
                          </a:schemeClr>
                        </a:solidFill>
                      </a:endParaRPr>
                    </a:p>
                  </a:txBody>
                  <a:tcPr anchor="ctr">
                    <a:solidFill>
                      <a:schemeClr val="bg1"/>
                    </a:solidFill>
                  </a:tcPr>
                </a:tc>
                <a:extLst>
                  <a:ext uri="{0D108BD9-81ED-4DB2-BD59-A6C34878D82A}">
                    <a16:rowId xmlns:a16="http://schemas.microsoft.com/office/drawing/2014/main" val="10000"/>
                  </a:ext>
                </a:extLst>
              </a:tr>
              <a:tr h="170597">
                <a:tc>
                  <a:txBody>
                    <a:bodyPr/>
                    <a:lstStyle/>
                    <a:p>
                      <a:endParaRPr lang="en-GB" sz="1200" dirty="0"/>
                    </a:p>
                  </a:txBody>
                  <a:tcPr anchor="ctr">
                    <a:solidFill>
                      <a:schemeClr val="bg1"/>
                    </a:solidFill>
                  </a:tcPr>
                </a:tc>
                <a:tc>
                  <a:txBody>
                    <a:bodyPr/>
                    <a:lstStyle/>
                    <a:p>
                      <a:pPr algn="ctr"/>
                      <a:endParaRPr lang="en-GB" sz="1200" b="1" i="1" dirty="0">
                        <a:solidFill>
                          <a:schemeClr val="accent2">
                            <a:lumMod val="75000"/>
                          </a:schemeClr>
                        </a:solidFill>
                      </a:endParaRPr>
                    </a:p>
                  </a:txBody>
                  <a:tcPr anchor="ctr">
                    <a:solidFill>
                      <a:schemeClr val="bg1"/>
                    </a:solidFill>
                  </a:tcPr>
                </a:tc>
                <a:tc>
                  <a:txBody>
                    <a:bodyPr/>
                    <a:lstStyle/>
                    <a:p>
                      <a:pPr algn="ctr"/>
                      <a:endParaRPr lang="en-GB" sz="1200" b="1" i="1" dirty="0">
                        <a:solidFill>
                          <a:schemeClr val="accent2">
                            <a:lumMod val="75000"/>
                          </a:schemeClr>
                        </a:solidFill>
                      </a:endParaRPr>
                    </a:p>
                  </a:txBody>
                  <a:tcPr anchor="ctr">
                    <a:solidFill>
                      <a:schemeClr val="bg1"/>
                    </a:solidFill>
                  </a:tcPr>
                </a:tc>
                <a:tc>
                  <a:txBody>
                    <a:bodyPr/>
                    <a:lstStyle/>
                    <a:p>
                      <a:pPr algn="ctr"/>
                      <a:endParaRPr lang="en-GB" sz="1200" b="1" i="1" dirty="0">
                        <a:solidFill>
                          <a:schemeClr val="accent2">
                            <a:lumMod val="75000"/>
                          </a:schemeClr>
                        </a:solidFill>
                      </a:endParaRPr>
                    </a:p>
                  </a:txBody>
                  <a:tcPr anchor="ctr">
                    <a:solidFill>
                      <a:schemeClr val="bg1"/>
                    </a:solidFill>
                  </a:tcPr>
                </a:tc>
                <a:extLst>
                  <a:ext uri="{0D108BD9-81ED-4DB2-BD59-A6C34878D82A}">
                    <a16:rowId xmlns:a16="http://schemas.microsoft.com/office/drawing/2014/main" val="10001"/>
                  </a:ext>
                </a:extLst>
              </a:tr>
              <a:tr h="211853">
                <a:tc>
                  <a:txBody>
                    <a:bodyPr/>
                    <a:lstStyle/>
                    <a:p>
                      <a:endParaRPr lang="en-GB" sz="1200" dirty="0"/>
                    </a:p>
                  </a:txBody>
                  <a:tcPr anchor="ctr">
                    <a:solidFill>
                      <a:schemeClr val="bg1"/>
                    </a:solidFill>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endParaRPr lang="en-GB" sz="1200" b="1" i="1" dirty="0">
                        <a:solidFill>
                          <a:schemeClr val="accent2">
                            <a:lumMod val="75000"/>
                          </a:schemeClr>
                        </a:solidFill>
                      </a:endParaRPr>
                    </a:p>
                  </a:txBody>
                  <a:tcPr anchor="ctr">
                    <a:solidFill>
                      <a:schemeClr val="bg1"/>
                    </a:solidFill>
                  </a:tcPr>
                </a:tc>
                <a:tc>
                  <a:txBody>
                    <a:bodyPr/>
                    <a:lstStyle/>
                    <a:p>
                      <a:pPr algn="ctr"/>
                      <a:endParaRPr lang="en-GB" sz="1200" b="1" i="1" dirty="0">
                        <a:solidFill>
                          <a:schemeClr val="accent2">
                            <a:lumMod val="75000"/>
                          </a:schemeClr>
                        </a:solidFill>
                      </a:endParaRPr>
                    </a:p>
                  </a:txBody>
                  <a:tcPr anchor="ctr">
                    <a:solidFill>
                      <a:schemeClr val="bg1"/>
                    </a:solidFill>
                  </a:tcPr>
                </a:tc>
                <a:tc>
                  <a:txBody>
                    <a:bodyPr/>
                    <a:lstStyle/>
                    <a:p>
                      <a:pPr algn="ctr"/>
                      <a:endParaRPr lang="en-GB" sz="1200" b="1" i="1" dirty="0">
                        <a:solidFill>
                          <a:schemeClr val="accent2">
                            <a:lumMod val="75000"/>
                          </a:schemeClr>
                        </a:solidFill>
                      </a:endParaRPr>
                    </a:p>
                  </a:txBody>
                  <a:tcPr anchor="ctr">
                    <a:solidFill>
                      <a:schemeClr val="bg1"/>
                    </a:solidFill>
                  </a:tcPr>
                </a:tc>
                <a:extLst>
                  <a:ext uri="{0D108BD9-81ED-4DB2-BD59-A6C34878D82A}">
                    <a16:rowId xmlns:a16="http://schemas.microsoft.com/office/drawing/2014/main" val="10002"/>
                  </a:ext>
                </a:extLst>
              </a:tr>
              <a:tr h="197549">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lang="en-GB" sz="1200" dirty="0" smtClean="0"/>
                    </a:p>
                  </a:txBody>
                  <a:tcPr anchor="ctr">
                    <a:solidFill>
                      <a:schemeClr val="bg1"/>
                    </a:solidFill>
                  </a:tcPr>
                </a:tc>
                <a:tc>
                  <a:txBody>
                    <a:bodyPr/>
                    <a:lstStyle/>
                    <a:p>
                      <a:pPr algn="ctr"/>
                      <a:endParaRPr lang="en-GB" sz="1200" b="1" i="1" dirty="0">
                        <a:solidFill>
                          <a:schemeClr val="accent2">
                            <a:lumMod val="75000"/>
                          </a:schemeClr>
                        </a:solidFill>
                      </a:endParaRPr>
                    </a:p>
                  </a:txBody>
                  <a:tcPr anchor="ctr">
                    <a:solidFill>
                      <a:schemeClr val="bg1"/>
                    </a:solidFill>
                  </a:tcPr>
                </a:tc>
                <a:tc>
                  <a:txBody>
                    <a:bodyPr/>
                    <a:lstStyle/>
                    <a:p>
                      <a:pPr algn="ctr"/>
                      <a:endParaRPr lang="en-GB" sz="1200" b="1" i="1" dirty="0">
                        <a:solidFill>
                          <a:schemeClr val="accent2">
                            <a:lumMod val="75000"/>
                          </a:schemeClr>
                        </a:solidFill>
                      </a:endParaRPr>
                    </a:p>
                  </a:txBody>
                  <a:tcPr anchor="ctr">
                    <a:solidFill>
                      <a:schemeClr val="bg1"/>
                    </a:solidFill>
                  </a:tcPr>
                </a:tc>
                <a:tc>
                  <a:txBody>
                    <a:bodyPr/>
                    <a:lstStyle/>
                    <a:p>
                      <a:pPr algn="ctr"/>
                      <a:endParaRPr lang="en-GB" sz="1200" b="1" i="1" dirty="0">
                        <a:solidFill>
                          <a:schemeClr val="accent2">
                            <a:lumMod val="75000"/>
                          </a:schemeClr>
                        </a:solidFill>
                      </a:endParaRPr>
                    </a:p>
                  </a:txBody>
                  <a:tcPr anchor="ctr">
                    <a:solidFill>
                      <a:schemeClr val="bg1"/>
                    </a:solidFill>
                  </a:tcPr>
                </a:tc>
                <a:extLst>
                  <a:ext uri="{0D108BD9-81ED-4DB2-BD59-A6C34878D82A}">
                    <a16:rowId xmlns:a16="http://schemas.microsoft.com/office/drawing/2014/main" val="10003"/>
                  </a:ext>
                </a:extLst>
              </a:tr>
              <a:tr h="252828">
                <a:tc>
                  <a:txBody>
                    <a:bodyPr/>
                    <a:lstStyle/>
                    <a:p>
                      <a:endParaRPr lang="en-GB" sz="1200" dirty="0"/>
                    </a:p>
                  </a:txBody>
                  <a:tcPr anchor="ctr">
                    <a:solidFill>
                      <a:schemeClr val="bg1"/>
                    </a:solidFill>
                  </a:tcPr>
                </a:tc>
                <a:tc>
                  <a:txBody>
                    <a:bodyPr/>
                    <a:lstStyle/>
                    <a:p>
                      <a:pPr algn="ctr"/>
                      <a:endParaRPr lang="en-GB" sz="1200" b="1" i="1" dirty="0">
                        <a:solidFill>
                          <a:schemeClr val="accent2">
                            <a:lumMod val="75000"/>
                          </a:schemeClr>
                        </a:solidFill>
                      </a:endParaRPr>
                    </a:p>
                  </a:txBody>
                  <a:tcPr anchor="ctr">
                    <a:solidFill>
                      <a:schemeClr val="bg1"/>
                    </a:solidFill>
                  </a:tcPr>
                </a:tc>
                <a:tc>
                  <a:txBody>
                    <a:bodyPr/>
                    <a:lstStyle/>
                    <a:p>
                      <a:pPr algn="ctr"/>
                      <a:endParaRPr lang="en-GB" sz="1200" b="1" i="1" dirty="0">
                        <a:solidFill>
                          <a:schemeClr val="accent2">
                            <a:lumMod val="75000"/>
                          </a:schemeClr>
                        </a:solidFill>
                      </a:endParaRPr>
                    </a:p>
                  </a:txBody>
                  <a:tcPr anchor="ctr">
                    <a:solidFill>
                      <a:schemeClr val="bg1"/>
                    </a:solidFill>
                  </a:tcPr>
                </a:tc>
                <a:tc>
                  <a:txBody>
                    <a:bodyPr/>
                    <a:lstStyle/>
                    <a:p>
                      <a:pPr algn="ctr"/>
                      <a:endParaRPr lang="en-GB" sz="1200" b="1" i="1" dirty="0">
                        <a:solidFill>
                          <a:schemeClr val="accent2">
                            <a:lumMod val="75000"/>
                          </a:schemeClr>
                        </a:solidFill>
                      </a:endParaRPr>
                    </a:p>
                  </a:txBody>
                  <a:tcPr anchor="ctr">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487377295"/>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ledge mat cell division and transport in cells V1" id="{E154EEF2-ACFA-2B43-962E-5568A5388271}" vid="{C80E9CB9-E76E-9746-BBD9-9A5642A3D5E3}"/>
    </a:ext>
  </a:ext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IXL Sci">
  <a:themeElements>
    <a:clrScheme name="Custom 1">
      <a:dk1>
        <a:sysClr val="windowText" lastClr="000000"/>
      </a:dk1>
      <a:lt1>
        <a:sysClr val="window" lastClr="FFFFFF"/>
      </a:lt1>
      <a:dk2>
        <a:srgbClr val="1F497D"/>
      </a:dk2>
      <a:lt2>
        <a:srgbClr val="EEECE1"/>
      </a:lt2>
      <a:accent1>
        <a:srgbClr val="4F81BD"/>
      </a:accent1>
      <a:accent2>
        <a:srgbClr val="FF9900"/>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ledge mat cell division and transport in cells V1" id="{E154EEF2-ACFA-2B43-962E-5568A5388271}" vid="{3E356EEA-E8C8-7543-8BDC-2F59607924F1}"/>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ledge mat cell division and transport in cells V1" id="{E154EEF2-ACFA-2B43-962E-5568A5388271}" vid="{1A4D6916-CBD0-1B43-B42B-8275D887926E}"/>
    </a:ext>
  </a:extLst>
</a:theme>
</file>

<file path=ppt/theme/theme4.xml><?xml version="1.0" encoding="utf-8"?>
<a:theme xmlns:a="http://schemas.openxmlformats.org/drawingml/2006/main" name="1_PIXL Sci">
  <a:themeElements>
    <a:clrScheme name="Custom 1">
      <a:dk1>
        <a:sysClr val="windowText" lastClr="000000"/>
      </a:dk1>
      <a:lt1>
        <a:sysClr val="window" lastClr="FFFFFF"/>
      </a:lt1>
      <a:dk2>
        <a:srgbClr val="1F497D"/>
      </a:dk2>
      <a:lt2>
        <a:srgbClr val="EEECE1"/>
      </a:lt2>
      <a:accent1>
        <a:srgbClr val="4F81BD"/>
      </a:accent1>
      <a:accent2>
        <a:srgbClr val="FF9900"/>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ledge mat cell division and transport in cells V1" id="{E154EEF2-ACFA-2B43-962E-5568A5388271}" vid="{D925D060-3B1D-5548-9114-7EDCE4E98F41}"/>
    </a:ext>
  </a:ext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ledge mat cell division and transport in cells V1" id="{E154EEF2-ACFA-2B43-962E-5568A5388271}" vid="{DC732CF4-5BDE-8046-B4DE-2D8BD2EF8667}"/>
    </a:ext>
  </a:extLst>
</a:theme>
</file>

<file path=ppt/theme/theme6.xml><?xml version="1.0" encoding="utf-8"?>
<a:theme xmlns:a="http://schemas.openxmlformats.org/drawingml/2006/main" name="2_PIXL Sci">
  <a:themeElements>
    <a:clrScheme name="Custom 1">
      <a:dk1>
        <a:sysClr val="windowText" lastClr="000000"/>
      </a:dk1>
      <a:lt1>
        <a:sysClr val="window" lastClr="FFFFFF"/>
      </a:lt1>
      <a:dk2>
        <a:srgbClr val="1F497D"/>
      </a:dk2>
      <a:lt2>
        <a:srgbClr val="EEECE1"/>
      </a:lt2>
      <a:accent1>
        <a:srgbClr val="4F81BD"/>
      </a:accent1>
      <a:accent2>
        <a:srgbClr val="FF9900"/>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ledge mat cell division and transport in cells V1" id="{E154EEF2-ACFA-2B43-962E-5568A5388271}" vid="{93805219-F6D9-3A4C-BBFB-B4DE692E9609}"/>
    </a:ext>
  </a:extLst>
</a:theme>
</file>

<file path=ppt/theme/theme7.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ledge mat cell division and transport in cells V1" id="{E154EEF2-ACFA-2B43-962E-5568A5388271}" vid="{CB3D2206-8F79-494A-B3D4-5C13485329D1}"/>
    </a:ext>
  </a:extLst>
</a:theme>
</file>

<file path=ppt/theme/theme8.xml><?xml version="1.0" encoding="utf-8"?>
<a:theme xmlns:a="http://schemas.openxmlformats.org/drawingml/2006/main" name="3_PIXL Sci">
  <a:themeElements>
    <a:clrScheme name="Custom 1">
      <a:dk1>
        <a:sysClr val="windowText" lastClr="000000"/>
      </a:dk1>
      <a:lt1>
        <a:sysClr val="window" lastClr="FFFFFF"/>
      </a:lt1>
      <a:dk2>
        <a:srgbClr val="1F497D"/>
      </a:dk2>
      <a:lt2>
        <a:srgbClr val="EEECE1"/>
      </a:lt2>
      <a:accent1>
        <a:srgbClr val="4F81BD"/>
      </a:accent1>
      <a:accent2>
        <a:srgbClr val="FF9900"/>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ledge mat cell division and transport in cells V1" id="{E154EEF2-ACFA-2B43-962E-5568A5388271}" vid="{293CA237-E40C-E049-B52B-8A449DAD856B}"/>
    </a:ext>
  </a:extLst>
</a:theme>
</file>

<file path=ppt/theme/theme9.xml><?xml version="1.0" encoding="utf-8"?>
<a:theme xmlns:a="http://schemas.openxmlformats.org/drawingml/2006/main" name="4_Custom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ledge mat cell division and transport in cells V1" id="{E154EEF2-ACFA-2B43-962E-5568A5388271}" vid="{7B297D88-6958-E345-939D-06B02D812382}"/>
    </a:ext>
  </a:extLst>
</a:theme>
</file>

<file path=docProps/app.xml><?xml version="1.0" encoding="utf-8"?>
<Properties xmlns="http://schemas.openxmlformats.org/officeDocument/2006/extended-properties" xmlns:vt="http://schemas.openxmlformats.org/officeDocument/2006/docPropsVTypes">
  <Template>Knowledge mat Atom structure V1</Template>
  <TotalTime>2910</TotalTime>
  <Words>1528</Words>
  <Application>Microsoft Office PowerPoint</Application>
  <PresentationFormat>A3 Paper (297x420 mm)</PresentationFormat>
  <Paragraphs>322</Paragraphs>
  <Slides>4</Slides>
  <Notes>0</Notes>
  <HiddenSlides>0</HiddenSlides>
  <MMClips>0</MMClips>
  <ScaleCrop>false</ScaleCrop>
  <HeadingPairs>
    <vt:vector size="6" baseType="variant">
      <vt:variant>
        <vt:lpstr>Fonts Used</vt:lpstr>
      </vt:variant>
      <vt:variant>
        <vt:i4>7</vt:i4>
      </vt:variant>
      <vt:variant>
        <vt:lpstr>Theme</vt:lpstr>
      </vt:variant>
      <vt:variant>
        <vt:i4>9</vt:i4>
      </vt:variant>
      <vt:variant>
        <vt:lpstr>Slide Titles</vt:lpstr>
      </vt:variant>
      <vt:variant>
        <vt:i4>4</vt:i4>
      </vt:variant>
    </vt:vector>
  </HeadingPairs>
  <TitlesOfParts>
    <vt:vector size="20" baseType="lpstr">
      <vt:lpstr>Arial</vt:lpstr>
      <vt:lpstr>Calibri</vt:lpstr>
      <vt:lpstr>Calibri Light</vt:lpstr>
      <vt:lpstr>Cambria Math</vt:lpstr>
      <vt:lpstr>Gill Sans</vt:lpstr>
      <vt:lpstr>News Gothic MT</vt:lpstr>
      <vt:lpstr>Verdana</vt:lpstr>
      <vt:lpstr>Custom Design</vt:lpstr>
      <vt:lpstr>PIXL Sci</vt:lpstr>
      <vt:lpstr>1_Custom Design</vt:lpstr>
      <vt:lpstr>1_PIXL Sci</vt:lpstr>
      <vt:lpstr>2_Custom Design</vt:lpstr>
      <vt:lpstr>2_PIXL Sci</vt:lpstr>
      <vt:lpstr>3_Custom Design</vt:lpstr>
      <vt:lpstr>3_PIXL Sci</vt:lpstr>
      <vt:lpstr>4_Custom Design</vt:lpstr>
      <vt:lpstr>PowerPoint Presentation</vt:lpstr>
      <vt:lpstr>PowerPoint Presentation</vt:lpstr>
      <vt:lpstr>PowerPoint Presentation</vt:lpstr>
      <vt:lpstr>PowerPoint Presentation</vt:lpstr>
    </vt:vector>
  </TitlesOfParts>
  <Company>Kelvin Hall School - YHCLT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Ms C. Dawes</dc:creator>
  <cp:lastModifiedBy>Ms C. Dawes</cp:lastModifiedBy>
  <cp:revision>31</cp:revision>
  <cp:lastPrinted>2017-05-23T07:01:30Z</cp:lastPrinted>
  <dcterms:created xsi:type="dcterms:W3CDTF">2017-09-01T13:47:04Z</dcterms:created>
  <dcterms:modified xsi:type="dcterms:W3CDTF">2017-11-19T16:24:50Z</dcterms:modified>
</cp:coreProperties>
</file>