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Buffham" initials="CB" lastIdx="7" clrIdx="0">
    <p:extLst>
      <p:ext uri="{19B8F6BF-5375-455C-9EA6-DF929625EA0E}">
        <p15:presenceInfo xmlns:p15="http://schemas.microsoft.com/office/powerpoint/2012/main" userId="S-1-5-21-233367352-1540679046-2994997741-10681" providerId="AD"/>
      </p:ext>
    </p:extLst>
  </p:cmAuthor>
  <p:cmAuthor id="2" name="Ms C. Dawes" initials="MCD" lastIdx="1" clrIdx="1">
    <p:extLst>
      <p:ext uri="{19B8F6BF-5375-455C-9EA6-DF929625EA0E}">
        <p15:presenceInfo xmlns:p15="http://schemas.microsoft.com/office/powerpoint/2012/main" userId="Ms C. Daw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76"/>
  </p:normalViewPr>
  <p:slideViewPr>
    <p:cSldViewPr snapToGrid="0" snapToObjects="1">
      <p:cViewPr>
        <p:scale>
          <a:sx n="50" d="100"/>
          <a:sy n="50" d="100"/>
        </p:scale>
        <p:origin x="1404" y="13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7T18:31:46.673" idx="1">
    <p:pos x="2578" y="4576"/>
    <p:text>This sentence does not make sense but I don't want to add anything in as wasn't sure I would take the sentence in the way you intended!</p:text>
    <p:extLst mod="1">
      <p:ext uri="{C676402C-5697-4E1C-873F-D02D1690AC5C}">
        <p15:threadingInfo xmlns:p15="http://schemas.microsoft.com/office/powerpoint/2012/main" timeZoneBias="-60"/>
      </p:ext>
    </p:extLst>
  </p:cm>
  <p:cm authorId="2" dt="2017-11-02T11:04:30.538" idx="1">
    <p:pos x="2578" y="4712"/>
    <p:text>words missed out of sentence</p:text>
    <p:extLst>
      <p:ext uri="{C676402C-5697-4E1C-873F-D02D1690AC5C}">
        <p15:threadingInfo xmlns:p15="http://schemas.microsoft.com/office/powerpoint/2012/main" timeZoneBias="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 smtClean="0">
                <a:latin typeface="Arial" charset="0"/>
                <a:ea typeface="Arial" charset="0"/>
                <a:cs typeface="Arial" charset="0"/>
              </a:rPr>
              <a:t>better hope – brighter future</a:t>
            </a:r>
            <a:endParaRPr lang="en-GB" sz="112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 smtClean="0">
                <a:latin typeface="Arial" charset="0"/>
                <a:ea typeface="Arial" charset="0"/>
                <a:cs typeface="Arial" charset="0"/>
              </a:rPr>
              <a:t>better hope – brighter future</a:t>
            </a:r>
            <a:endParaRPr lang="en-GB" sz="112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gif"/><Relationship Id="rId18" Type="http://schemas.openxmlformats.org/officeDocument/2006/relationships/comments" Target="../comments/comment1.xml"/><Relationship Id="rId3" Type="http://schemas.openxmlformats.org/officeDocument/2006/relationships/image" Target="../media/image6.jpg"/><Relationship Id="rId7" Type="http://schemas.openxmlformats.org/officeDocument/2006/relationships/image" Target="../media/image90.png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gif"/><Relationship Id="rId3" Type="http://schemas.openxmlformats.org/officeDocument/2006/relationships/image" Target="../media/image6.jpg"/><Relationship Id="rId7" Type="http://schemas.openxmlformats.org/officeDocument/2006/relationships/image" Target="../media/image20.png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/>
          <p:cNvCxnSpPr>
            <a:stCxn id="147" idx="1"/>
          </p:cNvCxnSpPr>
          <p:nvPr/>
        </p:nvCxnSpPr>
        <p:spPr>
          <a:xfrm flipH="1">
            <a:off x="2668135" y="3402338"/>
            <a:ext cx="1812606" cy="654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4EA25C9-AEC0-4425-9437-6C3662DFC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1" y="8377144"/>
            <a:ext cx="1104283" cy="886895"/>
          </a:xfrm>
          <a:prstGeom prst="rect">
            <a:avLst/>
          </a:prstGeom>
        </p:spPr>
      </p:pic>
      <p:cxnSp>
        <p:nvCxnSpPr>
          <p:cNvPr id="224" name="Straight Connector 223"/>
          <p:cNvCxnSpPr/>
          <p:nvPr/>
        </p:nvCxnSpPr>
        <p:spPr>
          <a:xfrm flipV="1">
            <a:off x="7020143" y="4360918"/>
            <a:ext cx="706039" cy="1207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FEB9853C-8DF2-4F4E-8261-8D45FAF2B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41" y="3680034"/>
            <a:ext cx="942947" cy="653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9185" y="2957652"/>
            <a:ext cx="115467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AQA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831353" y="1541020"/>
            <a:ext cx="2865258" cy="25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Transverse and Longitudinal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49" name="Straight Connector 148"/>
          <p:cNvCxnSpPr>
            <a:stCxn id="4" idx="0"/>
            <a:endCxn id="276" idx="2"/>
          </p:cNvCxnSpPr>
          <p:nvPr/>
        </p:nvCxnSpPr>
        <p:spPr>
          <a:xfrm flipH="1" flipV="1">
            <a:off x="6536258" y="2867696"/>
            <a:ext cx="80262" cy="89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372" idx="2"/>
            <a:endCxn id="148" idx="3"/>
          </p:cNvCxnSpPr>
          <p:nvPr/>
        </p:nvCxnSpPr>
        <p:spPr>
          <a:xfrm flipH="1">
            <a:off x="8696611" y="1448713"/>
            <a:ext cx="866334" cy="22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>
          <a:xfrm>
            <a:off x="5793855" y="1944366"/>
            <a:ext cx="148480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Waves in air, fluids and solids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3" name="Straight Connector 302"/>
          <p:cNvCxnSpPr>
            <a:stCxn id="148" idx="2"/>
            <a:endCxn id="276" idx="0"/>
          </p:cNvCxnSpPr>
          <p:nvPr/>
        </p:nvCxnSpPr>
        <p:spPr>
          <a:xfrm flipH="1">
            <a:off x="6536258" y="1798063"/>
            <a:ext cx="727724" cy="146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2" name="Table 3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0041"/>
              </p:ext>
            </p:extLst>
          </p:nvPr>
        </p:nvGraphicFramePr>
        <p:xfrm>
          <a:off x="7020143" y="91263"/>
          <a:ext cx="5085604" cy="1357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48">
                  <a:extLst>
                    <a:ext uri="{9D8B030D-6E8A-4147-A177-3AD203B41FA5}">
                      <a16:colId xmlns:a16="http://schemas.microsoft.com/office/drawing/2014/main" val="104147810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Transverse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Vibration causing the wave is at right angles to the direction of energy transfer 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Energy is carried outwards by the wave.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Water</a:t>
                      </a:r>
                      <a:r>
                        <a:rPr lang="en-GB" sz="1200" baseline="0" dirty="0" smtClean="0"/>
                        <a:t> and light waves, S waves.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7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Longitudinal</a:t>
                      </a:r>
                      <a:r>
                        <a:rPr lang="en-GB" sz="1200" b="0" baseline="0" dirty="0" smtClean="0"/>
                        <a:t>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Vibration causing the wave is parallel to the direction of energy transfer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Energy is carried along the wave.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Sound waves, P waves.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135161" y="3725751"/>
            <a:ext cx="177068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Electromagnetic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21176" y="1867116"/>
            <a:ext cx="738664" cy="13621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Black body radiation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/>
          <p:cNvCxnSpPr>
            <a:endCxn id="4" idx="3"/>
          </p:cNvCxnSpPr>
          <p:nvPr/>
        </p:nvCxnSpPr>
        <p:spPr>
          <a:xfrm flipH="1">
            <a:off x="7193855" y="2709515"/>
            <a:ext cx="213624" cy="571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49" idx="3"/>
            <a:endCxn id="347" idx="1"/>
          </p:cNvCxnSpPr>
          <p:nvPr/>
        </p:nvCxnSpPr>
        <p:spPr>
          <a:xfrm flipV="1">
            <a:off x="9552779" y="1894030"/>
            <a:ext cx="120426" cy="330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http://3.bp.blogspot.com/-A8k5RlekXcM/TZMZTQ0vKvI/AAAAAAAAACg/xTDe-R_JvZg/s1600/Transverse+Wave.jpg">
            <a:extLst>
              <a:ext uri="{FF2B5EF4-FFF2-40B4-BE49-F238E27FC236}">
                <a16:creationId xmlns:a16="http://schemas.microsoft.com/office/drawing/2014/main" id="{554A7C4A-4970-44B1-BAB1-7286FB4C4E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32315"/>
          <a:stretch/>
        </p:blipFill>
        <p:spPr bwMode="auto">
          <a:xfrm>
            <a:off x="5812302" y="71300"/>
            <a:ext cx="1119683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Image result for transverse and longitudinal waves examples">
            <a:extLst>
              <a:ext uri="{FF2B5EF4-FFF2-40B4-BE49-F238E27FC236}">
                <a16:creationId xmlns:a16="http://schemas.microsoft.com/office/drawing/2014/main" id="{828993C9-C45A-4E87-BAA1-B3B30CF2553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32235"/>
          <a:stretch/>
        </p:blipFill>
        <p:spPr bwMode="auto">
          <a:xfrm>
            <a:off x="5812303" y="769988"/>
            <a:ext cx="1083106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229629" y="2227064"/>
            <a:ext cx="953087" cy="21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>
            <a:stCxn id="276" idx="1"/>
            <a:endCxn id="30" idx="3"/>
          </p:cNvCxnSpPr>
          <p:nvPr/>
        </p:nvCxnSpPr>
        <p:spPr>
          <a:xfrm flipH="1" flipV="1">
            <a:off x="5182716" y="2333198"/>
            <a:ext cx="611139" cy="72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73284"/>
              </p:ext>
            </p:extLst>
          </p:nvPr>
        </p:nvGraphicFramePr>
        <p:xfrm>
          <a:off x="91834" y="1005840"/>
          <a:ext cx="563231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Wavelength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Distance from one point on a wave to the same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point of the next wave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Amplitude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maximum disturbance from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its rest position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2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Frequency</a:t>
                      </a:r>
                      <a:r>
                        <a:rPr lang="en-GB" sz="1200" b="0" baseline="0" dirty="0" smtClean="0"/>
                        <a:t>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Number of waves per second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15546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Period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Time taken to produce 1 complete wave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433568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6109CD01-B89B-41AB-B295-43BA476CFC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5511" r="3313"/>
          <a:stretch/>
        </p:blipFill>
        <p:spPr>
          <a:xfrm>
            <a:off x="76670" y="520046"/>
            <a:ext cx="1051975" cy="478144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0" idx="1"/>
            <a:endCxn id="35" idx="2"/>
          </p:cNvCxnSpPr>
          <p:nvPr/>
        </p:nvCxnSpPr>
        <p:spPr>
          <a:xfrm flipH="1" flipV="1">
            <a:off x="2907989" y="2103120"/>
            <a:ext cx="1321640" cy="230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46628"/>
              </p:ext>
            </p:extLst>
          </p:nvPr>
        </p:nvGraphicFramePr>
        <p:xfrm>
          <a:off x="9986528" y="4189473"/>
          <a:ext cx="274648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Units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Distance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Metres (m)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 speed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Metres per second (m/s)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Wavelength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Metres (m)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278795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Frequency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Hertz (Hz)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836807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Period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Seconds 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555995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2531076" y="2256485"/>
            <a:ext cx="1303837" cy="200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Measuring speed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356802"/>
                  </p:ext>
                </p:extLst>
              </p:nvPr>
            </p:nvGraphicFramePr>
            <p:xfrm>
              <a:off x="1253380" y="87893"/>
              <a:ext cx="4470764" cy="8300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0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4952">
                      <a:extLst>
                        <a:ext uri="{9D8B030D-6E8A-4147-A177-3AD203B41FA5}">
                          <a16:colId xmlns:a16="http://schemas.microsoft.com/office/drawing/2014/main" val="531238547"/>
                        </a:ext>
                      </a:extLst>
                    </a:gridCol>
                  </a:tblGrid>
                  <a:tr h="281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 smtClean="0"/>
                            <a:t>Wave speed </a:t>
                          </a:r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</a:rPr>
                            <a:t>Wave speed = frequency X wavelength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 smtClean="0"/>
                            <a:t>Wave period </a:t>
                          </a:r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Wave period = 1 ÷ frequency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T = 1 ÷ f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 smtClean="0"/>
                            <a:t>Speed</a:t>
                          </a:r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Speed</a:t>
                          </a:r>
                          <a:r>
                            <a:rPr lang="en-GB" sz="1200" b="0" i="0" baseline="0" dirty="0" smtClean="0">
                              <a:solidFill>
                                <a:schemeClr val="tx1"/>
                              </a:solidFill>
                            </a:rPr>
                            <a:t> = distance </a:t>
                          </a: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÷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v = d ÷ 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225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356802"/>
                  </p:ext>
                </p:extLst>
              </p:nvPr>
            </p:nvGraphicFramePr>
            <p:xfrm>
              <a:off x="1253380" y="87893"/>
              <a:ext cx="4470764" cy="8300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0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4952">
                      <a:extLst>
                        <a:ext uri="{9D8B030D-6E8A-4147-A177-3AD203B41FA5}">
                          <a16:colId xmlns:a16="http://schemas.microsoft.com/office/drawing/2014/main" val="531238547"/>
                        </a:ext>
                      </a:extLst>
                    </a:gridCol>
                  </a:tblGrid>
                  <a:tr h="281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 smtClean="0"/>
                            <a:t>Wave speed </a:t>
                          </a:r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</a:rPr>
                            <a:t>Wave speed = frequency X wavelength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56818" t="-2174" r="-2273" b="-2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 smtClean="0"/>
                            <a:t>Wave period </a:t>
                          </a:r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Wave period = 1 ÷ frequency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T = 1 ÷ f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 smtClean="0"/>
                            <a:t>Speed</a:t>
                          </a:r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Speed</a:t>
                          </a:r>
                          <a:r>
                            <a:rPr lang="en-GB" sz="1200" b="0" i="0" baseline="0" dirty="0" smtClean="0">
                              <a:solidFill>
                                <a:schemeClr val="tx1"/>
                              </a:solidFill>
                            </a:rPr>
                            <a:t> = distance </a:t>
                          </a: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÷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v = d ÷ 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2259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5" name="Straight Connector 74"/>
          <p:cNvCxnSpPr>
            <a:stCxn id="35" idx="0"/>
            <a:endCxn id="50" idx="2"/>
          </p:cNvCxnSpPr>
          <p:nvPr/>
        </p:nvCxnSpPr>
        <p:spPr>
          <a:xfrm flipV="1">
            <a:off x="2907989" y="917948"/>
            <a:ext cx="580773" cy="87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1196366" y="2150070"/>
            <a:ext cx="1143148" cy="364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 water, use a ripple tank.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B7EA4F39-61E9-4054-880F-FC0F9C9BC1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7279"/>
          <a:stretch/>
        </p:blipFill>
        <p:spPr>
          <a:xfrm>
            <a:off x="91835" y="2191013"/>
            <a:ext cx="914663" cy="792690"/>
          </a:xfrm>
          <a:prstGeom prst="rect">
            <a:avLst/>
          </a:prstGeom>
        </p:spPr>
      </p:pic>
      <p:cxnSp>
        <p:nvCxnSpPr>
          <p:cNvPr id="117" name="Straight Connector 116"/>
          <p:cNvCxnSpPr>
            <a:stCxn id="115" idx="3"/>
            <a:endCxn id="48" idx="1"/>
          </p:cNvCxnSpPr>
          <p:nvPr/>
        </p:nvCxnSpPr>
        <p:spPr>
          <a:xfrm>
            <a:off x="2339514" y="2332139"/>
            <a:ext cx="191562" cy="24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5" idx="1"/>
            <a:endCxn id="116" idx="3"/>
          </p:cNvCxnSpPr>
          <p:nvPr/>
        </p:nvCxnSpPr>
        <p:spPr>
          <a:xfrm flipH="1">
            <a:off x="1006498" y="2332139"/>
            <a:ext cx="189868" cy="255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0" idx="1"/>
            <a:endCxn id="48" idx="3"/>
          </p:cNvCxnSpPr>
          <p:nvPr/>
        </p:nvCxnSpPr>
        <p:spPr>
          <a:xfrm flipH="1">
            <a:off x="3834913" y="2333198"/>
            <a:ext cx="394716" cy="2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1196366" y="2600989"/>
            <a:ext cx="1305195" cy="173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 air, use echoes.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>
            <a:stCxn id="276" idx="1"/>
            <a:endCxn id="147" idx="0"/>
          </p:cNvCxnSpPr>
          <p:nvPr/>
        </p:nvCxnSpPr>
        <p:spPr>
          <a:xfrm flipH="1">
            <a:off x="4953717" y="2406031"/>
            <a:ext cx="840138" cy="737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48" idx="1"/>
            <a:endCxn id="138" idx="3"/>
          </p:cNvCxnSpPr>
          <p:nvPr/>
        </p:nvCxnSpPr>
        <p:spPr>
          <a:xfrm flipH="1">
            <a:off x="2501561" y="2356794"/>
            <a:ext cx="29515" cy="330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27772"/>
              </p:ext>
            </p:extLst>
          </p:nvPr>
        </p:nvGraphicFramePr>
        <p:xfrm>
          <a:off x="4480741" y="3143258"/>
          <a:ext cx="94595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87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23052"/>
              </p:ext>
            </p:extLst>
          </p:nvPr>
        </p:nvGraphicFramePr>
        <p:xfrm>
          <a:off x="76670" y="3942044"/>
          <a:ext cx="358487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Reflection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Wave bounces off the surface.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Refraction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Waves changes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direction at boundary.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44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Transmitted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Passes through the object.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0362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Absorbed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Passes into but not out of,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transfers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energy and heats up the object.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791"/>
                  </a:ext>
                </a:extLst>
              </a:tr>
            </a:tbl>
          </a:graphicData>
        </a:graphic>
      </p:graphicFrame>
      <p:sp>
        <p:nvSpPr>
          <p:cNvPr id="153" name="Rectangle 152"/>
          <p:cNvSpPr/>
          <p:nvPr/>
        </p:nvSpPr>
        <p:spPr>
          <a:xfrm>
            <a:off x="2751131" y="2515232"/>
            <a:ext cx="1373362" cy="863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Sound waves travelling through different mediums, the frequency stay constant.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4" name="Straight Connector 153"/>
          <p:cNvCxnSpPr>
            <a:stCxn id="147" idx="1"/>
            <a:endCxn id="153" idx="3"/>
          </p:cNvCxnSpPr>
          <p:nvPr/>
        </p:nvCxnSpPr>
        <p:spPr>
          <a:xfrm flipH="1" flipV="1">
            <a:off x="4124493" y="2946987"/>
            <a:ext cx="356248" cy="455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157476" y="2497891"/>
            <a:ext cx="1216577" cy="561201"/>
            <a:chOff x="2070803" y="6918591"/>
            <a:chExt cx="1417959" cy="561201"/>
          </a:xfrm>
        </p:grpSpPr>
        <p:grpSp>
          <p:nvGrpSpPr>
            <p:cNvPr id="78" name="Group 77"/>
            <p:cNvGrpSpPr/>
            <p:nvPr/>
          </p:nvGrpSpPr>
          <p:grpSpPr>
            <a:xfrm>
              <a:off x="2070803" y="7228236"/>
              <a:ext cx="1417959" cy="251556"/>
              <a:chOff x="2070803" y="7028756"/>
              <a:chExt cx="1417959" cy="451036"/>
            </a:xfrm>
          </p:grpSpPr>
          <p:pic>
            <p:nvPicPr>
              <p:cNvPr id="158" name="Picture 157" descr="Relationship Between Wavelength and Frequency - Wavelength_change_in_different_media">
                <a:extLst>
                  <a:ext uri="{FF2B5EF4-FFF2-40B4-BE49-F238E27FC236}">
                    <a16:creationId xmlns:a16="http://schemas.microsoft.com/office/drawing/2014/main" id="{4FF01E11-1833-45ED-ABBF-B1645A795439}"/>
                  </a:ext>
                </a:extLst>
              </p:cNvPr>
              <p:cNvPicPr/>
              <p:nvPr/>
            </p:nvPicPr>
            <p:blipFill rotWithShape="1"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44" b="9638"/>
              <a:stretch/>
            </p:blipFill>
            <p:spPr bwMode="auto">
              <a:xfrm rot="10800000">
                <a:off x="2070803" y="7028756"/>
                <a:ext cx="1417959" cy="31994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2CA5B549-F053-42CA-BA42-165FBEB225BF}"/>
                  </a:ext>
                </a:extLst>
              </p:cNvPr>
              <p:cNvCxnSpPr/>
              <p:nvPr/>
            </p:nvCxnSpPr>
            <p:spPr>
              <a:xfrm>
                <a:off x="2095892" y="7479792"/>
                <a:ext cx="139287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C0B4008-A704-4240-9BDB-EAB743A61F44}"/>
                </a:ext>
              </a:extLst>
            </p:cNvPr>
            <p:cNvSpPr txBox="1"/>
            <p:nvPr/>
          </p:nvSpPr>
          <p:spPr>
            <a:xfrm>
              <a:off x="2104053" y="6918591"/>
              <a:ext cx="1272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Air         Water</a:t>
              </a:r>
              <a:endParaRPr lang="en-GB" sz="1200" dirty="0"/>
            </a:p>
          </p:txBody>
        </p:sp>
      </p:grpSp>
      <p:sp>
        <p:nvSpPr>
          <p:cNvPr id="167" name="Rectangle 166"/>
          <p:cNvSpPr/>
          <p:nvPr/>
        </p:nvSpPr>
        <p:spPr>
          <a:xfrm>
            <a:off x="76670" y="3457806"/>
            <a:ext cx="2739155" cy="402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Angle of incidence = angle of reflection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(</a:t>
            </a:r>
            <a:r>
              <a:rPr lang="en-GB" sz="1200" dirty="0" err="1" smtClean="0">
                <a:solidFill>
                  <a:schemeClr val="tx1"/>
                </a:solidFill>
              </a:rPr>
              <a:t>i</a:t>
            </a:r>
            <a:r>
              <a:rPr lang="en-GB" sz="1200" dirty="0" smtClean="0">
                <a:solidFill>
                  <a:schemeClr val="tx1"/>
                </a:solidFill>
              </a:rPr>
              <a:t>) = (r) 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9F4426D3-2E53-4A8B-BFA5-F06300AB79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4"/>
          <a:stretch/>
        </p:blipFill>
        <p:spPr>
          <a:xfrm>
            <a:off x="1046459" y="2812990"/>
            <a:ext cx="1638670" cy="609539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3781198" y="4375445"/>
            <a:ext cx="840231" cy="1179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Light refracts as it slows down in a denser substance</a:t>
            </a:r>
          </a:p>
        </p:txBody>
      </p:sp>
      <p:cxnSp>
        <p:nvCxnSpPr>
          <p:cNvPr id="186" name="Straight Connector 185"/>
          <p:cNvCxnSpPr>
            <a:stCxn id="150" idx="3"/>
            <a:endCxn id="185" idx="1"/>
          </p:cNvCxnSpPr>
          <p:nvPr/>
        </p:nvCxnSpPr>
        <p:spPr>
          <a:xfrm>
            <a:off x="3661543" y="4582124"/>
            <a:ext cx="119655" cy="383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60386"/>
              </p:ext>
            </p:extLst>
          </p:nvPr>
        </p:nvGraphicFramePr>
        <p:xfrm>
          <a:off x="1363301" y="5611491"/>
          <a:ext cx="428539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368648659"/>
                    </a:ext>
                  </a:extLst>
                </a:gridCol>
                <a:gridCol w="259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3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Hearing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Frequencies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between 20 – 20,000 Hz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Longitudinal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waves cause ear drum to vibrate, amplified by three ossicles which creates pressure in the cochlea.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0" name="Straight Connector 209"/>
          <p:cNvCxnSpPr>
            <a:endCxn id="147" idx="2"/>
          </p:cNvCxnSpPr>
          <p:nvPr/>
        </p:nvCxnSpPr>
        <p:spPr>
          <a:xfrm flipV="1">
            <a:off x="4651658" y="3661418"/>
            <a:ext cx="302059" cy="1978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extLst>
              <a:ext uri="{FF2B5EF4-FFF2-40B4-BE49-F238E27FC236}">
                <a16:creationId xmlns:a16="http://schemas.microsoft.com/office/drawing/2014/main" id="{DEC23425-7D80-4DDA-AF8F-90CE7FFDD7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1842" r="1922" b="7603"/>
          <a:stretch/>
        </p:blipFill>
        <p:spPr>
          <a:xfrm>
            <a:off x="101137" y="5287098"/>
            <a:ext cx="1152243" cy="999565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215" name="Straight Connector 214"/>
          <p:cNvCxnSpPr>
            <a:stCxn id="201" idx="1"/>
            <a:endCxn id="214" idx="3"/>
          </p:cNvCxnSpPr>
          <p:nvPr/>
        </p:nvCxnSpPr>
        <p:spPr>
          <a:xfrm flipH="1" flipV="1">
            <a:off x="1253380" y="5786881"/>
            <a:ext cx="109921" cy="144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9" name="Table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97259"/>
              </p:ext>
            </p:extLst>
          </p:nvPr>
        </p:nvGraphicFramePr>
        <p:xfrm>
          <a:off x="101137" y="6563657"/>
          <a:ext cx="44329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63">
                  <a:extLst>
                    <a:ext uri="{9D8B030D-6E8A-4147-A177-3AD203B41FA5}">
                      <a16:colId xmlns:a16="http://schemas.microsoft.com/office/drawing/2014/main" val="4263257071"/>
                    </a:ext>
                  </a:extLst>
                </a:gridCol>
                <a:gridCol w="2245238">
                  <a:extLst>
                    <a:ext uri="{9D8B030D-6E8A-4147-A177-3AD203B41FA5}">
                      <a16:colId xmlns:a16="http://schemas.microsoft.com/office/drawing/2014/main" val="3002810686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 wave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 wave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Seismograph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Longitudinal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Transverse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Shows P and S waves arriving at different times.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290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Fast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Slow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43771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Travel through solids and liquids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Travels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through solids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By using the times the waves arrive 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at the monitoring centres, the 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epicentre of earthquake can be found. (v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= x ÷ t).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5912"/>
                  </a:ext>
                </a:extLst>
              </a:tr>
              <a:tr h="183863">
                <a:tc grid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Produced by earthquakes.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425538"/>
                  </a:ext>
                </a:extLst>
              </a:tr>
            </a:tbl>
          </a:graphicData>
        </a:graphic>
      </p:graphicFrame>
      <p:pic>
        <p:nvPicPr>
          <p:cNvPr id="220" name="Picture 219">
            <a:extLst>
              <a:ext uri="{FF2B5EF4-FFF2-40B4-BE49-F238E27FC236}">
                <a16:creationId xmlns:a16="http://schemas.microsoft.com/office/drawing/2014/main" id="{175C9B50-EE07-47D0-8CAB-B206898C11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" y="8331937"/>
            <a:ext cx="1119847" cy="932102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5624A366-07C8-47A4-880A-D75ABBD6CF7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3532" r="4255" b="26118"/>
          <a:stretch/>
        </p:blipFill>
        <p:spPr>
          <a:xfrm>
            <a:off x="3311365" y="6306958"/>
            <a:ext cx="1222736" cy="481229"/>
          </a:xfrm>
          <a:prstGeom prst="rect">
            <a:avLst/>
          </a:prstGeom>
        </p:spPr>
      </p:pic>
      <p:graphicFrame>
        <p:nvGraphicFramePr>
          <p:cNvPr id="222" name="Table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46012"/>
              </p:ext>
            </p:extLst>
          </p:nvPr>
        </p:nvGraphicFramePr>
        <p:xfrm>
          <a:off x="1363301" y="5268048"/>
          <a:ext cx="191182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37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HIGHER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5" name="Table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6425"/>
              </p:ext>
            </p:extLst>
          </p:nvPr>
        </p:nvGraphicFramePr>
        <p:xfrm>
          <a:off x="2443879" y="8343684"/>
          <a:ext cx="4085829" cy="952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58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49551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Ultra sound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Partially reflected off boundary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Used  for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medical and  foetal scans.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Sonar</a:t>
                      </a:r>
                      <a:r>
                        <a:rPr lang="en-GB" sz="1200" b="0" baseline="0" dirty="0" smtClean="0"/>
                        <a:t> 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Reflected off objects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Used to determine depth of objects under the sea.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7" name="Picture 236">
            <a:extLst>
              <a:ext uri="{FF2B5EF4-FFF2-40B4-BE49-F238E27FC236}">
                <a16:creationId xmlns:a16="http://schemas.microsoft.com/office/drawing/2014/main" id="{DC9B76A5-F0AB-4CAA-8023-0292B1B6D8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6" y="7792571"/>
            <a:ext cx="823161" cy="447173"/>
          </a:xfrm>
          <a:prstGeom prst="rect">
            <a:avLst/>
          </a:prstGeom>
        </p:spPr>
      </p:pic>
      <p:cxnSp>
        <p:nvCxnSpPr>
          <p:cNvPr id="243" name="Straight Connector 242"/>
          <p:cNvCxnSpPr>
            <a:stCxn id="147" idx="3"/>
            <a:endCxn id="4" idx="1"/>
          </p:cNvCxnSpPr>
          <p:nvPr/>
        </p:nvCxnSpPr>
        <p:spPr>
          <a:xfrm flipV="1">
            <a:off x="5426694" y="3280818"/>
            <a:ext cx="612491" cy="121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" name="Table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33640"/>
              </p:ext>
            </p:extLst>
          </p:nvPr>
        </p:nvGraphicFramePr>
        <p:xfrm>
          <a:off x="8272656" y="1879353"/>
          <a:ext cx="208280" cy="1321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123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1" name="Straight Connector 320"/>
          <p:cNvCxnSpPr>
            <a:stCxn id="12" idx="3"/>
            <a:endCxn id="320" idx="1"/>
          </p:cNvCxnSpPr>
          <p:nvPr/>
        </p:nvCxnSpPr>
        <p:spPr>
          <a:xfrm flipV="1">
            <a:off x="8159840" y="2539968"/>
            <a:ext cx="112816" cy="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0" name="Table 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50274"/>
              </p:ext>
            </p:extLst>
          </p:nvPr>
        </p:nvGraphicFramePr>
        <p:xfrm>
          <a:off x="8601361" y="2871216"/>
          <a:ext cx="413164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1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Black body radiation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 objects absorb or reflect infrared radiation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Hotter objects emit more infrared radiation.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9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Constant temperature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Rate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absorption = rate of radiation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Intensity and wavelength of energy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affects temperature.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31" name="Straight Connector 330"/>
          <p:cNvCxnSpPr>
            <a:stCxn id="330" idx="1"/>
            <a:endCxn id="320" idx="2"/>
          </p:cNvCxnSpPr>
          <p:nvPr/>
        </p:nvCxnSpPr>
        <p:spPr>
          <a:xfrm flipH="1" flipV="1">
            <a:off x="8376796" y="3200584"/>
            <a:ext cx="224565" cy="310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/>
          <p:cNvSpPr/>
          <p:nvPr/>
        </p:nvSpPr>
        <p:spPr>
          <a:xfrm>
            <a:off x="9673205" y="1545063"/>
            <a:ext cx="1888664" cy="697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Ultraviolet, visible light, infra-red radiation penetrate atmosphere and heat up Earth’s </a:t>
            </a:r>
            <a:r>
              <a:rPr lang="en-GB" sz="1200" dirty="0" smtClean="0">
                <a:solidFill>
                  <a:schemeClr val="tx1"/>
                </a:solidFill>
              </a:rPr>
              <a:t>surface.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8601361" y="1864554"/>
            <a:ext cx="951418" cy="719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Earth and Global warming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354" name="Straight Connector 353"/>
          <p:cNvCxnSpPr>
            <a:stCxn id="320" idx="3"/>
            <a:endCxn id="349" idx="1"/>
          </p:cNvCxnSpPr>
          <p:nvPr/>
        </p:nvCxnSpPr>
        <p:spPr>
          <a:xfrm flipV="1">
            <a:off x="8480936" y="2224075"/>
            <a:ext cx="120425" cy="315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>
            <a:off x="9673205" y="2294614"/>
            <a:ext cx="1888664" cy="5199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Longer wavelengths are radiated back, trapped by atmosphere.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11660343" y="1545062"/>
            <a:ext cx="1072665" cy="1269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Energy lost is not at the same rate as energy being absorbed so Earth heats up.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64" name="Straight Connector 363"/>
          <p:cNvCxnSpPr>
            <a:stCxn id="347" idx="2"/>
            <a:endCxn id="361" idx="0"/>
          </p:cNvCxnSpPr>
          <p:nvPr/>
        </p:nvCxnSpPr>
        <p:spPr>
          <a:xfrm>
            <a:off x="10617537" y="2242996"/>
            <a:ext cx="0" cy="51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>
            <a:stCxn id="363" idx="1"/>
            <a:endCxn id="361" idx="3"/>
          </p:cNvCxnSpPr>
          <p:nvPr/>
        </p:nvCxnSpPr>
        <p:spPr>
          <a:xfrm flipH="1">
            <a:off x="11561869" y="2179797"/>
            <a:ext cx="98474" cy="374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7" name="Table 3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82294"/>
              </p:ext>
            </p:extLst>
          </p:nvPr>
        </p:nvGraphicFramePr>
        <p:xfrm>
          <a:off x="8541148" y="4247702"/>
          <a:ext cx="134599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4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8" name="Table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82663"/>
              </p:ext>
            </p:extLst>
          </p:nvPr>
        </p:nvGraphicFramePr>
        <p:xfrm>
          <a:off x="7342785" y="5517395"/>
          <a:ext cx="893183" cy="1433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73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2572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Convex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or virtual images.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3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Concave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Only virtual images.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79" name="Straight Connector 378"/>
          <p:cNvCxnSpPr>
            <a:stCxn id="4" idx="2"/>
            <a:endCxn id="11" idx="0"/>
          </p:cNvCxnSpPr>
          <p:nvPr/>
        </p:nvCxnSpPr>
        <p:spPr>
          <a:xfrm flipH="1">
            <a:off x="6020502" y="3603983"/>
            <a:ext cx="596018" cy="121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2" name="Table 3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23985"/>
              </p:ext>
            </p:extLst>
          </p:nvPr>
        </p:nvGraphicFramePr>
        <p:xfrm>
          <a:off x="5036713" y="4445993"/>
          <a:ext cx="277455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Electromagnetic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Continuous spectrum of transverse waves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3" name="Straight Connector 382"/>
          <p:cNvCxnSpPr>
            <a:stCxn id="11" idx="2"/>
            <a:endCxn id="382" idx="0"/>
          </p:cNvCxnSpPr>
          <p:nvPr/>
        </p:nvCxnSpPr>
        <p:spPr>
          <a:xfrm>
            <a:off x="6020502" y="4372082"/>
            <a:ext cx="403487" cy="73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4" name="Picture 383">
            <a:extLst>
              <a:ext uri="{FF2B5EF4-FFF2-40B4-BE49-F238E27FC236}">
                <a16:creationId xmlns:a16="http://schemas.microsoft.com/office/drawing/2014/main" id="{A44CF825-7764-4F58-BD82-52D9AE47A00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8797" r="8340" b="60844"/>
          <a:stretch/>
        </p:blipFill>
        <p:spPr>
          <a:xfrm>
            <a:off x="4941463" y="4952743"/>
            <a:ext cx="2869802" cy="461932"/>
          </a:xfrm>
          <a:prstGeom prst="rect">
            <a:avLst/>
          </a:prstGeom>
        </p:spPr>
      </p:pic>
      <p:sp>
        <p:nvSpPr>
          <p:cNvPr id="386" name="Rectangle 385"/>
          <p:cNvSpPr/>
          <p:nvPr/>
        </p:nvSpPr>
        <p:spPr>
          <a:xfrm>
            <a:off x="6998323" y="3688778"/>
            <a:ext cx="1455718" cy="657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Short wavelengths have high frequency and high energy.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7301462" y="3342709"/>
            <a:ext cx="978092" cy="263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e.g. Gamma</a:t>
            </a:r>
          </a:p>
        </p:txBody>
      </p:sp>
      <p:cxnSp>
        <p:nvCxnSpPr>
          <p:cNvPr id="388" name="Straight Connector 387"/>
          <p:cNvCxnSpPr>
            <a:stCxn id="386" idx="0"/>
            <a:endCxn id="387" idx="2"/>
          </p:cNvCxnSpPr>
          <p:nvPr/>
        </p:nvCxnSpPr>
        <p:spPr>
          <a:xfrm flipV="1">
            <a:off x="7726182" y="3606561"/>
            <a:ext cx="64326" cy="82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>
            <a:stCxn id="25" idx="1"/>
            <a:endCxn id="96" idx="3"/>
          </p:cNvCxnSpPr>
          <p:nvPr/>
        </p:nvCxnSpPr>
        <p:spPr>
          <a:xfrm flipH="1" flipV="1">
            <a:off x="6869421" y="5841723"/>
            <a:ext cx="73364" cy="326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557719" y="6299347"/>
            <a:ext cx="1378356" cy="207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Seismic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>
            <a:stCxn id="25" idx="1"/>
          </p:cNvCxnSpPr>
          <p:nvPr/>
        </p:nvCxnSpPr>
        <p:spPr>
          <a:xfrm flipH="1">
            <a:off x="6686761" y="6168604"/>
            <a:ext cx="256024" cy="926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01" idx="2"/>
            <a:endCxn id="85" idx="3"/>
          </p:cNvCxnSpPr>
          <p:nvPr/>
        </p:nvCxnSpPr>
        <p:spPr>
          <a:xfrm flipH="1">
            <a:off x="2936075" y="6251571"/>
            <a:ext cx="569924" cy="1513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64200" y="8859903"/>
            <a:ext cx="170156" cy="207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724144" y="5471142"/>
            <a:ext cx="1145277" cy="741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Absorbed light changes into thermal energy store.</a:t>
            </a: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90901"/>
              </p:ext>
            </p:extLst>
          </p:nvPr>
        </p:nvGraphicFramePr>
        <p:xfrm>
          <a:off x="4619787" y="6327936"/>
          <a:ext cx="19143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Black surfaces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emitters, good absorbers 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White</a:t>
                      </a:r>
                      <a:r>
                        <a:rPr lang="en-GB" sz="1200" b="0" baseline="0" dirty="0" smtClean="0"/>
                        <a:t> surfaces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Poor 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emitters, poor absorbers 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Shiny</a:t>
                      </a:r>
                      <a:r>
                        <a:rPr lang="en-GB" sz="1200" b="0" baseline="0" dirty="0" smtClean="0"/>
                        <a:t> surfaces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reflectors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  <p:cxnSp>
        <p:nvCxnSpPr>
          <p:cNvPr id="101" name="Straight Connector 100"/>
          <p:cNvCxnSpPr>
            <a:stCxn id="96" idx="2"/>
            <a:endCxn id="99" idx="0"/>
          </p:cNvCxnSpPr>
          <p:nvPr/>
        </p:nvCxnSpPr>
        <p:spPr>
          <a:xfrm flipH="1">
            <a:off x="5576968" y="6212304"/>
            <a:ext cx="719815" cy="1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5706604" y="7804700"/>
            <a:ext cx="829392" cy="422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EM waves refract</a:t>
            </a:r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19539"/>
              </p:ext>
            </p:extLst>
          </p:nvPr>
        </p:nvGraphicFramePr>
        <p:xfrm>
          <a:off x="6615026" y="7049353"/>
          <a:ext cx="4760110" cy="220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554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EM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111645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Radio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Safe.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Communications, TV, radio.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Microwave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Burning if concentrated.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Mobile phones, cooking,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satellites.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Infrared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Heating, remote controls,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cooking.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Visible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Damage to eyes.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Illumination, photography,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fibre optics.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07288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Ultra violet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Sunburn, cancer.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Security marking,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disinfecting water.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83877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X-ray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Cell destruction, mutation, cancer.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Broken bones, airport security.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9943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Gamma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Sterilising, detecting and killing cancer.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375846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942785" y="5358506"/>
            <a:ext cx="314314" cy="1620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1443095" y="7110236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Low frequency, long wavelength.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1424044" y="8941459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High frequency, short wavelength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894261" y="4610854"/>
            <a:ext cx="1922666" cy="391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Magnification = image size ÷ object size</a:t>
            </a:r>
          </a:p>
        </p:txBody>
      </p:sp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33104"/>
              </p:ext>
            </p:extLst>
          </p:nvPr>
        </p:nvGraphicFramePr>
        <p:xfrm>
          <a:off x="11260790" y="5882545"/>
          <a:ext cx="1431214" cy="1160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2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62677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Specular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Flat surface reflection.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Diffuse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Rough surface reflection.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50164"/>
              </p:ext>
            </p:extLst>
          </p:nvPr>
        </p:nvGraphicFramePr>
        <p:xfrm>
          <a:off x="11849899" y="7492459"/>
          <a:ext cx="838669" cy="1411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0835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White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Wave lengths reflected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Black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Wave lengths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absorbed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11561869" y="7549609"/>
            <a:ext cx="0" cy="131319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8262856" y="5082538"/>
            <a:ext cx="1374162" cy="185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Lenses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44" name="Straight Connector 143"/>
          <p:cNvCxnSpPr>
            <a:stCxn id="143" idx="1"/>
            <a:endCxn id="378" idx="0"/>
          </p:cNvCxnSpPr>
          <p:nvPr/>
        </p:nvCxnSpPr>
        <p:spPr>
          <a:xfrm flipH="1">
            <a:off x="7789376" y="5175055"/>
            <a:ext cx="473480" cy="342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>
            <a:extLst>
              <a:ext uri="{FF2B5EF4-FFF2-40B4-BE49-F238E27FC236}">
                <a16:creationId xmlns:a16="http://schemas.microsoft.com/office/drawing/2014/main" id="{28630624-701F-4DB0-B8B3-30C0A00F28F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096" r="8071"/>
          <a:stretch/>
        </p:blipFill>
        <p:spPr>
          <a:xfrm>
            <a:off x="8235969" y="5331407"/>
            <a:ext cx="767036" cy="52098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3B4E7BDA-0A1A-4111-8EBC-B9D184EC8F6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9840" b="4841"/>
          <a:stretch/>
        </p:blipFill>
        <p:spPr>
          <a:xfrm>
            <a:off x="9117818" y="5376636"/>
            <a:ext cx="769380" cy="488759"/>
          </a:xfrm>
          <a:prstGeom prst="rect">
            <a:avLst/>
          </a:prstGeom>
        </p:spPr>
      </p:pic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81294"/>
              </p:ext>
            </p:extLst>
          </p:nvPr>
        </p:nvGraphicFramePr>
        <p:xfrm>
          <a:off x="8260423" y="6044895"/>
          <a:ext cx="3000367" cy="91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737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2262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2F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Image same size, upside down, real.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2F - F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Image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 larger, upside down, real.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&lt; F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Image bigger, right way, virtual.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38" idx="1"/>
          </p:cNvCxnSpPr>
          <p:nvPr/>
        </p:nvCxnSpPr>
        <p:spPr>
          <a:xfrm flipH="1">
            <a:off x="2668135" y="3402338"/>
            <a:ext cx="1812606" cy="654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EA25C9-AEC0-4425-9437-6C3662DFC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1" y="8377144"/>
            <a:ext cx="1104283" cy="8868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020143" y="4360918"/>
            <a:ext cx="706039" cy="1207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B9853C-8DF2-4F4E-8261-8D45FAF2B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41" y="3680034"/>
            <a:ext cx="942947" cy="653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9185" y="2957652"/>
            <a:ext cx="115467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AQA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1353" y="1541020"/>
            <a:ext cx="2865258" cy="25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Transverse and Longitudinal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  <a:endCxn id="12" idx="2"/>
          </p:cNvCxnSpPr>
          <p:nvPr/>
        </p:nvCxnSpPr>
        <p:spPr>
          <a:xfrm flipH="1" flipV="1">
            <a:off x="6536258" y="2867696"/>
            <a:ext cx="80262" cy="89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4" idx="2"/>
            <a:endCxn id="9" idx="3"/>
          </p:cNvCxnSpPr>
          <p:nvPr/>
        </p:nvCxnSpPr>
        <p:spPr>
          <a:xfrm flipH="1">
            <a:off x="8696611" y="1448713"/>
            <a:ext cx="866334" cy="22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3855" y="1944366"/>
            <a:ext cx="148480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Waves in air, fluids and solids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/>
          <p:cNvCxnSpPr>
            <a:stCxn id="9" idx="2"/>
            <a:endCxn id="12" idx="0"/>
          </p:cNvCxnSpPr>
          <p:nvPr/>
        </p:nvCxnSpPr>
        <p:spPr>
          <a:xfrm flipH="1">
            <a:off x="6536258" y="1798063"/>
            <a:ext cx="727724" cy="146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64937"/>
              </p:ext>
            </p:extLst>
          </p:nvPr>
        </p:nvGraphicFramePr>
        <p:xfrm>
          <a:off x="7020143" y="91263"/>
          <a:ext cx="5085604" cy="1357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48">
                  <a:extLst>
                    <a:ext uri="{9D8B030D-6E8A-4147-A177-3AD203B41FA5}">
                      <a16:colId xmlns:a16="http://schemas.microsoft.com/office/drawing/2014/main" val="104147810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Vibration causing the wave is at right angles to the direction of energy transfer 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Energy is carried outwards by the wave.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Water</a:t>
                      </a:r>
                      <a:r>
                        <a:rPr lang="en-GB" sz="1200" baseline="0" dirty="0" smtClean="0"/>
                        <a:t> and light waves, S waves.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7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Vibration causing the wave is parallel to the direction of energy transfer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Energy is carried along the wave.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Sound waves, P waves.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135161" y="3725751"/>
            <a:ext cx="177068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Electromagnetic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1176" y="1867116"/>
            <a:ext cx="738664" cy="13621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Black body radiation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>
            <a:endCxn id="8" idx="3"/>
          </p:cNvCxnSpPr>
          <p:nvPr/>
        </p:nvCxnSpPr>
        <p:spPr>
          <a:xfrm flipH="1">
            <a:off x="7193855" y="2709515"/>
            <a:ext cx="213624" cy="571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7" idx="3"/>
            <a:endCxn id="66" idx="1"/>
          </p:cNvCxnSpPr>
          <p:nvPr/>
        </p:nvCxnSpPr>
        <p:spPr>
          <a:xfrm flipV="1">
            <a:off x="9552779" y="1894030"/>
            <a:ext cx="120426" cy="330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ttp://3.bp.blogspot.com/-A8k5RlekXcM/TZMZTQ0vKvI/AAAAAAAAACg/xTDe-R_JvZg/s1600/Transverse+Wave.jpg">
            <a:extLst>
              <a:ext uri="{FF2B5EF4-FFF2-40B4-BE49-F238E27FC236}">
                <a16:creationId xmlns:a16="http://schemas.microsoft.com/office/drawing/2014/main" id="{554A7C4A-4970-44B1-BAB1-7286FB4C4E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32315"/>
          <a:stretch/>
        </p:blipFill>
        <p:spPr bwMode="auto">
          <a:xfrm>
            <a:off x="5812302" y="71300"/>
            <a:ext cx="1119683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Image result for transverse and longitudinal waves examples">
            <a:extLst>
              <a:ext uri="{FF2B5EF4-FFF2-40B4-BE49-F238E27FC236}">
                <a16:creationId xmlns:a16="http://schemas.microsoft.com/office/drawing/2014/main" id="{828993C9-C45A-4E87-BAA1-B3B30CF2553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32235"/>
          <a:stretch/>
        </p:blipFill>
        <p:spPr bwMode="auto">
          <a:xfrm>
            <a:off x="5812303" y="769988"/>
            <a:ext cx="1083106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29629" y="2227064"/>
            <a:ext cx="953087" cy="21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1"/>
            <a:endCxn id="21" idx="3"/>
          </p:cNvCxnSpPr>
          <p:nvPr/>
        </p:nvCxnSpPr>
        <p:spPr>
          <a:xfrm flipH="1" flipV="1">
            <a:off x="5182716" y="2333198"/>
            <a:ext cx="611139" cy="72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08689"/>
              </p:ext>
            </p:extLst>
          </p:nvPr>
        </p:nvGraphicFramePr>
        <p:xfrm>
          <a:off x="91834" y="1005840"/>
          <a:ext cx="563231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0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Distance from one point on a wave to the same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point of the next wave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maximum disturbance from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its rest position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2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Number of waves per second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15546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Time taken to produce 1 complete wave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43356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109CD01-B89B-41AB-B295-43BA476CFC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5511" r="3313"/>
          <a:stretch/>
        </p:blipFill>
        <p:spPr>
          <a:xfrm>
            <a:off x="76670" y="520046"/>
            <a:ext cx="1051975" cy="478144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1" idx="1"/>
            <a:endCxn id="23" idx="2"/>
          </p:cNvCxnSpPr>
          <p:nvPr/>
        </p:nvCxnSpPr>
        <p:spPr>
          <a:xfrm flipH="1" flipV="1">
            <a:off x="2907989" y="2103120"/>
            <a:ext cx="1321640" cy="230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81581"/>
              </p:ext>
            </p:extLst>
          </p:nvPr>
        </p:nvGraphicFramePr>
        <p:xfrm>
          <a:off x="9986528" y="4189473"/>
          <a:ext cx="274648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Units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Metres (m)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Metres per second (m/s)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Metres (m)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278795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Hertz (Hz)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836807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Seconds (s)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555995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531076" y="2256485"/>
            <a:ext cx="1303837" cy="200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Measuring speed</a:t>
            </a:r>
            <a:endParaRPr lang="en-GB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73598"/>
                  </p:ext>
                </p:extLst>
              </p:nvPr>
            </p:nvGraphicFramePr>
            <p:xfrm>
              <a:off x="1253380" y="87893"/>
              <a:ext cx="4470764" cy="8300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0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4952">
                      <a:extLst>
                        <a:ext uri="{9D8B030D-6E8A-4147-A177-3AD203B41FA5}">
                          <a16:colId xmlns:a16="http://schemas.microsoft.com/office/drawing/2014/main" val="531238547"/>
                        </a:ext>
                      </a:extLst>
                    </a:gridCol>
                  </a:tblGrid>
                  <a:tr h="281415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</a:rPr>
                            <a:t>Wave speed = frequency X wavelength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</a:rPr>
                            <a:t>V =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GB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Wave period = 1 ÷ frequency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T = 1 ÷ f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Speed</a:t>
                          </a:r>
                          <a:r>
                            <a:rPr lang="en-GB" sz="1200" b="0" i="0" baseline="0" dirty="0" smtClean="0">
                              <a:solidFill>
                                <a:schemeClr val="tx1"/>
                              </a:solidFill>
                            </a:rPr>
                            <a:t> = distance </a:t>
                          </a: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÷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v = d ÷ 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225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73598"/>
                  </p:ext>
                </p:extLst>
              </p:nvPr>
            </p:nvGraphicFramePr>
            <p:xfrm>
              <a:off x="1253380" y="87893"/>
              <a:ext cx="4470764" cy="8300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06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51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04952">
                      <a:extLst>
                        <a:ext uri="{9D8B030D-6E8A-4147-A177-3AD203B41FA5}">
                          <a16:colId xmlns:a16="http://schemas.microsoft.com/office/drawing/2014/main" val="531238547"/>
                        </a:ext>
                      </a:extLst>
                    </a:gridCol>
                  </a:tblGrid>
                  <a:tr h="281415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dirty="0" smtClean="0">
                              <a:solidFill>
                                <a:schemeClr val="tx1"/>
                              </a:solidFill>
                            </a:rPr>
                            <a:t>Wave speed = frequency X wavelength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56818" t="-2174" r="-2273" b="-2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Wave period = 1 ÷ frequency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T = 1 ÷ f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Speed</a:t>
                          </a:r>
                          <a:r>
                            <a:rPr lang="en-GB" sz="1200" b="0" i="0" baseline="0" dirty="0" smtClean="0">
                              <a:solidFill>
                                <a:schemeClr val="tx1"/>
                              </a:solidFill>
                            </a:rPr>
                            <a:t> = distance </a:t>
                          </a: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÷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12801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0" dirty="0" smtClean="0">
                              <a:solidFill>
                                <a:schemeClr val="tx1"/>
                              </a:solidFill>
                            </a:rPr>
                            <a:t>v = d ÷ 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92259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9" name="Straight Connector 28"/>
          <p:cNvCxnSpPr>
            <a:stCxn id="23" idx="0"/>
            <a:endCxn id="28" idx="2"/>
          </p:cNvCxnSpPr>
          <p:nvPr/>
        </p:nvCxnSpPr>
        <p:spPr>
          <a:xfrm flipV="1">
            <a:off x="2907989" y="917948"/>
            <a:ext cx="580773" cy="87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96366" y="2150070"/>
            <a:ext cx="1143148" cy="364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 water, use a ripple tank.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EA4F39-61E9-4054-880F-FC0F9C9BC1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7279"/>
          <a:stretch/>
        </p:blipFill>
        <p:spPr>
          <a:xfrm>
            <a:off x="91835" y="2191013"/>
            <a:ext cx="914663" cy="79269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0" idx="3"/>
            <a:endCxn id="27" idx="1"/>
          </p:cNvCxnSpPr>
          <p:nvPr/>
        </p:nvCxnSpPr>
        <p:spPr>
          <a:xfrm>
            <a:off x="2339514" y="2332139"/>
            <a:ext cx="191562" cy="24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1"/>
            <a:endCxn id="31" idx="3"/>
          </p:cNvCxnSpPr>
          <p:nvPr/>
        </p:nvCxnSpPr>
        <p:spPr>
          <a:xfrm flipH="1">
            <a:off x="1006498" y="2332139"/>
            <a:ext cx="189868" cy="255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27" idx="3"/>
          </p:cNvCxnSpPr>
          <p:nvPr/>
        </p:nvCxnSpPr>
        <p:spPr>
          <a:xfrm flipH="1">
            <a:off x="3834913" y="2333198"/>
            <a:ext cx="394716" cy="2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96366" y="2600989"/>
            <a:ext cx="1305195" cy="173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 air, use echoes.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12" idx="1"/>
            <a:endCxn id="38" idx="0"/>
          </p:cNvCxnSpPr>
          <p:nvPr/>
        </p:nvCxnSpPr>
        <p:spPr>
          <a:xfrm flipH="1">
            <a:off x="4953717" y="2406031"/>
            <a:ext cx="840138" cy="737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1"/>
            <a:endCxn id="35" idx="3"/>
          </p:cNvCxnSpPr>
          <p:nvPr/>
        </p:nvCxnSpPr>
        <p:spPr>
          <a:xfrm flipH="1">
            <a:off x="2501561" y="2356794"/>
            <a:ext cx="29515" cy="330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03832"/>
              </p:ext>
            </p:extLst>
          </p:nvPr>
        </p:nvGraphicFramePr>
        <p:xfrm>
          <a:off x="4480741" y="3143258"/>
          <a:ext cx="94595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87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36010"/>
              </p:ext>
            </p:extLst>
          </p:nvPr>
        </p:nvGraphicFramePr>
        <p:xfrm>
          <a:off x="76670" y="3942044"/>
          <a:ext cx="358487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Wave bounces off the surface.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Waves changes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direction at boundary.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44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Passes through the object.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0362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Passes into but not out of,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transfers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energy and heats up the object.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791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2751131" y="2515232"/>
            <a:ext cx="1373362" cy="863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Sound waves travelling through different mediums, the frequency stay constant.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38" idx="1"/>
            <a:endCxn id="40" idx="3"/>
          </p:cNvCxnSpPr>
          <p:nvPr/>
        </p:nvCxnSpPr>
        <p:spPr>
          <a:xfrm flipH="1" flipV="1">
            <a:off x="4124493" y="2946987"/>
            <a:ext cx="356248" cy="455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157476" y="2497891"/>
            <a:ext cx="1216577" cy="561201"/>
            <a:chOff x="2070803" y="6918591"/>
            <a:chExt cx="1417959" cy="561201"/>
          </a:xfrm>
        </p:grpSpPr>
        <p:grpSp>
          <p:nvGrpSpPr>
            <p:cNvPr id="43" name="Group 42"/>
            <p:cNvGrpSpPr/>
            <p:nvPr/>
          </p:nvGrpSpPr>
          <p:grpSpPr>
            <a:xfrm>
              <a:off x="2070803" y="7228236"/>
              <a:ext cx="1417959" cy="251556"/>
              <a:chOff x="2070803" y="7028756"/>
              <a:chExt cx="1417959" cy="451036"/>
            </a:xfrm>
          </p:grpSpPr>
          <p:pic>
            <p:nvPicPr>
              <p:cNvPr id="45" name="Picture 44" descr="Relationship Between Wavelength and Frequency - Wavelength_change_in_different_media">
                <a:extLst>
                  <a:ext uri="{FF2B5EF4-FFF2-40B4-BE49-F238E27FC236}">
                    <a16:creationId xmlns:a16="http://schemas.microsoft.com/office/drawing/2014/main" id="{4FF01E11-1833-45ED-ABBF-B1645A795439}"/>
                  </a:ext>
                </a:extLst>
              </p:cNvPr>
              <p:cNvPicPr/>
              <p:nvPr/>
            </p:nvPicPr>
            <p:blipFill rotWithShape="1"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44" b="9638"/>
              <a:stretch/>
            </p:blipFill>
            <p:spPr bwMode="auto">
              <a:xfrm rot="10800000">
                <a:off x="2070803" y="7028756"/>
                <a:ext cx="1417959" cy="31994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CA5B549-F053-42CA-BA42-165FBEB225BF}"/>
                  </a:ext>
                </a:extLst>
              </p:cNvPr>
              <p:cNvCxnSpPr/>
              <p:nvPr/>
            </p:nvCxnSpPr>
            <p:spPr>
              <a:xfrm>
                <a:off x="2095892" y="7479792"/>
                <a:ext cx="139287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0B4008-A704-4240-9BDB-EAB743A61F44}"/>
                </a:ext>
              </a:extLst>
            </p:cNvPr>
            <p:cNvSpPr txBox="1"/>
            <p:nvPr/>
          </p:nvSpPr>
          <p:spPr>
            <a:xfrm>
              <a:off x="2104053" y="6918591"/>
              <a:ext cx="1272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Air         Water</a:t>
              </a:r>
              <a:endParaRPr lang="en-GB" sz="12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6670" y="3457806"/>
            <a:ext cx="2739155" cy="402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Angle of incidence = angle of reflection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(</a:t>
            </a:r>
            <a:r>
              <a:rPr lang="en-GB" sz="1200" dirty="0" err="1" smtClean="0">
                <a:solidFill>
                  <a:schemeClr val="tx1"/>
                </a:solidFill>
              </a:rPr>
              <a:t>i</a:t>
            </a:r>
            <a:r>
              <a:rPr lang="en-GB" sz="1200" dirty="0" smtClean="0">
                <a:solidFill>
                  <a:schemeClr val="tx1"/>
                </a:solidFill>
              </a:rPr>
              <a:t>) = (r)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F4426D3-2E53-4A8B-BFA5-F06300AB79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4"/>
          <a:stretch/>
        </p:blipFill>
        <p:spPr>
          <a:xfrm>
            <a:off x="1046459" y="2812990"/>
            <a:ext cx="1638670" cy="60953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781198" y="4375445"/>
            <a:ext cx="840231" cy="1179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Light refracts as it slows down in a denser substance</a:t>
            </a:r>
          </a:p>
        </p:txBody>
      </p:sp>
      <p:cxnSp>
        <p:nvCxnSpPr>
          <p:cNvPr id="50" name="Straight Connector 49"/>
          <p:cNvCxnSpPr>
            <a:stCxn id="39" idx="3"/>
            <a:endCxn id="49" idx="1"/>
          </p:cNvCxnSpPr>
          <p:nvPr/>
        </p:nvCxnSpPr>
        <p:spPr>
          <a:xfrm>
            <a:off x="3661543" y="4582124"/>
            <a:ext cx="119655" cy="383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04438"/>
              </p:ext>
            </p:extLst>
          </p:nvPr>
        </p:nvGraphicFramePr>
        <p:xfrm>
          <a:off x="1363301" y="5611491"/>
          <a:ext cx="428539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368648659"/>
                    </a:ext>
                  </a:extLst>
                </a:gridCol>
                <a:gridCol w="259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3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Frequencies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between 20 – 20,000 Hz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Longitudinal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waves cause ear drum to vibrate, amplified by three ossicles which creates pressure in the cochlea.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Straight Connector 51"/>
          <p:cNvCxnSpPr>
            <a:endCxn id="38" idx="2"/>
          </p:cNvCxnSpPr>
          <p:nvPr/>
        </p:nvCxnSpPr>
        <p:spPr>
          <a:xfrm flipV="1">
            <a:off x="4651658" y="3661418"/>
            <a:ext cx="302059" cy="1978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EC23425-7D80-4DDA-AF8F-90CE7FFDD7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1842" r="1922" b="7603"/>
          <a:stretch/>
        </p:blipFill>
        <p:spPr>
          <a:xfrm>
            <a:off x="101137" y="5287098"/>
            <a:ext cx="1152243" cy="999565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54" name="Straight Connector 53"/>
          <p:cNvCxnSpPr>
            <a:stCxn id="51" idx="1"/>
            <a:endCxn id="53" idx="3"/>
          </p:cNvCxnSpPr>
          <p:nvPr/>
        </p:nvCxnSpPr>
        <p:spPr>
          <a:xfrm flipH="1" flipV="1">
            <a:off x="1253380" y="5786881"/>
            <a:ext cx="109921" cy="144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56936"/>
              </p:ext>
            </p:extLst>
          </p:nvPr>
        </p:nvGraphicFramePr>
        <p:xfrm>
          <a:off x="101137" y="6563657"/>
          <a:ext cx="44329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63">
                  <a:extLst>
                    <a:ext uri="{9D8B030D-6E8A-4147-A177-3AD203B41FA5}">
                      <a16:colId xmlns:a16="http://schemas.microsoft.com/office/drawing/2014/main" val="4263257071"/>
                    </a:ext>
                  </a:extLst>
                </a:gridCol>
                <a:gridCol w="2245238">
                  <a:extLst>
                    <a:ext uri="{9D8B030D-6E8A-4147-A177-3AD203B41FA5}">
                      <a16:colId xmlns:a16="http://schemas.microsoft.com/office/drawing/2014/main" val="3002810686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Longitudinal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Transverse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Shows P and S waves arriving at different times.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290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Fast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Slow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43771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Travel through solids and liquids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Travels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through solids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By using the times the waves arrive 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at the monitoring centres, the </a:t>
                      </a: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epicentre of earthquake can be found. (v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= x ÷ t).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5912"/>
                  </a:ext>
                </a:extLst>
              </a:tr>
              <a:tr h="183863">
                <a:tc grid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Produced by earthquakes.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425538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175C9B50-EE07-47D0-8CAB-B206898C11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" y="8331937"/>
            <a:ext cx="1119847" cy="9321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624A366-07C8-47A4-880A-D75ABBD6CF7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3532" r="4255" b="26118"/>
          <a:stretch/>
        </p:blipFill>
        <p:spPr>
          <a:xfrm>
            <a:off x="3311365" y="6306958"/>
            <a:ext cx="1222736" cy="481229"/>
          </a:xfrm>
          <a:prstGeom prst="rect">
            <a:avLst/>
          </a:prstGeom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64114"/>
              </p:ext>
            </p:extLst>
          </p:nvPr>
        </p:nvGraphicFramePr>
        <p:xfrm>
          <a:off x="1363301" y="5268048"/>
          <a:ext cx="191182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37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HIGHER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52701"/>
              </p:ext>
            </p:extLst>
          </p:nvPr>
        </p:nvGraphicFramePr>
        <p:xfrm>
          <a:off x="2443879" y="8343684"/>
          <a:ext cx="4085829" cy="952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58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495516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Partially reflected off boundary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Used  for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medical and  foetal scans.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Reflected off objects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Used to determine depth of objects under the sea.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DC9B76A5-F0AB-4CAA-8023-0292B1B6D8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6" y="7792571"/>
            <a:ext cx="823161" cy="447173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38" idx="3"/>
            <a:endCxn id="8" idx="1"/>
          </p:cNvCxnSpPr>
          <p:nvPr/>
        </p:nvCxnSpPr>
        <p:spPr>
          <a:xfrm flipV="1">
            <a:off x="5426694" y="3280818"/>
            <a:ext cx="612491" cy="121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04267"/>
              </p:ext>
            </p:extLst>
          </p:nvPr>
        </p:nvGraphicFramePr>
        <p:xfrm>
          <a:off x="8272656" y="1879353"/>
          <a:ext cx="208280" cy="1321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123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>
            <a:stCxn id="16" idx="3"/>
            <a:endCxn id="62" idx="1"/>
          </p:cNvCxnSpPr>
          <p:nvPr/>
        </p:nvCxnSpPr>
        <p:spPr>
          <a:xfrm flipV="1">
            <a:off x="8159840" y="2539968"/>
            <a:ext cx="112816" cy="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91587"/>
              </p:ext>
            </p:extLst>
          </p:nvPr>
        </p:nvGraphicFramePr>
        <p:xfrm>
          <a:off x="8601361" y="2871216"/>
          <a:ext cx="413164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1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 objects absorb or reflect infrared radiation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Hotter objects emit more infrared radiation.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9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Rate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absorption = rate of radiation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Intensity and wavelength of energy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affects temperature.</a:t>
                      </a: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5" name="Straight Connector 64"/>
          <p:cNvCxnSpPr>
            <a:stCxn id="64" idx="1"/>
            <a:endCxn id="62" idx="2"/>
          </p:cNvCxnSpPr>
          <p:nvPr/>
        </p:nvCxnSpPr>
        <p:spPr>
          <a:xfrm flipH="1" flipV="1">
            <a:off x="8376796" y="3200584"/>
            <a:ext cx="224565" cy="310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673205" y="1545063"/>
            <a:ext cx="1888664" cy="697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Ultraviolet, visible light, infra-red radiation penetrate atmosphere and heat up Earth’s </a:t>
            </a:r>
            <a:r>
              <a:rPr lang="en-GB" sz="1200" dirty="0" smtClean="0">
                <a:solidFill>
                  <a:schemeClr val="tx1"/>
                </a:solidFill>
              </a:rPr>
              <a:t>surface.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1361" y="1864554"/>
            <a:ext cx="951418" cy="719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Earth and Global warming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>
            <a:stCxn id="62" idx="3"/>
            <a:endCxn id="67" idx="1"/>
          </p:cNvCxnSpPr>
          <p:nvPr/>
        </p:nvCxnSpPr>
        <p:spPr>
          <a:xfrm flipV="1">
            <a:off x="8480936" y="2224075"/>
            <a:ext cx="120425" cy="315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673205" y="2294614"/>
            <a:ext cx="1888664" cy="5199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Longer wavelengths are radiated back, trapped by atmosphere.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60343" y="1545062"/>
            <a:ext cx="1072665" cy="1269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Energy lost is not at the same rate as energy being absorbed so Earth heats up.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66" idx="2"/>
            <a:endCxn id="69" idx="0"/>
          </p:cNvCxnSpPr>
          <p:nvPr/>
        </p:nvCxnSpPr>
        <p:spPr>
          <a:xfrm>
            <a:off x="10617537" y="2242996"/>
            <a:ext cx="0" cy="51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0" idx="1"/>
            <a:endCxn id="69" idx="3"/>
          </p:cNvCxnSpPr>
          <p:nvPr/>
        </p:nvCxnSpPr>
        <p:spPr>
          <a:xfrm flipH="1">
            <a:off x="11561869" y="2179797"/>
            <a:ext cx="98474" cy="374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96130"/>
              </p:ext>
            </p:extLst>
          </p:nvPr>
        </p:nvGraphicFramePr>
        <p:xfrm>
          <a:off x="8541148" y="4247702"/>
          <a:ext cx="134599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4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75836"/>
              </p:ext>
            </p:extLst>
          </p:nvPr>
        </p:nvGraphicFramePr>
        <p:xfrm>
          <a:off x="7342785" y="5517395"/>
          <a:ext cx="893183" cy="1433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03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25727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or virtual images.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3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Only virtual images.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5" name="Straight Connector 74"/>
          <p:cNvCxnSpPr>
            <a:stCxn id="8" idx="2"/>
            <a:endCxn id="15" idx="0"/>
          </p:cNvCxnSpPr>
          <p:nvPr/>
        </p:nvCxnSpPr>
        <p:spPr>
          <a:xfrm flipH="1">
            <a:off x="6020502" y="3603983"/>
            <a:ext cx="596018" cy="121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32686"/>
              </p:ext>
            </p:extLst>
          </p:nvPr>
        </p:nvGraphicFramePr>
        <p:xfrm>
          <a:off x="5036713" y="4445993"/>
          <a:ext cx="277455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Continuous spectrum of transverse waves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7" name="Straight Connector 76"/>
          <p:cNvCxnSpPr>
            <a:stCxn id="15" idx="2"/>
            <a:endCxn id="76" idx="0"/>
          </p:cNvCxnSpPr>
          <p:nvPr/>
        </p:nvCxnSpPr>
        <p:spPr>
          <a:xfrm>
            <a:off x="6020502" y="4372082"/>
            <a:ext cx="403487" cy="73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A44CF825-7764-4F58-BD82-52D9AE47A00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8797" r="8340" b="60844"/>
          <a:stretch/>
        </p:blipFill>
        <p:spPr>
          <a:xfrm>
            <a:off x="4941463" y="4952743"/>
            <a:ext cx="2869802" cy="461932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998323" y="3688778"/>
            <a:ext cx="1455718" cy="657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Short wavelengths have high frequency and high energy.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01462" y="3342709"/>
            <a:ext cx="978092" cy="263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e.g. Gamma</a:t>
            </a:r>
          </a:p>
        </p:txBody>
      </p:sp>
      <p:cxnSp>
        <p:nvCxnSpPr>
          <p:cNvPr id="81" name="Straight Connector 80"/>
          <p:cNvCxnSpPr>
            <a:stCxn id="79" idx="0"/>
            <a:endCxn id="80" idx="2"/>
          </p:cNvCxnSpPr>
          <p:nvPr/>
        </p:nvCxnSpPr>
        <p:spPr>
          <a:xfrm flipV="1">
            <a:off x="7726182" y="3606561"/>
            <a:ext cx="64326" cy="82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92" idx="1"/>
            <a:endCxn id="87" idx="3"/>
          </p:cNvCxnSpPr>
          <p:nvPr/>
        </p:nvCxnSpPr>
        <p:spPr>
          <a:xfrm flipH="1" flipV="1">
            <a:off x="6869421" y="5841723"/>
            <a:ext cx="73364" cy="326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557719" y="6299347"/>
            <a:ext cx="1378356" cy="207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Seismic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92" idx="1"/>
          </p:cNvCxnSpPr>
          <p:nvPr/>
        </p:nvCxnSpPr>
        <p:spPr>
          <a:xfrm flipH="1">
            <a:off x="6686761" y="6168604"/>
            <a:ext cx="256024" cy="926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1" idx="2"/>
            <a:endCxn id="83" idx="3"/>
          </p:cNvCxnSpPr>
          <p:nvPr/>
        </p:nvCxnSpPr>
        <p:spPr>
          <a:xfrm flipH="1">
            <a:off x="2936075" y="6251571"/>
            <a:ext cx="569924" cy="1513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264200" y="8859903"/>
            <a:ext cx="170156" cy="207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724144" y="5471142"/>
            <a:ext cx="1145277" cy="741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Absorbed light changes into thermal energy store.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75242"/>
              </p:ext>
            </p:extLst>
          </p:nvPr>
        </p:nvGraphicFramePr>
        <p:xfrm>
          <a:off x="4619787" y="6327936"/>
          <a:ext cx="1914363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emitters, good absorbers 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1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Poor 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emitters, poor absorbers 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</a:t>
                      </a:r>
                      <a:r>
                        <a:rPr lang="en-GB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reflectors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  <p:cxnSp>
        <p:nvCxnSpPr>
          <p:cNvPr id="89" name="Straight Connector 88"/>
          <p:cNvCxnSpPr>
            <a:stCxn id="87" idx="2"/>
            <a:endCxn id="88" idx="0"/>
          </p:cNvCxnSpPr>
          <p:nvPr/>
        </p:nvCxnSpPr>
        <p:spPr>
          <a:xfrm flipH="1">
            <a:off x="5576968" y="6212304"/>
            <a:ext cx="719815" cy="1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706604" y="7804700"/>
            <a:ext cx="829392" cy="422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EM waves refract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26708"/>
              </p:ext>
            </p:extLst>
          </p:nvPr>
        </p:nvGraphicFramePr>
        <p:xfrm>
          <a:off x="6615026" y="7049353"/>
          <a:ext cx="4760110" cy="220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554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111645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Safe.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Communications, TV, radio.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Burning if concentrated.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Mobile phones, cooking,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satellites.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Heating, remote controls,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cooking.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Damage to eyes.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Illumination, photography,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fibre optics.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07288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Sunburn, cancer.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Security marking,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disinfecting water.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83877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Cell destruction, mutation, cancer.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Broken bones, airport security.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9943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Sterilising, detecting and killing cancer.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375846"/>
                  </a:ext>
                </a:extLst>
              </a:tr>
            </a:tbl>
          </a:graphicData>
        </a:graphic>
      </p:graphicFrame>
      <p:sp>
        <p:nvSpPr>
          <p:cNvPr id="92" name="Rectangle 91"/>
          <p:cNvSpPr/>
          <p:nvPr/>
        </p:nvSpPr>
        <p:spPr>
          <a:xfrm>
            <a:off x="6942785" y="5358506"/>
            <a:ext cx="314314" cy="1620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43095" y="7110236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Low frequency, long wavelength.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1424044" y="8941459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High frequency, short wavelength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894261" y="4610854"/>
            <a:ext cx="1922666" cy="391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Magnification = image size ÷ object size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97092"/>
              </p:ext>
            </p:extLst>
          </p:nvPr>
        </p:nvGraphicFramePr>
        <p:xfrm>
          <a:off x="11260790" y="5882545"/>
          <a:ext cx="1431214" cy="1160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2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626776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Flat surface reflection.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Rough surface reflection.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91836"/>
              </p:ext>
            </p:extLst>
          </p:nvPr>
        </p:nvGraphicFramePr>
        <p:xfrm>
          <a:off x="11895072" y="7492459"/>
          <a:ext cx="793496" cy="1411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0835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Wave lengths reflected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Wave lengths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absorbed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11561869" y="7549609"/>
            <a:ext cx="0" cy="131319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262856" y="5082538"/>
            <a:ext cx="1374162" cy="185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Lenses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>
            <a:stCxn id="99" idx="1"/>
            <a:endCxn id="74" idx="0"/>
          </p:cNvCxnSpPr>
          <p:nvPr/>
        </p:nvCxnSpPr>
        <p:spPr>
          <a:xfrm flipH="1">
            <a:off x="7789376" y="5175055"/>
            <a:ext cx="473480" cy="342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8630624-701F-4DB0-B8B3-30C0A00F28F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096" r="8071"/>
          <a:stretch/>
        </p:blipFill>
        <p:spPr>
          <a:xfrm>
            <a:off x="8235969" y="5331407"/>
            <a:ext cx="767036" cy="5209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B4E7BDA-0A1A-4111-8EBC-B9D184EC8F6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9840" b="4841"/>
          <a:stretch/>
        </p:blipFill>
        <p:spPr>
          <a:xfrm>
            <a:off x="9117818" y="5376636"/>
            <a:ext cx="769380" cy="488759"/>
          </a:xfrm>
          <a:prstGeom prst="rect">
            <a:avLst/>
          </a:prstGeom>
        </p:spPr>
      </p:pic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57797"/>
              </p:ext>
            </p:extLst>
          </p:nvPr>
        </p:nvGraphicFramePr>
        <p:xfrm>
          <a:off x="8260423" y="6044895"/>
          <a:ext cx="3000367" cy="91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737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2262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Image same size, upside down, real.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08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Image</a:t>
                      </a:r>
                      <a:r>
                        <a:rPr lang="en-GB" sz="1200" b="0" i="0" baseline="0" dirty="0" smtClean="0">
                          <a:solidFill>
                            <a:schemeClr val="tx1"/>
                          </a:solidFill>
                        </a:rPr>
                        <a:t>  larger, upside down, real.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Image bigger, right way, virtual.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18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38" idx="1"/>
          </p:cNvCxnSpPr>
          <p:nvPr/>
        </p:nvCxnSpPr>
        <p:spPr>
          <a:xfrm flipH="1">
            <a:off x="2668135" y="3402338"/>
            <a:ext cx="1812606" cy="654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EA25C9-AEC0-4425-9437-6C3662DFC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1" y="8377144"/>
            <a:ext cx="1104283" cy="8868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020143" y="4360918"/>
            <a:ext cx="706039" cy="1207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B9853C-8DF2-4F4E-8261-8D45FAF2B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41" y="3680034"/>
            <a:ext cx="942947" cy="653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9185" y="2957652"/>
            <a:ext cx="115467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AQA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1353" y="1541020"/>
            <a:ext cx="2865258" cy="25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Transverse and Longitudinal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  <a:endCxn id="12" idx="2"/>
          </p:cNvCxnSpPr>
          <p:nvPr/>
        </p:nvCxnSpPr>
        <p:spPr>
          <a:xfrm flipH="1" flipV="1">
            <a:off x="6536258" y="2867696"/>
            <a:ext cx="80262" cy="89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4" idx="2"/>
            <a:endCxn id="9" idx="3"/>
          </p:cNvCxnSpPr>
          <p:nvPr/>
        </p:nvCxnSpPr>
        <p:spPr>
          <a:xfrm flipH="1">
            <a:off x="8696611" y="1448713"/>
            <a:ext cx="866334" cy="22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3855" y="1944366"/>
            <a:ext cx="148480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Waves in air, fluids and solids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/>
          <p:cNvCxnSpPr>
            <a:stCxn id="9" idx="2"/>
            <a:endCxn id="12" idx="0"/>
          </p:cNvCxnSpPr>
          <p:nvPr/>
        </p:nvCxnSpPr>
        <p:spPr>
          <a:xfrm flipH="1">
            <a:off x="6536258" y="1798063"/>
            <a:ext cx="727724" cy="146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89315"/>
              </p:ext>
            </p:extLst>
          </p:nvPr>
        </p:nvGraphicFramePr>
        <p:xfrm>
          <a:off x="7020143" y="91263"/>
          <a:ext cx="5085604" cy="1357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48">
                  <a:extLst>
                    <a:ext uri="{9D8B030D-6E8A-4147-A177-3AD203B41FA5}">
                      <a16:colId xmlns:a16="http://schemas.microsoft.com/office/drawing/2014/main" val="104147810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Transverse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7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Longitudinal</a:t>
                      </a:r>
                      <a:r>
                        <a:rPr lang="en-GB" sz="1200" b="0" baseline="0" dirty="0" smtClean="0"/>
                        <a:t>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135161" y="3725751"/>
            <a:ext cx="177068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Electromagnetic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1176" y="1867116"/>
            <a:ext cx="738664" cy="13621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Black body radiation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>
            <a:endCxn id="8" idx="3"/>
          </p:cNvCxnSpPr>
          <p:nvPr/>
        </p:nvCxnSpPr>
        <p:spPr>
          <a:xfrm flipH="1">
            <a:off x="7193855" y="2709515"/>
            <a:ext cx="213624" cy="571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7" idx="3"/>
            <a:endCxn id="66" idx="1"/>
          </p:cNvCxnSpPr>
          <p:nvPr/>
        </p:nvCxnSpPr>
        <p:spPr>
          <a:xfrm flipV="1">
            <a:off x="9552779" y="1894030"/>
            <a:ext cx="120426" cy="330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ttp://3.bp.blogspot.com/-A8k5RlekXcM/TZMZTQ0vKvI/AAAAAAAAACg/xTDe-R_JvZg/s1600/Transverse+Wave.jpg">
            <a:extLst>
              <a:ext uri="{FF2B5EF4-FFF2-40B4-BE49-F238E27FC236}">
                <a16:creationId xmlns:a16="http://schemas.microsoft.com/office/drawing/2014/main" id="{554A7C4A-4970-44B1-BAB1-7286FB4C4E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32315"/>
          <a:stretch/>
        </p:blipFill>
        <p:spPr bwMode="auto">
          <a:xfrm>
            <a:off x="5812302" y="71300"/>
            <a:ext cx="1119683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Image result for transverse and longitudinal waves examples">
            <a:extLst>
              <a:ext uri="{FF2B5EF4-FFF2-40B4-BE49-F238E27FC236}">
                <a16:creationId xmlns:a16="http://schemas.microsoft.com/office/drawing/2014/main" id="{828993C9-C45A-4E87-BAA1-B3B30CF2553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32235"/>
          <a:stretch/>
        </p:blipFill>
        <p:spPr bwMode="auto">
          <a:xfrm>
            <a:off x="5812303" y="769988"/>
            <a:ext cx="1083106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29629" y="2227064"/>
            <a:ext cx="953087" cy="21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1"/>
            <a:endCxn id="21" idx="3"/>
          </p:cNvCxnSpPr>
          <p:nvPr/>
        </p:nvCxnSpPr>
        <p:spPr>
          <a:xfrm flipH="1" flipV="1">
            <a:off x="5182716" y="2333198"/>
            <a:ext cx="611139" cy="72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12222"/>
              </p:ext>
            </p:extLst>
          </p:nvPr>
        </p:nvGraphicFramePr>
        <p:xfrm>
          <a:off x="91834" y="1005840"/>
          <a:ext cx="563231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Wavelength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Amplitude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2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Frequency</a:t>
                      </a:r>
                      <a:r>
                        <a:rPr lang="en-GB" sz="1200" b="0" baseline="0" dirty="0" smtClean="0"/>
                        <a:t>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15546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Period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43356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109CD01-B89B-41AB-B295-43BA476CFC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5511" r="3313"/>
          <a:stretch/>
        </p:blipFill>
        <p:spPr>
          <a:xfrm>
            <a:off x="76670" y="520046"/>
            <a:ext cx="1051975" cy="478144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1" idx="1"/>
            <a:endCxn id="23" idx="2"/>
          </p:cNvCxnSpPr>
          <p:nvPr/>
        </p:nvCxnSpPr>
        <p:spPr>
          <a:xfrm flipH="1" flipV="1">
            <a:off x="2907989" y="2103120"/>
            <a:ext cx="1321640" cy="230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84699"/>
              </p:ext>
            </p:extLst>
          </p:nvPr>
        </p:nvGraphicFramePr>
        <p:xfrm>
          <a:off x="9986528" y="4189473"/>
          <a:ext cx="274648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Distance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 speed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Wavelength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278795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Frequency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836807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Period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555995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531076" y="2256485"/>
            <a:ext cx="1303837" cy="200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28344"/>
              </p:ext>
            </p:extLst>
          </p:nvPr>
        </p:nvGraphicFramePr>
        <p:xfrm>
          <a:off x="1253380" y="87893"/>
          <a:ext cx="4470764" cy="830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952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 speed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Wave period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Speed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>
            <a:stCxn id="23" idx="0"/>
            <a:endCxn id="28" idx="2"/>
          </p:cNvCxnSpPr>
          <p:nvPr/>
        </p:nvCxnSpPr>
        <p:spPr>
          <a:xfrm flipV="1">
            <a:off x="2907989" y="917948"/>
            <a:ext cx="580773" cy="87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96366" y="2150070"/>
            <a:ext cx="1143148" cy="364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EA4F39-61E9-4054-880F-FC0F9C9BC1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7279"/>
          <a:stretch/>
        </p:blipFill>
        <p:spPr>
          <a:xfrm>
            <a:off x="91835" y="2191013"/>
            <a:ext cx="914663" cy="79269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0" idx="3"/>
            <a:endCxn id="27" idx="1"/>
          </p:cNvCxnSpPr>
          <p:nvPr/>
        </p:nvCxnSpPr>
        <p:spPr>
          <a:xfrm>
            <a:off x="2339514" y="2332139"/>
            <a:ext cx="191562" cy="24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1"/>
            <a:endCxn id="31" idx="3"/>
          </p:cNvCxnSpPr>
          <p:nvPr/>
        </p:nvCxnSpPr>
        <p:spPr>
          <a:xfrm flipH="1">
            <a:off x="1006498" y="2332139"/>
            <a:ext cx="189868" cy="255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27" idx="3"/>
          </p:cNvCxnSpPr>
          <p:nvPr/>
        </p:nvCxnSpPr>
        <p:spPr>
          <a:xfrm flipH="1">
            <a:off x="3834913" y="2333198"/>
            <a:ext cx="394716" cy="2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96366" y="2600989"/>
            <a:ext cx="1305195" cy="173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12" idx="1"/>
            <a:endCxn id="38" idx="0"/>
          </p:cNvCxnSpPr>
          <p:nvPr/>
        </p:nvCxnSpPr>
        <p:spPr>
          <a:xfrm flipH="1">
            <a:off x="4953717" y="2406031"/>
            <a:ext cx="840138" cy="737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1"/>
            <a:endCxn id="35" idx="3"/>
          </p:cNvCxnSpPr>
          <p:nvPr/>
        </p:nvCxnSpPr>
        <p:spPr>
          <a:xfrm flipH="1">
            <a:off x="2501561" y="2356794"/>
            <a:ext cx="29515" cy="330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03832"/>
              </p:ext>
            </p:extLst>
          </p:nvPr>
        </p:nvGraphicFramePr>
        <p:xfrm>
          <a:off x="4480741" y="3143258"/>
          <a:ext cx="94595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87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79263"/>
              </p:ext>
            </p:extLst>
          </p:nvPr>
        </p:nvGraphicFramePr>
        <p:xfrm>
          <a:off x="76670" y="3942044"/>
          <a:ext cx="3584873" cy="1226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Reflection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Refraction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44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Transmitted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0362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Absorbed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791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2751131" y="2515232"/>
            <a:ext cx="1373362" cy="863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38" idx="1"/>
            <a:endCxn id="40" idx="3"/>
          </p:cNvCxnSpPr>
          <p:nvPr/>
        </p:nvCxnSpPr>
        <p:spPr>
          <a:xfrm flipH="1" flipV="1">
            <a:off x="4124493" y="2946987"/>
            <a:ext cx="356248" cy="455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157476" y="2497891"/>
            <a:ext cx="1216577" cy="561201"/>
            <a:chOff x="2070803" y="6918591"/>
            <a:chExt cx="1417959" cy="561201"/>
          </a:xfrm>
        </p:grpSpPr>
        <p:grpSp>
          <p:nvGrpSpPr>
            <p:cNvPr id="43" name="Group 42"/>
            <p:cNvGrpSpPr/>
            <p:nvPr/>
          </p:nvGrpSpPr>
          <p:grpSpPr>
            <a:xfrm>
              <a:off x="2070803" y="7228236"/>
              <a:ext cx="1417959" cy="251556"/>
              <a:chOff x="2070803" y="7028756"/>
              <a:chExt cx="1417959" cy="451036"/>
            </a:xfrm>
          </p:grpSpPr>
          <p:pic>
            <p:nvPicPr>
              <p:cNvPr id="45" name="Picture 44" descr="Relationship Between Wavelength and Frequency - Wavelength_change_in_different_media">
                <a:extLst>
                  <a:ext uri="{FF2B5EF4-FFF2-40B4-BE49-F238E27FC236}">
                    <a16:creationId xmlns:a16="http://schemas.microsoft.com/office/drawing/2014/main" id="{4FF01E11-1833-45ED-ABBF-B1645A795439}"/>
                  </a:ext>
                </a:extLst>
              </p:cNvPr>
              <p:cNvPicPr/>
              <p:nvPr/>
            </p:nvPicPr>
            <p:blipFill rotWithShape="1"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44" b="9638"/>
              <a:stretch/>
            </p:blipFill>
            <p:spPr bwMode="auto">
              <a:xfrm rot="10800000">
                <a:off x="2070803" y="7028756"/>
                <a:ext cx="1417959" cy="31994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CA5B549-F053-42CA-BA42-165FBEB225BF}"/>
                  </a:ext>
                </a:extLst>
              </p:cNvPr>
              <p:cNvCxnSpPr/>
              <p:nvPr/>
            </p:nvCxnSpPr>
            <p:spPr>
              <a:xfrm>
                <a:off x="2095892" y="7479792"/>
                <a:ext cx="139287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0B4008-A704-4240-9BDB-EAB743A61F44}"/>
                </a:ext>
              </a:extLst>
            </p:cNvPr>
            <p:cNvSpPr txBox="1"/>
            <p:nvPr/>
          </p:nvSpPr>
          <p:spPr>
            <a:xfrm>
              <a:off x="2104053" y="6918591"/>
              <a:ext cx="1272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Air         Water</a:t>
              </a:r>
              <a:endParaRPr lang="en-GB" sz="12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6670" y="3457806"/>
            <a:ext cx="2739155" cy="402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F4426D3-2E53-4A8B-BFA5-F06300AB79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4"/>
          <a:stretch/>
        </p:blipFill>
        <p:spPr>
          <a:xfrm>
            <a:off x="1046459" y="2812990"/>
            <a:ext cx="1638670" cy="60953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781198" y="4375445"/>
            <a:ext cx="840231" cy="1179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>
            <a:stCxn id="39" idx="3"/>
            <a:endCxn id="49" idx="1"/>
          </p:cNvCxnSpPr>
          <p:nvPr/>
        </p:nvCxnSpPr>
        <p:spPr>
          <a:xfrm>
            <a:off x="3661543" y="4555338"/>
            <a:ext cx="119655" cy="409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06782"/>
              </p:ext>
            </p:extLst>
          </p:nvPr>
        </p:nvGraphicFramePr>
        <p:xfrm>
          <a:off x="1363301" y="5611491"/>
          <a:ext cx="4285397" cy="63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368648659"/>
                    </a:ext>
                  </a:extLst>
                </a:gridCol>
                <a:gridCol w="259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3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Hearing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Straight Connector 51"/>
          <p:cNvCxnSpPr>
            <a:endCxn id="38" idx="2"/>
          </p:cNvCxnSpPr>
          <p:nvPr/>
        </p:nvCxnSpPr>
        <p:spPr>
          <a:xfrm flipV="1">
            <a:off x="4651658" y="3661418"/>
            <a:ext cx="302059" cy="1978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EC23425-7D80-4DDA-AF8F-90CE7FFDD7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1842" r="1922" b="7603"/>
          <a:stretch/>
        </p:blipFill>
        <p:spPr>
          <a:xfrm>
            <a:off x="101137" y="5287098"/>
            <a:ext cx="1152243" cy="999565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54" name="Straight Connector 53"/>
          <p:cNvCxnSpPr>
            <a:stCxn id="51" idx="1"/>
            <a:endCxn id="53" idx="3"/>
          </p:cNvCxnSpPr>
          <p:nvPr/>
        </p:nvCxnSpPr>
        <p:spPr>
          <a:xfrm flipH="1" flipV="1">
            <a:off x="1253380" y="5786881"/>
            <a:ext cx="109921" cy="143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08670"/>
              </p:ext>
            </p:extLst>
          </p:nvPr>
        </p:nvGraphicFramePr>
        <p:xfrm>
          <a:off x="101137" y="6563657"/>
          <a:ext cx="44329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63">
                  <a:extLst>
                    <a:ext uri="{9D8B030D-6E8A-4147-A177-3AD203B41FA5}">
                      <a16:colId xmlns:a16="http://schemas.microsoft.com/office/drawing/2014/main" val="4263257071"/>
                    </a:ext>
                  </a:extLst>
                </a:gridCol>
                <a:gridCol w="2245238">
                  <a:extLst>
                    <a:ext uri="{9D8B030D-6E8A-4147-A177-3AD203B41FA5}">
                      <a16:colId xmlns:a16="http://schemas.microsoft.com/office/drawing/2014/main" val="3002810686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 wave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 wave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Seismograph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290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43771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5912"/>
                  </a:ext>
                </a:extLst>
              </a:tr>
              <a:tr h="183863">
                <a:tc grid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425538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175C9B50-EE07-47D0-8CAB-B206898C11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" y="8331937"/>
            <a:ext cx="1119847" cy="9321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624A366-07C8-47A4-880A-D75ABBD6CF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3532" r="4255" b="26118"/>
          <a:stretch/>
        </p:blipFill>
        <p:spPr>
          <a:xfrm>
            <a:off x="3311365" y="6306958"/>
            <a:ext cx="1222736" cy="481229"/>
          </a:xfrm>
          <a:prstGeom prst="rect">
            <a:avLst/>
          </a:prstGeom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64114"/>
              </p:ext>
            </p:extLst>
          </p:nvPr>
        </p:nvGraphicFramePr>
        <p:xfrm>
          <a:off x="1363301" y="5268048"/>
          <a:ext cx="191182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37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HIGHER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07763"/>
              </p:ext>
            </p:extLst>
          </p:nvPr>
        </p:nvGraphicFramePr>
        <p:xfrm>
          <a:off x="2443879" y="8343684"/>
          <a:ext cx="4085829" cy="88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58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49551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Ultra sound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Sonar</a:t>
                      </a:r>
                      <a:r>
                        <a:rPr lang="en-GB" sz="1200" b="0" baseline="0" dirty="0" smtClean="0"/>
                        <a:t> 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DC9B76A5-F0AB-4CAA-8023-0292B1B6D8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6" y="7792571"/>
            <a:ext cx="823161" cy="447173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38" idx="3"/>
            <a:endCxn id="8" idx="1"/>
          </p:cNvCxnSpPr>
          <p:nvPr/>
        </p:nvCxnSpPr>
        <p:spPr>
          <a:xfrm flipV="1">
            <a:off x="5426694" y="3280818"/>
            <a:ext cx="612491" cy="121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04267"/>
              </p:ext>
            </p:extLst>
          </p:nvPr>
        </p:nvGraphicFramePr>
        <p:xfrm>
          <a:off x="8272656" y="1879353"/>
          <a:ext cx="208280" cy="1321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123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>
            <a:stCxn id="16" idx="3"/>
            <a:endCxn id="62" idx="1"/>
          </p:cNvCxnSpPr>
          <p:nvPr/>
        </p:nvCxnSpPr>
        <p:spPr>
          <a:xfrm flipV="1">
            <a:off x="8159840" y="2539968"/>
            <a:ext cx="112816" cy="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47588"/>
              </p:ext>
            </p:extLst>
          </p:nvPr>
        </p:nvGraphicFramePr>
        <p:xfrm>
          <a:off x="8601361" y="2871216"/>
          <a:ext cx="4131648" cy="100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1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Black body radiation 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9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Constant temperature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5" name="Straight Connector 64"/>
          <p:cNvCxnSpPr>
            <a:stCxn id="64" idx="1"/>
            <a:endCxn id="62" idx="2"/>
          </p:cNvCxnSpPr>
          <p:nvPr/>
        </p:nvCxnSpPr>
        <p:spPr>
          <a:xfrm flipH="1" flipV="1">
            <a:off x="8376796" y="3200584"/>
            <a:ext cx="224565" cy="172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673205" y="1545063"/>
            <a:ext cx="1888664" cy="697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1361" y="1864554"/>
            <a:ext cx="951418" cy="719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Earth and Global warming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>
            <a:stCxn id="62" idx="3"/>
            <a:endCxn id="67" idx="1"/>
          </p:cNvCxnSpPr>
          <p:nvPr/>
        </p:nvCxnSpPr>
        <p:spPr>
          <a:xfrm flipV="1">
            <a:off x="8480936" y="2224075"/>
            <a:ext cx="120425" cy="315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673205" y="2294614"/>
            <a:ext cx="1888664" cy="5199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60343" y="1545062"/>
            <a:ext cx="1072665" cy="1269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66" idx="2"/>
            <a:endCxn id="69" idx="0"/>
          </p:cNvCxnSpPr>
          <p:nvPr/>
        </p:nvCxnSpPr>
        <p:spPr>
          <a:xfrm>
            <a:off x="10617537" y="2242996"/>
            <a:ext cx="0" cy="51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0" idx="1"/>
            <a:endCxn id="69" idx="3"/>
          </p:cNvCxnSpPr>
          <p:nvPr/>
        </p:nvCxnSpPr>
        <p:spPr>
          <a:xfrm flipH="1">
            <a:off x="11561869" y="2179797"/>
            <a:ext cx="98474" cy="374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96130"/>
              </p:ext>
            </p:extLst>
          </p:nvPr>
        </p:nvGraphicFramePr>
        <p:xfrm>
          <a:off x="8541148" y="4247702"/>
          <a:ext cx="134599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4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19775"/>
              </p:ext>
            </p:extLst>
          </p:nvPr>
        </p:nvGraphicFramePr>
        <p:xfrm>
          <a:off x="7342785" y="5517395"/>
          <a:ext cx="893183" cy="1433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73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2572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Convex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3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Concave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5" name="Straight Connector 74"/>
          <p:cNvCxnSpPr>
            <a:stCxn id="8" idx="2"/>
            <a:endCxn id="15" idx="0"/>
          </p:cNvCxnSpPr>
          <p:nvPr/>
        </p:nvCxnSpPr>
        <p:spPr>
          <a:xfrm flipH="1">
            <a:off x="6020502" y="3603983"/>
            <a:ext cx="596018" cy="121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03808"/>
              </p:ext>
            </p:extLst>
          </p:nvPr>
        </p:nvGraphicFramePr>
        <p:xfrm>
          <a:off x="5036713" y="4445993"/>
          <a:ext cx="277455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Electromagnetic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7" name="Straight Connector 76"/>
          <p:cNvCxnSpPr>
            <a:stCxn id="15" idx="2"/>
            <a:endCxn id="76" idx="0"/>
          </p:cNvCxnSpPr>
          <p:nvPr/>
        </p:nvCxnSpPr>
        <p:spPr>
          <a:xfrm>
            <a:off x="6020502" y="4372082"/>
            <a:ext cx="403487" cy="73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A44CF825-7764-4F58-BD82-52D9AE47A00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8797" r="8340" b="60844"/>
          <a:stretch/>
        </p:blipFill>
        <p:spPr>
          <a:xfrm>
            <a:off x="4941463" y="4952743"/>
            <a:ext cx="2869802" cy="461932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998323" y="3688778"/>
            <a:ext cx="1455718" cy="657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Short </a:t>
            </a:r>
            <a:r>
              <a:rPr lang="en-GB" sz="1200" dirty="0" smtClean="0">
                <a:solidFill>
                  <a:schemeClr val="tx1"/>
                </a:solidFill>
              </a:rPr>
              <a:t>wavelengths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301462" y="3342709"/>
            <a:ext cx="978092" cy="263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e.g. Gamma</a:t>
            </a:r>
          </a:p>
        </p:txBody>
      </p:sp>
      <p:cxnSp>
        <p:nvCxnSpPr>
          <p:cNvPr id="81" name="Straight Connector 80"/>
          <p:cNvCxnSpPr>
            <a:stCxn id="79" idx="0"/>
            <a:endCxn id="80" idx="2"/>
          </p:cNvCxnSpPr>
          <p:nvPr/>
        </p:nvCxnSpPr>
        <p:spPr>
          <a:xfrm flipV="1">
            <a:off x="7726182" y="3606561"/>
            <a:ext cx="64326" cy="82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92" idx="1"/>
            <a:endCxn id="87" idx="3"/>
          </p:cNvCxnSpPr>
          <p:nvPr/>
        </p:nvCxnSpPr>
        <p:spPr>
          <a:xfrm flipH="1" flipV="1">
            <a:off x="6869421" y="5841723"/>
            <a:ext cx="73364" cy="326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557719" y="6299347"/>
            <a:ext cx="1378356" cy="207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Seismic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92" idx="1"/>
          </p:cNvCxnSpPr>
          <p:nvPr/>
        </p:nvCxnSpPr>
        <p:spPr>
          <a:xfrm flipH="1">
            <a:off x="6686761" y="6168604"/>
            <a:ext cx="256024" cy="926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1" idx="2"/>
            <a:endCxn id="83" idx="3"/>
          </p:cNvCxnSpPr>
          <p:nvPr/>
        </p:nvCxnSpPr>
        <p:spPr>
          <a:xfrm flipH="1">
            <a:off x="2936075" y="6249924"/>
            <a:ext cx="569924" cy="153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264200" y="8859903"/>
            <a:ext cx="170156" cy="207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724144" y="5471142"/>
            <a:ext cx="1145277" cy="741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92746"/>
              </p:ext>
            </p:extLst>
          </p:nvPr>
        </p:nvGraphicFramePr>
        <p:xfrm>
          <a:off x="4619787" y="6327936"/>
          <a:ext cx="19143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Black surfaces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White</a:t>
                      </a:r>
                      <a:r>
                        <a:rPr lang="en-GB" sz="1200" b="0" baseline="0" dirty="0" smtClean="0"/>
                        <a:t> surfaces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Shiny</a:t>
                      </a:r>
                      <a:r>
                        <a:rPr lang="en-GB" sz="1200" b="0" baseline="0" dirty="0" smtClean="0"/>
                        <a:t> surfaces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  <p:cxnSp>
        <p:nvCxnSpPr>
          <p:cNvPr id="89" name="Straight Connector 88"/>
          <p:cNvCxnSpPr>
            <a:stCxn id="87" idx="2"/>
            <a:endCxn id="88" idx="0"/>
          </p:cNvCxnSpPr>
          <p:nvPr/>
        </p:nvCxnSpPr>
        <p:spPr>
          <a:xfrm flipH="1">
            <a:off x="5576968" y="6212304"/>
            <a:ext cx="719815" cy="1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706604" y="7804700"/>
            <a:ext cx="829392" cy="422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EM waves refract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37040"/>
              </p:ext>
            </p:extLst>
          </p:nvPr>
        </p:nvGraphicFramePr>
        <p:xfrm>
          <a:off x="6615026" y="7049353"/>
          <a:ext cx="4760110" cy="220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554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EM 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111645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Radio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Microwave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Infrared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Visible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07288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Ultra violet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83877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X-ray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9943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Gamma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375846"/>
                  </a:ext>
                </a:extLst>
              </a:tr>
            </a:tbl>
          </a:graphicData>
        </a:graphic>
      </p:graphicFrame>
      <p:sp>
        <p:nvSpPr>
          <p:cNvPr id="92" name="Rectangle 91"/>
          <p:cNvSpPr/>
          <p:nvPr/>
        </p:nvSpPr>
        <p:spPr>
          <a:xfrm>
            <a:off x="6942785" y="5358506"/>
            <a:ext cx="314314" cy="1620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43095" y="7110236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424044" y="8941459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894261" y="4610854"/>
            <a:ext cx="1922666" cy="391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</a:rPr>
              <a:t>Magnification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99668"/>
              </p:ext>
            </p:extLst>
          </p:nvPr>
        </p:nvGraphicFramePr>
        <p:xfrm>
          <a:off x="11260790" y="5882545"/>
          <a:ext cx="1431214" cy="1160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2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62677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Specular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Diffuse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22355"/>
              </p:ext>
            </p:extLst>
          </p:nvPr>
        </p:nvGraphicFramePr>
        <p:xfrm>
          <a:off x="11849899" y="7492459"/>
          <a:ext cx="838669" cy="1411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0835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White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Black</a:t>
                      </a:r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11561869" y="7549609"/>
            <a:ext cx="0" cy="131319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262856" y="5082538"/>
            <a:ext cx="1374162" cy="185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Lenses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>
            <a:stCxn id="99" idx="1"/>
            <a:endCxn id="74" idx="0"/>
          </p:cNvCxnSpPr>
          <p:nvPr/>
        </p:nvCxnSpPr>
        <p:spPr>
          <a:xfrm flipH="1">
            <a:off x="7789376" y="5175055"/>
            <a:ext cx="473480" cy="342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8630624-701F-4DB0-B8B3-30C0A00F28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096" r="8071"/>
          <a:stretch/>
        </p:blipFill>
        <p:spPr>
          <a:xfrm>
            <a:off x="8235969" y="5331407"/>
            <a:ext cx="767036" cy="5209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B4E7BDA-0A1A-4111-8EBC-B9D184EC8F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9840" b="4841"/>
          <a:stretch/>
        </p:blipFill>
        <p:spPr>
          <a:xfrm>
            <a:off x="9117818" y="5376636"/>
            <a:ext cx="769380" cy="488759"/>
          </a:xfrm>
          <a:prstGeom prst="rect">
            <a:avLst/>
          </a:prstGeom>
        </p:spPr>
      </p:pic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16276"/>
              </p:ext>
            </p:extLst>
          </p:nvPr>
        </p:nvGraphicFramePr>
        <p:xfrm>
          <a:off x="8260423" y="6044895"/>
          <a:ext cx="3000367" cy="91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737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2262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2F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08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2F - F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/>
                        <a:t>&lt; F</a:t>
                      </a:r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86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38" idx="1"/>
          </p:cNvCxnSpPr>
          <p:nvPr/>
        </p:nvCxnSpPr>
        <p:spPr>
          <a:xfrm flipH="1">
            <a:off x="2668135" y="3402338"/>
            <a:ext cx="1812606" cy="654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EA25C9-AEC0-4425-9437-6C3662DFC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31" y="8377144"/>
            <a:ext cx="1104283" cy="8868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020143" y="4360918"/>
            <a:ext cx="706039" cy="1207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EB9853C-8DF2-4F4E-8261-8D45FAF2B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41" y="3680034"/>
            <a:ext cx="942947" cy="653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9185" y="2957652"/>
            <a:ext cx="115467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AQA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1353" y="1541020"/>
            <a:ext cx="2865258" cy="25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Transverse and Longitudinal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  <a:endCxn id="12" idx="2"/>
          </p:cNvCxnSpPr>
          <p:nvPr/>
        </p:nvCxnSpPr>
        <p:spPr>
          <a:xfrm flipH="1" flipV="1">
            <a:off x="6536258" y="2867696"/>
            <a:ext cx="80262" cy="89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4" idx="2"/>
            <a:endCxn id="9" idx="3"/>
          </p:cNvCxnSpPr>
          <p:nvPr/>
        </p:nvCxnSpPr>
        <p:spPr>
          <a:xfrm flipH="1">
            <a:off x="8696611" y="1448713"/>
            <a:ext cx="866334" cy="22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3855" y="1944366"/>
            <a:ext cx="148480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Waves in air, fluids and solids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/>
          <p:cNvCxnSpPr>
            <a:stCxn id="9" idx="2"/>
            <a:endCxn id="12" idx="0"/>
          </p:cNvCxnSpPr>
          <p:nvPr/>
        </p:nvCxnSpPr>
        <p:spPr>
          <a:xfrm flipH="1">
            <a:off x="6536258" y="1798063"/>
            <a:ext cx="727724" cy="146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66149"/>
              </p:ext>
            </p:extLst>
          </p:nvPr>
        </p:nvGraphicFramePr>
        <p:xfrm>
          <a:off x="7020143" y="91263"/>
          <a:ext cx="5085604" cy="1357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548">
                  <a:extLst>
                    <a:ext uri="{9D8B030D-6E8A-4147-A177-3AD203B41FA5}">
                      <a16:colId xmlns:a16="http://schemas.microsoft.com/office/drawing/2014/main" val="104147810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7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135161" y="3725751"/>
            <a:ext cx="177068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Electromagnetic waves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1176" y="1867116"/>
            <a:ext cx="738664" cy="13621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Black body radiation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>
            <a:endCxn id="8" idx="3"/>
          </p:cNvCxnSpPr>
          <p:nvPr/>
        </p:nvCxnSpPr>
        <p:spPr>
          <a:xfrm flipH="1">
            <a:off x="7193855" y="2709515"/>
            <a:ext cx="213624" cy="571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7" idx="3"/>
            <a:endCxn id="66" idx="1"/>
          </p:cNvCxnSpPr>
          <p:nvPr/>
        </p:nvCxnSpPr>
        <p:spPr>
          <a:xfrm flipV="1">
            <a:off x="9552779" y="1894030"/>
            <a:ext cx="120426" cy="330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ttp://3.bp.blogspot.com/-A8k5RlekXcM/TZMZTQ0vKvI/AAAAAAAAACg/xTDe-R_JvZg/s1600/Transverse+Wave.jpg">
            <a:extLst>
              <a:ext uri="{FF2B5EF4-FFF2-40B4-BE49-F238E27FC236}">
                <a16:creationId xmlns:a16="http://schemas.microsoft.com/office/drawing/2014/main" id="{554A7C4A-4970-44B1-BAB1-7286FB4C4EF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32315"/>
          <a:stretch/>
        </p:blipFill>
        <p:spPr bwMode="auto">
          <a:xfrm>
            <a:off x="5812302" y="71300"/>
            <a:ext cx="1119683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Image result for transverse and longitudinal waves examples">
            <a:extLst>
              <a:ext uri="{FF2B5EF4-FFF2-40B4-BE49-F238E27FC236}">
                <a16:creationId xmlns:a16="http://schemas.microsoft.com/office/drawing/2014/main" id="{828993C9-C45A-4E87-BAA1-B3B30CF2553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32235"/>
          <a:stretch/>
        </p:blipFill>
        <p:spPr bwMode="auto">
          <a:xfrm>
            <a:off x="5812303" y="769988"/>
            <a:ext cx="1083106" cy="58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29629" y="2227064"/>
            <a:ext cx="953087" cy="21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1"/>
            <a:endCxn id="21" idx="3"/>
          </p:cNvCxnSpPr>
          <p:nvPr/>
        </p:nvCxnSpPr>
        <p:spPr>
          <a:xfrm flipH="1" flipV="1">
            <a:off x="5182716" y="2333198"/>
            <a:ext cx="611139" cy="728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61292"/>
              </p:ext>
            </p:extLst>
          </p:nvPr>
        </p:nvGraphicFramePr>
        <p:xfrm>
          <a:off x="91834" y="1005840"/>
          <a:ext cx="563231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90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0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2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15546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43356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109CD01-B89B-41AB-B295-43BA476CFC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5511" r="3313"/>
          <a:stretch/>
        </p:blipFill>
        <p:spPr>
          <a:xfrm>
            <a:off x="76670" y="520046"/>
            <a:ext cx="1051975" cy="478144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1" idx="1"/>
            <a:endCxn id="23" idx="2"/>
          </p:cNvCxnSpPr>
          <p:nvPr/>
        </p:nvCxnSpPr>
        <p:spPr>
          <a:xfrm flipH="1" flipV="1">
            <a:off x="2907989" y="2103120"/>
            <a:ext cx="1321640" cy="230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735559"/>
              </p:ext>
            </p:extLst>
          </p:nvPr>
        </p:nvGraphicFramePr>
        <p:xfrm>
          <a:off x="9986528" y="4189473"/>
          <a:ext cx="274648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278795"/>
                  </a:ext>
                </a:extLst>
              </a:tr>
              <a:tr h="193363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836807"/>
                  </a:ext>
                </a:extLst>
              </a:tr>
              <a:tr h="22007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555995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531076" y="2256485"/>
            <a:ext cx="1303837" cy="200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12700"/>
              </p:ext>
            </p:extLst>
          </p:nvPr>
        </p:nvGraphicFramePr>
        <p:xfrm>
          <a:off x="1253380" y="87893"/>
          <a:ext cx="4470764" cy="830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952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>
            <a:stCxn id="23" idx="0"/>
            <a:endCxn id="28" idx="2"/>
          </p:cNvCxnSpPr>
          <p:nvPr/>
        </p:nvCxnSpPr>
        <p:spPr>
          <a:xfrm flipV="1">
            <a:off x="2907989" y="917948"/>
            <a:ext cx="580773" cy="87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96366" y="2150070"/>
            <a:ext cx="1143148" cy="364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7EA4F39-61E9-4054-880F-FC0F9C9BC1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7279"/>
          <a:stretch/>
        </p:blipFill>
        <p:spPr>
          <a:xfrm>
            <a:off x="91835" y="2191013"/>
            <a:ext cx="914663" cy="79269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0" idx="3"/>
            <a:endCxn id="27" idx="1"/>
          </p:cNvCxnSpPr>
          <p:nvPr/>
        </p:nvCxnSpPr>
        <p:spPr>
          <a:xfrm>
            <a:off x="2339514" y="2332139"/>
            <a:ext cx="191562" cy="24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1"/>
            <a:endCxn id="31" idx="3"/>
          </p:cNvCxnSpPr>
          <p:nvPr/>
        </p:nvCxnSpPr>
        <p:spPr>
          <a:xfrm flipH="1">
            <a:off x="1006498" y="2332139"/>
            <a:ext cx="189868" cy="255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1"/>
            <a:endCxn id="27" idx="3"/>
          </p:cNvCxnSpPr>
          <p:nvPr/>
        </p:nvCxnSpPr>
        <p:spPr>
          <a:xfrm flipH="1">
            <a:off x="3834913" y="2333198"/>
            <a:ext cx="394716" cy="2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96366" y="2600989"/>
            <a:ext cx="1305195" cy="173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12" idx="1"/>
            <a:endCxn id="38" idx="0"/>
          </p:cNvCxnSpPr>
          <p:nvPr/>
        </p:nvCxnSpPr>
        <p:spPr>
          <a:xfrm flipH="1">
            <a:off x="4953717" y="2406031"/>
            <a:ext cx="840138" cy="737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1"/>
            <a:endCxn id="35" idx="3"/>
          </p:cNvCxnSpPr>
          <p:nvPr/>
        </p:nvCxnSpPr>
        <p:spPr>
          <a:xfrm flipH="1">
            <a:off x="2501561" y="2356794"/>
            <a:ext cx="29515" cy="330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03832"/>
              </p:ext>
            </p:extLst>
          </p:nvPr>
        </p:nvGraphicFramePr>
        <p:xfrm>
          <a:off x="4480741" y="3143258"/>
          <a:ext cx="94595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87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91935"/>
              </p:ext>
            </p:extLst>
          </p:nvPr>
        </p:nvGraphicFramePr>
        <p:xfrm>
          <a:off x="76670" y="3942044"/>
          <a:ext cx="3584873" cy="1226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44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0362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791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2751131" y="2515232"/>
            <a:ext cx="1373362" cy="863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38" idx="1"/>
            <a:endCxn id="40" idx="3"/>
          </p:cNvCxnSpPr>
          <p:nvPr/>
        </p:nvCxnSpPr>
        <p:spPr>
          <a:xfrm flipH="1" flipV="1">
            <a:off x="4124493" y="2946987"/>
            <a:ext cx="356248" cy="455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157476" y="2497891"/>
            <a:ext cx="1216577" cy="561201"/>
            <a:chOff x="2070803" y="6918591"/>
            <a:chExt cx="1417959" cy="561201"/>
          </a:xfrm>
        </p:grpSpPr>
        <p:grpSp>
          <p:nvGrpSpPr>
            <p:cNvPr id="43" name="Group 42"/>
            <p:cNvGrpSpPr/>
            <p:nvPr/>
          </p:nvGrpSpPr>
          <p:grpSpPr>
            <a:xfrm>
              <a:off x="2070803" y="7228236"/>
              <a:ext cx="1417959" cy="251556"/>
              <a:chOff x="2070803" y="7028756"/>
              <a:chExt cx="1417959" cy="451036"/>
            </a:xfrm>
          </p:grpSpPr>
          <p:pic>
            <p:nvPicPr>
              <p:cNvPr id="45" name="Picture 44" descr="Relationship Between Wavelength and Frequency - Wavelength_change_in_different_media">
                <a:extLst>
                  <a:ext uri="{FF2B5EF4-FFF2-40B4-BE49-F238E27FC236}">
                    <a16:creationId xmlns:a16="http://schemas.microsoft.com/office/drawing/2014/main" id="{4FF01E11-1833-45ED-ABBF-B1645A795439}"/>
                  </a:ext>
                </a:extLst>
              </p:cNvPr>
              <p:cNvPicPr/>
              <p:nvPr/>
            </p:nvPicPr>
            <p:blipFill rotWithShape="1"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44" b="9638"/>
              <a:stretch/>
            </p:blipFill>
            <p:spPr bwMode="auto">
              <a:xfrm rot="10800000">
                <a:off x="2070803" y="7028756"/>
                <a:ext cx="1417959" cy="31994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CA5B549-F053-42CA-BA42-165FBEB225BF}"/>
                  </a:ext>
                </a:extLst>
              </p:cNvPr>
              <p:cNvCxnSpPr/>
              <p:nvPr/>
            </p:nvCxnSpPr>
            <p:spPr>
              <a:xfrm>
                <a:off x="2095892" y="7479792"/>
                <a:ext cx="139287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0B4008-A704-4240-9BDB-EAB743A61F44}"/>
                </a:ext>
              </a:extLst>
            </p:cNvPr>
            <p:cNvSpPr txBox="1"/>
            <p:nvPr/>
          </p:nvSpPr>
          <p:spPr>
            <a:xfrm>
              <a:off x="2104053" y="6918591"/>
              <a:ext cx="1272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Air         Water</a:t>
              </a:r>
              <a:endParaRPr lang="en-GB" sz="1200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6670" y="3457806"/>
            <a:ext cx="2739155" cy="402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F4426D3-2E53-4A8B-BFA5-F06300AB79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4"/>
          <a:stretch/>
        </p:blipFill>
        <p:spPr>
          <a:xfrm>
            <a:off x="1046459" y="2812990"/>
            <a:ext cx="1638670" cy="60953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781198" y="4375445"/>
            <a:ext cx="840231" cy="1179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>
            <a:stCxn id="39" idx="3"/>
            <a:endCxn id="49" idx="1"/>
          </p:cNvCxnSpPr>
          <p:nvPr/>
        </p:nvCxnSpPr>
        <p:spPr>
          <a:xfrm>
            <a:off x="3661543" y="4555338"/>
            <a:ext cx="119655" cy="409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04032"/>
              </p:ext>
            </p:extLst>
          </p:nvPr>
        </p:nvGraphicFramePr>
        <p:xfrm>
          <a:off x="1363301" y="5611491"/>
          <a:ext cx="4285397" cy="63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368648659"/>
                    </a:ext>
                  </a:extLst>
                </a:gridCol>
                <a:gridCol w="259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3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Straight Connector 51"/>
          <p:cNvCxnSpPr>
            <a:endCxn id="38" idx="2"/>
          </p:cNvCxnSpPr>
          <p:nvPr/>
        </p:nvCxnSpPr>
        <p:spPr>
          <a:xfrm flipV="1">
            <a:off x="4651658" y="3661418"/>
            <a:ext cx="302059" cy="1978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DEC23425-7D80-4DDA-AF8F-90CE7FFDD7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1842" r="1922" b="7603"/>
          <a:stretch/>
        </p:blipFill>
        <p:spPr>
          <a:xfrm>
            <a:off x="101137" y="5287098"/>
            <a:ext cx="1152243" cy="999565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54" name="Straight Connector 53"/>
          <p:cNvCxnSpPr>
            <a:stCxn id="51" idx="1"/>
            <a:endCxn id="53" idx="3"/>
          </p:cNvCxnSpPr>
          <p:nvPr/>
        </p:nvCxnSpPr>
        <p:spPr>
          <a:xfrm flipH="1" flipV="1">
            <a:off x="1253380" y="5786881"/>
            <a:ext cx="109921" cy="1438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75098"/>
              </p:ext>
            </p:extLst>
          </p:nvPr>
        </p:nvGraphicFramePr>
        <p:xfrm>
          <a:off x="101137" y="6563657"/>
          <a:ext cx="44329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63">
                  <a:extLst>
                    <a:ext uri="{9D8B030D-6E8A-4147-A177-3AD203B41FA5}">
                      <a16:colId xmlns:a16="http://schemas.microsoft.com/office/drawing/2014/main" val="4263257071"/>
                    </a:ext>
                  </a:extLst>
                </a:gridCol>
                <a:gridCol w="2245238">
                  <a:extLst>
                    <a:ext uri="{9D8B030D-6E8A-4147-A177-3AD203B41FA5}">
                      <a16:colId xmlns:a16="http://schemas.microsoft.com/office/drawing/2014/main" val="3002810686"/>
                    </a:ext>
                  </a:extLst>
                </a:gridCol>
              </a:tblGrid>
              <a:tr h="236374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58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148872"/>
                  </a:ext>
                </a:extLst>
              </a:tr>
              <a:tr h="20290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72448"/>
                  </a:ext>
                </a:extLst>
              </a:tr>
              <a:tr h="443771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695912"/>
                  </a:ext>
                </a:extLst>
              </a:tr>
              <a:tr h="183863">
                <a:tc grid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425538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175C9B50-EE07-47D0-8CAB-B206898C11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" y="8331937"/>
            <a:ext cx="1119847" cy="9321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624A366-07C8-47A4-880A-D75ABBD6CF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3532" r="4255" b="26118"/>
          <a:stretch/>
        </p:blipFill>
        <p:spPr>
          <a:xfrm>
            <a:off x="3311365" y="6306958"/>
            <a:ext cx="1222736" cy="481229"/>
          </a:xfrm>
          <a:prstGeom prst="rect">
            <a:avLst/>
          </a:prstGeom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64114"/>
              </p:ext>
            </p:extLst>
          </p:nvPr>
        </p:nvGraphicFramePr>
        <p:xfrm>
          <a:off x="1363301" y="5268048"/>
          <a:ext cx="1911826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37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HIGHER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18107"/>
              </p:ext>
            </p:extLst>
          </p:nvPr>
        </p:nvGraphicFramePr>
        <p:xfrm>
          <a:off x="2443879" y="8343684"/>
          <a:ext cx="4085829" cy="88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58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495516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DC9B76A5-F0AB-4CAA-8023-0292B1B6D8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6" y="7792571"/>
            <a:ext cx="823161" cy="447173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38" idx="3"/>
            <a:endCxn id="8" idx="1"/>
          </p:cNvCxnSpPr>
          <p:nvPr/>
        </p:nvCxnSpPr>
        <p:spPr>
          <a:xfrm flipV="1">
            <a:off x="5426694" y="3280818"/>
            <a:ext cx="612491" cy="121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04267"/>
              </p:ext>
            </p:extLst>
          </p:nvPr>
        </p:nvGraphicFramePr>
        <p:xfrm>
          <a:off x="8272656" y="1879353"/>
          <a:ext cx="208280" cy="1321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123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>
            <a:stCxn id="16" idx="3"/>
            <a:endCxn id="62" idx="1"/>
          </p:cNvCxnSpPr>
          <p:nvPr/>
        </p:nvCxnSpPr>
        <p:spPr>
          <a:xfrm flipV="1">
            <a:off x="8159840" y="2539968"/>
            <a:ext cx="112816" cy="8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54357"/>
              </p:ext>
            </p:extLst>
          </p:nvPr>
        </p:nvGraphicFramePr>
        <p:xfrm>
          <a:off x="8601361" y="2871216"/>
          <a:ext cx="4131648" cy="1187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1">
                  <a:extLst>
                    <a:ext uri="{9D8B030D-6E8A-4147-A177-3AD203B41FA5}">
                      <a16:colId xmlns:a16="http://schemas.microsoft.com/office/drawing/2014/main" val="481446444"/>
                    </a:ext>
                  </a:extLst>
                </a:gridCol>
              </a:tblGrid>
              <a:tr h="22993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9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5" name="Straight Connector 64"/>
          <p:cNvCxnSpPr>
            <a:stCxn id="64" idx="1"/>
            <a:endCxn id="62" idx="2"/>
          </p:cNvCxnSpPr>
          <p:nvPr/>
        </p:nvCxnSpPr>
        <p:spPr>
          <a:xfrm flipH="1" flipV="1">
            <a:off x="8376796" y="3200584"/>
            <a:ext cx="224565" cy="2643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673205" y="1545063"/>
            <a:ext cx="1888664" cy="697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1361" y="1864554"/>
            <a:ext cx="951418" cy="719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Earth and Global warming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>
            <a:stCxn id="62" idx="3"/>
            <a:endCxn id="67" idx="1"/>
          </p:cNvCxnSpPr>
          <p:nvPr/>
        </p:nvCxnSpPr>
        <p:spPr>
          <a:xfrm flipV="1">
            <a:off x="8480936" y="2224075"/>
            <a:ext cx="120425" cy="315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673205" y="2294614"/>
            <a:ext cx="1888664" cy="5199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60343" y="1545062"/>
            <a:ext cx="1072665" cy="1269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>
            <a:stCxn id="66" idx="2"/>
            <a:endCxn id="69" idx="0"/>
          </p:cNvCxnSpPr>
          <p:nvPr/>
        </p:nvCxnSpPr>
        <p:spPr>
          <a:xfrm>
            <a:off x="10617537" y="2242996"/>
            <a:ext cx="0" cy="516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0" idx="1"/>
            <a:endCxn id="69" idx="3"/>
          </p:cNvCxnSpPr>
          <p:nvPr/>
        </p:nvCxnSpPr>
        <p:spPr>
          <a:xfrm flipH="1">
            <a:off x="11561869" y="2179797"/>
            <a:ext cx="98474" cy="374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96130"/>
              </p:ext>
            </p:extLst>
          </p:nvPr>
        </p:nvGraphicFramePr>
        <p:xfrm>
          <a:off x="8541148" y="4247702"/>
          <a:ext cx="1345994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4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PHYSICS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16222"/>
              </p:ext>
            </p:extLst>
          </p:nvPr>
        </p:nvGraphicFramePr>
        <p:xfrm>
          <a:off x="7358115" y="5517395"/>
          <a:ext cx="877853" cy="1433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73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25727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3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5" name="Straight Connector 74"/>
          <p:cNvCxnSpPr>
            <a:stCxn id="8" idx="2"/>
            <a:endCxn id="15" idx="0"/>
          </p:cNvCxnSpPr>
          <p:nvPr/>
        </p:nvCxnSpPr>
        <p:spPr>
          <a:xfrm flipH="1">
            <a:off x="6020502" y="3603983"/>
            <a:ext cx="596018" cy="121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98944"/>
              </p:ext>
            </p:extLst>
          </p:nvPr>
        </p:nvGraphicFramePr>
        <p:xfrm>
          <a:off x="5036713" y="4445993"/>
          <a:ext cx="277455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7" name="Straight Connector 76"/>
          <p:cNvCxnSpPr>
            <a:stCxn id="15" idx="2"/>
            <a:endCxn id="76" idx="0"/>
          </p:cNvCxnSpPr>
          <p:nvPr/>
        </p:nvCxnSpPr>
        <p:spPr>
          <a:xfrm>
            <a:off x="6020502" y="4372082"/>
            <a:ext cx="403487" cy="73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A44CF825-7764-4F58-BD82-52D9AE47A00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8797" r="8340" b="60844"/>
          <a:stretch/>
        </p:blipFill>
        <p:spPr>
          <a:xfrm>
            <a:off x="4941463" y="4952743"/>
            <a:ext cx="2869802" cy="461932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6998323" y="3688778"/>
            <a:ext cx="1455718" cy="657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301462" y="3342709"/>
            <a:ext cx="978092" cy="263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cxnSp>
        <p:nvCxnSpPr>
          <p:cNvPr id="81" name="Straight Connector 80"/>
          <p:cNvCxnSpPr>
            <a:stCxn id="79" idx="0"/>
            <a:endCxn id="80" idx="2"/>
          </p:cNvCxnSpPr>
          <p:nvPr/>
        </p:nvCxnSpPr>
        <p:spPr>
          <a:xfrm flipV="1">
            <a:off x="7726182" y="3606561"/>
            <a:ext cx="64326" cy="82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92" idx="1"/>
            <a:endCxn id="87" idx="3"/>
          </p:cNvCxnSpPr>
          <p:nvPr/>
        </p:nvCxnSpPr>
        <p:spPr>
          <a:xfrm flipH="1" flipV="1">
            <a:off x="6869421" y="5841723"/>
            <a:ext cx="73364" cy="3268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557719" y="6299347"/>
            <a:ext cx="1378356" cy="207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Seismic waves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stCxn id="92" idx="1"/>
          </p:cNvCxnSpPr>
          <p:nvPr/>
        </p:nvCxnSpPr>
        <p:spPr>
          <a:xfrm flipH="1">
            <a:off x="6686761" y="6168604"/>
            <a:ext cx="256024" cy="9269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1" idx="2"/>
            <a:endCxn id="83" idx="3"/>
          </p:cNvCxnSpPr>
          <p:nvPr/>
        </p:nvCxnSpPr>
        <p:spPr>
          <a:xfrm flipH="1">
            <a:off x="2936075" y="6249924"/>
            <a:ext cx="569924" cy="153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264200" y="8859903"/>
            <a:ext cx="170156" cy="207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5724144" y="5471142"/>
            <a:ext cx="1145277" cy="741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13081"/>
              </p:ext>
            </p:extLst>
          </p:nvPr>
        </p:nvGraphicFramePr>
        <p:xfrm>
          <a:off x="4619787" y="6327936"/>
          <a:ext cx="19143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41">
                <a:tc>
                  <a:txBody>
                    <a:bodyPr/>
                    <a:lstStyle/>
                    <a:p>
                      <a:pPr algn="ctr"/>
                      <a:endParaRPr lang="en-GB" sz="1200" b="0" dirty="0" smtClean="0"/>
                    </a:p>
                    <a:p>
                      <a:pPr algn="ctr"/>
                      <a:endParaRPr lang="en-GB" sz="1200" b="0" dirty="0" smtClean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 smtClean="0"/>
                    </a:p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  <p:cxnSp>
        <p:nvCxnSpPr>
          <p:cNvPr id="89" name="Straight Connector 88"/>
          <p:cNvCxnSpPr>
            <a:stCxn id="87" idx="2"/>
            <a:endCxn id="88" idx="0"/>
          </p:cNvCxnSpPr>
          <p:nvPr/>
        </p:nvCxnSpPr>
        <p:spPr>
          <a:xfrm flipH="1">
            <a:off x="5576968" y="6212304"/>
            <a:ext cx="719815" cy="1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706604" y="7804700"/>
            <a:ext cx="829392" cy="422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25367"/>
              </p:ext>
            </p:extLst>
          </p:nvPr>
        </p:nvGraphicFramePr>
        <p:xfrm>
          <a:off x="6615026" y="7049353"/>
          <a:ext cx="4760110" cy="220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554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111645"/>
                  </a:ext>
                </a:extLst>
              </a:tr>
              <a:tr h="281415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07288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83877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19943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375846"/>
                  </a:ext>
                </a:extLst>
              </a:tr>
            </a:tbl>
          </a:graphicData>
        </a:graphic>
      </p:graphicFrame>
      <p:sp>
        <p:nvSpPr>
          <p:cNvPr id="92" name="Rectangle 91"/>
          <p:cNvSpPr/>
          <p:nvPr/>
        </p:nvSpPr>
        <p:spPr>
          <a:xfrm>
            <a:off x="6942785" y="5358506"/>
            <a:ext cx="314314" cy="1620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Properties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43095" y="7110236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424044" y="8941459"/>
            <a:ext cx="1262215" cy="32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894261" y="4610854"/>
            <a:ext cx="1922666" cy="391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3962"/>
              </p:ext>
            </p:extLst>
          </p:nvPr>
        </p:nvGraphicFramePr>
        <p:xfrm>
          <a:off x="11260790" y="5882545"/>
          <a:ext cx="1431214" cy="1160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2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626776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43745"/>
              </p:ext>
            </p:extLst>
          </p:nvPr>
        </p:nvGraphicFramePr>
        <p:xfrm>
          <a:off x="11849899" y="7492459"/>
          <a:ext cx="838669" cy="1411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70835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259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11561869" y="7549609"/>
            <a:ext cx="0" cy="131319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8262856" y="5082538"/>
            <a:ext cx="1374162" cy="185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HIGHER: Lenses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00" name="Straight Connector 99"/>
          <p:cNvCxnSpPr>
            <a:stCxn id="99" idx="1"/>
            <a:endCxn id="74" idx="0"/>
          </p:cNvCxnSpPr>
          <p:nvPr/>
        </p:nvCxnSpPr>
        <p:spPr>
          <a:xfrm flipH="1">
            <a:off x="7797041" y="5175055"/>
            <a:ext cx="465815" cy="342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8630624-701F-4DB0-B8B3-30C0A00F28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096" r="8071"/>
          <a:stretch/>
        </p:blipFill>
        <p:spPr>
          <a:xfrm>
            <a:off x="8235969" y="5331407"/>
            <a:ext cx="767036" cy="52098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B4E7BDA-0A1A-4111-8EBC-B9D184EC8F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9840" b="4841"/>
          <a:stretch/>
        </p:blipFill>
        <p:spPr>
          <a:xfrm>
            <a:off x="9117818" y="5376636"/>
            <a:ext cx="769380" cy="488759"/>
          </a:xfrm>
          <a:prstGeom prst="rect">
            <a:avLst/>
          </a:prstGeom>
        </p:spPr>
      </p:pic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89587"/>
              </p:ext>
            </p:extLst>
          </p:nvPr>
        </p:nvGraphicFramePr>
        <p:xfrm>
          <a:off x="8260423" y="6044895"/>
          <a:ext cx="3000367" cy="91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737">
                  <a:extLst>
                    <a:ext uri="{9D8B030D-6E8A-4147-A177-3AD203B41FA5}">
                      <a16:colId xmlns:a16="http://schemas.microsoft.com/office/drawing/2014/main" val="531238547"/>
                    </a:ext>
                  </a:extLst>
                </a:gridCol>
              </a:tblGrid>
              <a:tr h="22262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08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937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80E9CB9-E76E-9746-BBD9-9A5642A3D5E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3E356EEA-E8C8-7543-8BDC-2F59607924F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1A4D6916-CBD0-1B43-B42B-8275D887926E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925D060-3B1D-5548-9114-7EDCE4E98F4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C732CF4-5BDE-8046-B4DE-2D8BD2EF8667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93805219-F6D9-3A4C-BBFB-B4DE692E9609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B3D2206-8F79-494A-B3D4-5C13485329D1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293CA237-E40C-E049-B52B-8A449DAD856B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7B297D88-6958-E345-939D-06B02D812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mat TEMPLATE</Template>
  <TotalTime>582</TotalTime>
  <Words>1475</Words>
  <Application>Microsoft Office PowerPoint</Application>
  <PresentationFormat>A3 Paper (297x420 mm)</PresentationFormat>
  <Paragraphs>352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Gill Sans</vt:lpstr>
      <vt:lpstr>News Gothic MT</vt:lpstr>
      <vt:lpstr>Verdana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>Kelvin Hall School - YHCLT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C. Dawes</dc:creator>
  <cp:lastModifiedBy>Ms C. Dawes</cp:lastModifiedBy>
  <cp:revision>39</cp:revision>
  <cp:lastPrinted>2017-05-23T07:01:30Z</cp:lastPrinted>
  <dcterms:created xsi:type="dcterms:W3CDTF">2017-09-02T12:23:46Z</dcterms:created>
  <dcterms:modified xsi:type="dcterms:W3CDTF">2017-11-19T17:01:07Z</dcterms:modified>
</cp:coreProperties>
</file>