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Crossland" userId="S::scrossland@brannel.com::7df02f33-26c5-4a2b-99df-598e59d7c04a" providerId="AD" clId="Web-{8D5D26A0-8DF8-4B55-9A30-0772EE68C0BE}"/>
    <pc:docChg chg="modSld">
      <pc:chgData name="Samantha Crossland" userId="S::scrossland@brannel.com::7df02f33-26c5-4a2b-99df-598e59d7c04a" providerId="AD" clId="Web-{8D5D26A0-8DF8-4B55-9A30-0772EE68C0BE}" dt="2018-04-19T14:21:18.241" v="10"/>
      <pc:docMkLst>
        <pc:docMk/>
      </pc:docMkLst>
      <pc:sldChg chg="delSp modSp">
        <pc:chgData name="Samantha Crossland" userId="S::scrossland@brannel.com::7df02f33-26c5-4a2b-99df-598e59d7c04a" providerId="AD" clId="Web-{8D5D26A0-8DF8-4B55-9A30-0772EE68C0BE}" dt="2018-04-19T14:21:18.241" v="10"/>
        <pc:sldMkLst>
          <pc:docMk/>
          <pc:sldMk cId="2751685624" sldId="257"/>
        </pc:sldMkLst>
        <pc:graphicFrameChg chg="mod modGraphic">
          <ac:chgData name="Samantha Crossland" userId="S::scrossland@brannel.com::7df02f33-26c5-4a2b-99df-598e59d7c04a" providerId="AD" clId="Web-{8D5D26A0-8DF8-4B55-9A30-0772EE68C0BE}" dt="2018-04-19T14:21:18.241" v="10"/>
          <ac:graphicFrameMkLst>
            <pc:docMk/>
            <pc:sldMk cId="2751685624" sldId="257"/>
            <ac:graphicFrameMk id="4" creationId="{00000000-0000-0000-0000-000000000000}"/>
          </ac:graphicFrameMkLst>
        </pc:graphicFrameChg>
        <pc:picChg chg="del">
          <ac:chgData name="Samantha Crossland" userId="S::scrossland@brannel.com::7df02f33-26c5-4a2b-99df-598e59d7c04a" providerId="AD" clId="Web-{8D5D26A0-8DF8-4B55-9A30-0772EE68C0BE}" dt="2018-04-19T14:20:19.679" v="2"/>
          <ac:picMkLst>
            <pc:docMk/>
            <pc:sldMk cId="2751685624" sldId="257"/>
            <ac:picMk id="12" creationId="{EF00B070-8388-473A-91E4-E5DB7C4B40EF}"/>
          </ac:picMkLst>
        </pc:picChg>
      </pc:sldChg>
    </pc:docChg>
  </pc:docChgLst>
  <pc:docChgLst>
    <pc:chgData name="Samantha Crossland" userId="7df02f33-26c5-4a2b-99df-598e59d7c04a" providerId="ADAL" clId="{25C0FA88-3C33-475E-A77E-BD891CE318BE}"/>
    <pc:docChg chg="undo custSel delSld modSld">
      <pc:chgData name="Samantha Crossland" userId="7df02f33-26c5-4a2b-99df-598e59d7c04a" providerId="ADAL" clId="{25C0FA88-3C33-475E-A77E-BD891CE318BE}" dt="2018-04-19T15:04:29.007" v="721" actId="798"/>
      <pc:docMkLst>
        <pc:docMk/>
      </pc:docMkLst>
      <pc:sldChg chg="addSp delSp modSp">
        <pc:chgData name="Samantha Crossland" userId="7df02f33-26c5-4a2b-99df-598e59d7c04a" providerId="ADAL" clId="{25C0FA88-3C33-475E-A77E-BD891CE318BE}" dt="2018-04-19T15:04:29.007" v="721" actId="798"/>
        <pc:sldMkLst>
          <pc:docMk/>
          <pc:sldMk cId="2751685624" sldId="257"/>
        </pc:sldMkLst>
        <pc:graphicFrameChg chg="mod ord modGraphic">
          <ac:chgData name="Samantha Crossland" userId="7df02f33-26c5-4a2b-99df-598e59d7c04a" providerId="ADAL" clId="{25C0FA88-3C33-475E-A77E-BD891CE318BE}" dt="2018-04-19T15:04:29.007" v="721" actId="798"/>
          <ac:graphicFrameMkLst>
            <pc:docMk/>
            <pc:sldMk cId="2751685624" sldId="257"/>
            <ac:graphicFrameMk id="4" creationId="{00000000-0000-0000-0000-000000000000}"/>
          </ac:graphicFrameMkLst>
        </pc:graphicFrameChg>
        <pc:picChg chg="mod">
          <ac:chgData name="Samantha Crossland" userId="7df02f33-26c5-4a2b-99df-598e59d7c04a" providerId="ADAL" clId="{25C0FA88-3C33-475E-A77E-BD891CE318BE}" dt="2018-04-19T15:00:18.205" v="374" actId="1076"/>
          <ac:picMkLst>
            <pc:docMk/>
            <pc:sldMk cId="2751685624" sldId="257"/>
            <ac:picMk id="7" creationId="{00000000-0000-0000-0000-000000000000}"/>
          </ac:picMkLst>
        </pc:picChg>
        <pc:picChg chg="add del">
          <ac:chgData name="Samantha Crossland" userId="7df02f33-26c5-4a2b-99df-598e59d7c04a" providerId="ADAL" clId="{25C0FA88-3C33-475E-A77E-BD891CE318BE}" dt="2018-04-19T13:45:39.623" v="9" actId="20577"/>
          <ac:picMkLst>
            <pc:docMk/>
            <pc:sldMk cId="2751685624" sldId="257"/>
            <ac:picMk id="8" creationId="{0603EDA2-2DE6-46D9-9A57-A1BD2449BA81}"/>
          </ac:picMkLst>
        </pc:picChg>
        <pc:picChg chg="add del">
          <ac:chgData name="Samantha Crossland" userId="7df02f33-26c5-4a2b-99df-598e59d7c04a" providerId="ADAL" clId="{25C0FA88-3C33-475E-A77E-BD891CE318BE}" dt="2018-04-19T13:45:39.623" v="9" actId="20577"/>
          <ac:picMkLst>
            <pc:docMk/>
            <pc:sldMk cId="2751685624" sldId="257"/>
            <ac:picMk id="9" creationId="{41A05C58-72D0-43A3-8D0C-73882E3AE002}"/>
          </ac:picMkLst>
        </pc:picChg>
        <pc:picChg chg="add mod">
          <ac:chgData name="Samantha Crossland" userId="7df02f33-26c5-4a2b-99df-598e59d7c04a" providerId="ADAL" clId="{25C0FA88-3C33-475E-A77E-BD891CE318BE}" dt="2018-04-19T15:00:46.027" v="377" actId="1076"/>
          <ac:picMkLst>
            <pc:docMk/>
            <pc:sldMk cId="2751685624" sldId="257"/>
            <ac:picMk id="10" creationId="{8787A468-E17E-407B-A30F-384A5AA56F0F}"/>
          </ac:picMkLst>
        </pc:picChg>
        <pc:picChg chg="add mod">
          <ac:chgData name="Samantha Crossland" userId="7df02f33-26c5-4a2b-99df-598e59d7c04a" providerId="ADAL" clId="{25C0FA88-3C33-475E-A77E-BD891CE318BE}" dt="2018-04-19T15:00:48.461" v="378" actId="1076"/>
          <ac:picMkLst>
            <pc:docMk/>
            <pc:sldMk cId="2751685624" sldId="257"/>
            <ac:picMk id="11" creationId="{39A12856-3FC2-4048-98CE-8A0FFCA2771C}"/>
          </ac:picMkLst>
        </pc:picChg>
        <pc:picChg chg="add mod">
          <ac:chgData name="Samantha Crossland" userId="7df02f33-26c5-4a2b-99df-598e59d7c04a" providerId="ADAL" clId="{25C0FA88-3C33-475E-A77E-BD891CE318BE}" dt="2018-04-19T13:47:41.592" v="97" actId="1076"/>
          <ac:picMkLst>
            <pc:docMk/>
            <pc:sldMk cId="2751685624" sldId="257"/>
            <ac:picMk id="12" creationId="{EF00B070-8388-473A-91E4-E5DB7C4B40EF}"/>
          </ac:picMkLst>
        </pc:picChg>
        <pc:picChg chg="del">
          <ac:chgData name="Samantha Crossland" userId="7df02f33-26c5-4a2b-99df-598e59d7c04a" providerId="ADAL" clId="{25C0FA88-3C33-475E-A77E-BD891CE318BE}" dt="2018-04-19T15:00:14.900" v="373" actId="478"/>
          <ac:picMkLst>
            <pc:docMk/>
            <pc:sldMk cId="2751685624" sldId="257"/>
            <ac:picMk id="13" creationId="{00000000-0000-0000-0000-000000000000}"/>
          </ac:picMkLst>
        </pc:picChg>
        <pc:picChg chg="mod">
          <ac:chgData name="Samantha Crossland" userId="7df02f33-26c5-4a2b-99df-598e59d7c04a" providerId="ADAL" clId="{25C0FA88-3C33-475E-A77E-BD891CE318BE}" dt="2018-04-19T14:59:44.006" v="370" actId="14100"/>
          <ac:picMkLst>
            <pc:docMk/>
            <pc:sldMk cId="2751685624" sldId="257"/>
            <ac:picMk id="16" creationId="{00000000-0000-0000-0000-000000000000}"/>
          </ac:picMkLst>
        </pc:picChg>
      </pc:sldChg>
      <pc:sldChg chg="delSp modSp del">
        <pc:chgData name="Samantha Crossland" userId="7df02f33-26c5-4a2b-99df-598e59d7c04a" providerId="ADAL" clId="{25C0FA88-3C33-475E-A77E-BD891CE318BE}" dt="2018-04-19T13:50:20.308" v="130" actId="2696"/>
        <pc:sldMkLst>
          <pc:docMk/>
          <pc:sldMk cId="2850316646" sldId="258"/>
        </pc:sldMkLst>
        <pc:graphicFrameChg chg="mod modGraphic">
          <ac:chgData name="Samantha Crossland" userId="7df02f33-26c5-4a2b-99df-598e59d7c04a" providerId="ADAL" clId="{25C0FA88-3C33-475E-A77E-BD891CE318BE}" dt="2018-04-19T13:48:45.465" v="111" actId="2696"/>
          <ac:graphicFrameMkLst>
            <pc:docMk/>
            <pc:sldMk cId="2850316646" sldId="258"/>
            <ac:graphicFrameMk id="4" creationId="{00000000-0000-0000-0000-000000000000}"/>
          </ac:graphicFrameMkLst>
        </pc:graphicFrameChg>
        <pc:picChg chg="del">
          <ac:chgData name="Samantha Crossland" userId="7df02f33-26c5-4a2b-99df-598e59d7c04a" providerId="ADAL" clId="{25C0FA88-3C33-475E-A77E-BD891CE318BE}" dt="2018-04-19T13:45:33.979" v="7" actId="2696"/>
          <ac:picMkLst>
            <pc:docMk/>
            <pc:sldMk cId="2850316646" sldId="258"/>
            <ac:picMk id="17" creationId="{00000000-0000-0000-0000-000000000000}"/>
          </ac:picMkLst>
        </pc:picChg>
        <pc:picChg chg="del">
          <ac:chgData name="Samantha Crossland" userId="7df02f33-26c5-4a2b-99df-598e59d7c04a" providerId="ADAL" clId="{25C0FA88-3C33-475E-A77E-BD891CE318BE}" dt="2018-04-19T13:45:33.979" v="7" actId="2696"/>
          <ac:picMkLst>
            <pc:docMk/>
            <pc:sldMk cId="2850316646" sldId="258"/>
            <ac:picMk id="18" creationId="{00000000-0000-0000-0000-000000000000}"/>
          </ac:picMkLst>
        </pc:picChg>
        <pc:picChg chg="del">
          <ac:chgData name="Samantha Crossland" userId="7df02f33-26c5-4a2b-99df-598e59d7c04a" providerId="ADAL" clId="{25C0FA88-3C33-475E-A77E-BD891CE318BE}" dt="2018-04-19T13:48:06.452" v="103" actId="478"/>
          <ac:picMkLst>
            <pc:docMk/>
            <pc:sldMk cId="2850316646" sldId="258"/>
            <ac:picMk id="19" creationId="{00000000-0000-0000-0000-000000000000}"/>
          </ac:picMkLst>
        </pc:picChg>
      </pc:sldChg>
      <pc:sldChg chg="modSp">
        <pc:chgData name="Samantha Crossland" userId="7df02f33-26c5-4a2b-99df-598e59d7c04a" providerId="ADAL" clId="{25C0FA88-3C33-475E-A77E-BD891CE318BE}" dt="2018-04-19T14:43:36.496" v="327"/>
        <pc:sldMkLst>
          <pc:docMk/>
          <pc:sldMk cId="1444770760" sldId="259"/>
        </pc:sldMkLst>
        <pc:graphicFrameChg chg="mod modGraphic">
          <ac:chgData name="Samantha Crossland" userId="7df02f33-26c5-4a2b-99df-598e59d7c04a" providerId="ADAL" clId="{25C0FA88-3C33-475E-A77E-BD891CE318BE}" dt="2018-04-19T14:43:36.496" v="327"/>
          <ac:graphicFrameMkLst>
            <pc:docMk/>
            <pc:sldMk cId="1444770760" sldId="259"/>
            <ac:graphicFrameMk id="4" creationId="{00000000-0000-0000-0000-000000000000}"/>
          </ac:graphicFrameMkLst>
        </pc:graphicFrameChg>
        <pc:picChg chg="mod">
          <ac:chgData name="Samantha Crossland" userId="7df02f33-26c5-4a2b-99df-598e59d7c04a" providerId="ADAL" clId="{25C0FA88-3C33-475E-A77E-BD891CE318BE}" dt="2018-04-19T14:41:48.366" v="313" actId="1076"/>
          <ac:picMkLst>
            <pc:docMk/>
            <pc:sldMk cId="1444770760" sldId="259"/>
            <ac:picMk id="10" creationId="{00000000-0000-0000-0000-000000000000}"/>
          </ac:picMkLst>
        </pc:picChg>
        <pc:picChg chg="mod">
          <ac:chgData name="Samantha Crossland" userId="7df02f33-26c5-4a2b-99df-598e59d7c04a" providerId="ADAL" clId="{25C0FA88-3C33-475E-A77E-BD891CE318BE}" dt="2018-04-19T14:41:39.709" v="311" actId="1076"/>
          <ac:picMkLst>
            <pc:docMk/>
            <pc:sldMk cId="1444770760" sldId="259"/>
            <ac:picMk id="307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D9E5E-9C44-46CC-B6B3-77B406918DE3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E65E0-7E0D-4703-A1DB-EB7B99B29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16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20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8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55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54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01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62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00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58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75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9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F3D9-F8D1-4410-901B-BD87BB8A2F5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16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9F3D9-F8D1-4410-901B-BD87BB8A2F51}" type="datetimeFigureOut">
              <a:rPr lang="en-GB" smtClean="0"/>
              <a:t>19/04/2018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8D76-F4D7-4EC7-A277-478455615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32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bbc.co.uk/schools/gcsebitesize/science/ocr_gateway/understanding_organisms/nervous_systemrev6.shtml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335895"/>
              </p:ext>
            </p:extLst>
          </p:nvPr>
        </p:nvGraphicFramePr>
        <p:xfrm>
          <a:off x="35496" y="13072"/>
          <a:ext cx="9082550" cy="6762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2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2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2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281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B5 Homeostasis and response</a:t>
                      </a:r>
                    </a:p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AQA Trilogy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>
                          <a:solidFill>
                            <a:schemeClr val="tx1"/>
                          </a:solidFill>
                        </a:rPr>
                        <a:t>Define homeostasis</a:t>
                      </a:r>
                    </a:p>
                    <a:p>
                      <a:endParaRPr lang="en-GB" sz="1000" b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>
                          <a:solidFill>
                            <a:schemeClr val="tx1"/>
                          </a:solidFill>
                        </a:rPr>
                        <a:t>List 3 things that need to be</a:t>
                      </a:r>
                      <a:r>
                        <a:rPr lang="en-GB" sz="1000" b="0" baseline="0">
                          <a:solidFill>
                            <a:schemeClr val="tx1"/>
                          </a:solidFill>
                        </a:rPr>
                        <a:t> kept in homeostasis in the human body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baseline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baseline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1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1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Draw a flow chart to show the action of the reflex arc below.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Why</a:t>
                      </a: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 is the reflex arc important?</a:t>
                      </a:r>
                    </a:p>
                    <a:p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Name the 3 types of neurone in the reflex arc</a:t>
                      </a:r>
                    </a:p>
                    <a:p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What is a synapse and how does it work?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ysClr val="windowText" lastClr="000000"/>
                          </a:solidFill>
                        </a:rPr>
                        <a:t>RPA 7: </a:t>
                      </a: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Reaction times</a:t>
                      </a:r>
                    </a:p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Explain why using a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computer to measure reaction times is better than the ruler drop method.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ysClr val="windowText" lastClr="000000"/>
                          </a:solidFill>
                        </a:rPr>
                        <a:t>Define the term hormone.</a:t>
                      </a: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Complete the labels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baseline="0" dirty="0">
                          <a:solidFill>
                            <a:sysClr val="windowText" lastClr="000000"/>
                          </a:solidFill>
                        </a:rPr>
                        <a:t>Explain why the pituitary gland is often called the master gland.</a:t>
                      </a: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4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Explain how glucagon interacts with insulin in a negative feedback cycle to control blood glucose levels</a:t>
                      </a:r>
                    </a:p>
                    <a:p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Describe what occurs if blood glucose levels are too low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KW: glucagon,  glycogen, pancreas</a:t>
                      </a: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Where</a:t>
                      </a: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 is blood glucose monitored?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Describe the two roles of insulin in lowering blood glucose  levels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Describe the effect of insulin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on people with and without diabetes</a:t>
                      </a: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90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ompare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the causes and treatment of Type 1 and Type 2 diabetes.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563" y="2013546"/>
            <a:ext cx="1401287" cy="1415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2" descr="Image result for c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/>
          </a:p>
        </p:txBody>
      </p:sp>
      <p:pic>
        <p:nvPicPr>
          <p:cNvPr id="7" name="Content Placeholder 4" descr="Image result for ruler drop test"/>
          <p:cNvPicPr>
            <a:picLocks noGrp="1"/>
          </p:cNvPicPr>
          <p:nvPr>
            <p:ph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36850"/>
            <a:ext cx="719361" cy="647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93704" y="404664"/>
            <a:ext cx="1602730" cy="121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Image result for blood sugar graph of diabetic">
            <a:extLst>
              <a:ext uri="{FF2B5EF4-FFF2-40B4-BE49-F238E27FC236}">
                <a16:creationId xmlns:a16="http://schemas.microsoft.com/office/drawing/2014/main" id="{8787A468-E17E-407B-A30F-384A5AA56F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" t="3609" b="6446"/>
          <a:stretch/>
        </p:blipFill>
        <p:spPr bwMode="auto">
          <a:xfrm>
            <a:off x="6851641" y="4149080"/>
            <a:ext cx="2050146" cy="9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A12856-3FC2-4048-98CE-8A0FFCA27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610" y="4733623"/>
            <a:ext cx="292894" cy="29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68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210762"/>
              </p:ext>
            </p:extLst>
          </p:nvPr>
        </p:nvGraphicFramePr>
        <p:xfrm>
          <a:off x="0" y="0"/>
          <a:ext cx="9144000" cy="681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560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B5 Homeostasis and response</a:t>
                      </a:r>
                    </a:p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AQA Trilogy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What is the</a:t>
                      </a:r>
                      <a:r>
                        <a:rPr lang="en-GB" sz="1000" baseline="0" dirty="0"/>
                        <a:t> endocrine system and how does it work?</a:t>
                      </a:r>
                    </a:p>
                    <a:p>
                      <a:endParaRPr lang="en-GB" sz="1000" baseline="0" dirty="0"/>
                    </a:p>
                    <a:p>
                      <a:endParaRPr lang="en-GB" sz="1000" baseline="0" dirty="0"/>
                    </a:p>
                    <a:p>
                      <a:endParaRPr lang="en-GB" sz="1000" baseline="0" dirty="0"/>
                    </a:p>
                    <a:p>
                      <a:endParaRPr lang="en-GB" sz="1000" baseline="0" dirty="0"/>
                    </a:p>
                    <a:p>
                      <a:r>
                        <a:rPr lang="en-GB" sz="1000" baseline="0" dirty="0"/>
                        <a:t>Describe the role of the pituitary gland</a:t>
                      </a:r>
                      <a:endParaRPr lang="en-GB" sz="1000" dirty="0"/>
                    </a:p>
                    <a:p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Water</a:t>
                      </a: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 levels are controlled by the hormone _____. It is released by the ______________ gland into the ________ and affects the permeability of the _________ tubules.</a:t>
                      </a:r>
                    </a:p>
                    <a:p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ADH causes __________ water to be absorbed back into the blood.</a:t>
                      </a:r>
                    </a:p>
                    <a:p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It is controlled by _____________ feedback</a:t>
                      </a:r>
                      <a:endParaRPr lang="en-GB" sz="1000" b="0" baseline="0" dirty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>
                          <a:solidFill>
                            <a:sysClr val="windowText" lastClr="000000"/>
                          </a:solidFill>
                        </a:rPr>
                        <a:t>List 3 ways that water is lost from the body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900" b="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900" b="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900" b="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GB" sz="9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GB" sz="900" b="0" baseline="0" dirty="0">
                          <a:solidFill>
                            <a:sysClr val="windowText" lastClr="000000"/>
                          </a:solidFill>
                        </a:rPr>
                        <a:t>Name 2 ways that urea and ions are lost from the body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900" b="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900" b="0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en-GB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6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Explain the roles of the following hormones: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Thyroxine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Adrenaline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solidFill>
                            <a:sysClr val="windowText" lastClr="000000"/>
                          </a:solidFill>
                        </a:rPr>
                        <a:t>State 2 ways in which the effects of the nervous system differ from the nervous system.</a:t>
                      </a: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 eaLnBrk="1" fontAlgn="auto" latinLnBrk="0" hangingPunct="1"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GB" sz="105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Where are the following hormones produced and what are their functions?</a:t>
                      </a:r>
                      <a:endParaRPr lang="en-US" sz="1050" b="0" i="0" u="none" strike="noStrike" baseline="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defTabSz="914400" eaLnBrk="1" fontAlgn="auto" latinLnBrk="0" hangingPunct="1"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GB" sz="105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Oestrogen</a:t>
                      </a:r>
                      <a:endParaRPr lang="en-US" sz="1050" b="0" i="0" u="none" strike="noStrike" baseline="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defTabSz="914400" eaLnBrk="1" fontAlgn="auto" latinLnBrk="0" hangingPunct="1">
                        <a:buClrTx/>
                        <a:buSzTx/>
                        <a:buNone/>
                        <a:tabLst/>
                        <a:defRPr/>
                      </a:pPr>
                      <a:endParaRPr lang="en-GB" sz="1050" b="0" i="0" u="none" strike="noStrike" baseline="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defTabSz="914400" eaLnBrk="1" fontAlgn="auto" latinLnBrk="0" hangingPunct="1">
                        <a:buClrTx/>
                        <a:buSzTx/>
                        <a:buNone/>
                        <a:tabLst/>
                        <a:defRPr/>
                      </a:pPr>
                      <a:endParaRPr lang="en-GB" sz="1050" b="0" i="0" u="none" strike="noStrike" baseline="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defTabSz="914400" eaLnBrk="1" fontAlgn="auto" latinLnBrk="0" hangingPunct="1">
                        <a:buClrTx/>
                        <a:buSzTx/>
                        <a:buNone/>
                        <a:tabLst/>
                        <a:defRPr/>
                      </a:pPr>
                      <a:endParaRPr lang="en-GB" sz="1050" b="0" i="0" u="none" strike="noStrike" baseline="0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lvl="0" defTabSz="914400" eaLnBrk="1" fontAlgn="auto" latinLnBrk="0" hangingPunct="1"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GB" sz="105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Testosterone</a:t>
                      </a:r>
                      <a:endParaRPr lang="en-GB" sz="1050" dirty="0"/>
                    </a:p>
                    <a:p>
                      <a:endParaRPr lang="en-GB" sz="105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baseline="0" noProof="0" dirty="0">
                          <a:solidFill>
                            <a:srgbClr val="000000"/>
                          </a:solidFill>
                          <a:latin typeface="+mn-lt"/>
                        </a:rPr>
                        <a:t>What is meant the term secondary sex characteristics and what causes these to occur?</a:t>
                      </a:r>
                      <a:endParaRPr lang="en-US" sz="1000" dirty="0"/>
                    </a:p>
                    <a:p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9068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What do the following acronyms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stand for:</a:t>
                      </a: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IVF</a:t>
                      </a: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FSH</a:t>
                      </a: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LH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List</a:t>
                      </a:r>
                      <a:r>
                        <a:rPr lang="en-GB" sz="1000" baseline="0" dirty="0"/>
                        <a:t> the 4 hormones involved in the menstrual cycle and give their functions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000" baseline="0" dirty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000" baseline="0" dirty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000" baseline="0" dirty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 </a:t>
                      </a:r>
                      <a:endParaRPr lang="en-GB" sz="1000" dirty="0"/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Explain</a:t>
                      </a: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 how hormones interact to control the menstrual cycle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Describe the steps involved in IVF treatment</a:t>
                      </a: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9068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List three negative impacts of fertility treatment on a couple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Explain how the following contraceptives work: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Oral contraceptives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Injection/</a:t>
                      </a: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 implant/ skin patch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Explain how the following contraceptives work: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Barrier methods (condoms/ diaphragms)</a:t>
                      </a:r>
                    </a:p>
                    <a:p>
                      <a:pPr marL="0" indent="0">
                        <a:buNone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Spermicidal agents</a:t>
                      </a: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ysClr val="windowText" lastClr="000000"/>
                          </a:solidFill>
                        </a:rPr>
                        <a:t>Explain how the following contraceptives work: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IUD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10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000" baseline="0" dirty="0" err="1">
                          <a:solidFill>
                            <a:sysClr val="windowText" lastClr="000000"/>
                          </a:solidFill>
                        </a:rPr>
                        <a:t>Abstianing</a:t>
                      </a: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sz="100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000" baseline="0" dirty="0">
                          <a:solidFill>
                            <a:sysClr val="windowText" lastClr="000000"/>
                          </a:solidFill>
                        </a:rPr>
                        <a:t>Surgical methods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AutoShape 2" descr="Image result for c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25000"/>
            <a:ext cx="2177592" cy="82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90" y="4221088"/>
            <a:ext cx="1182610" cy="826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770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5C477DC54DFA49A976CCEA681287DA" ma:contentTypeVersion="11" ma:contentTypeDescription="Create a new document." ma:contentTypeScope="" ma:versionID="a425357a3d22511b198b060466b01d0d">
  <xsd:schema xmlns:xsd="http://www.w3.org/2001/XMLSchema" xmlns:xs="http://www.w3.org/2001/XMLSchema" xmlns:p="http://schemas.microsoft.com/office/2006/metadata/properties" xmlns:ns2="76b2813f-b7ee-4c0f-a7a6-cd9459acc3f8" xmlns:ns3="b944ffe8-1ad6-4b9e-82bc-99bbedf1904f" targetNamespace="http://schemas.microsoft.com/office/2006/metadata/properties" ma:root="true" ma:fieldsID="6cf7ef91f68165b11261dd1fd72797d6" ns2:_="" ns3:_="">
    <xsd:import namespace="76b2813f-b7ee-4c0f-a7a6-cd9459acc3f8"/>
    <xsd:import namespace="b944ffe8-1ad6-4b9e-82bc-99bbedf1904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2813f-b7ee-4c0f-a7a6-cd9459acc3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4ffe8-1ad6-4b9e-82bc-99bbedf190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B05A20-6D27-45DA-A9D3-6EB426BAEF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FFFFAA-CE31-47BD-BB63-0E5FE82404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b2813f-b7ee-4c0f-a7a6-cd9459acc3f8"/>
    <ds:schemaRef ds:uri="b944ffe8-1ad6-4b9e-82bc-99bbedf190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DE1F96-1006-45FC-8066-C2027026DF18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b944ffe8-1ad6-4b9e-82bc-99bbedf1904f"/>
    <ds:schemaRef ds:uri="http://purl.org/dc/terms/"/>
    <ds:schemaRef ds:uri="http://schemas.openxmlformats.org/package/2006/metadata/core-properties"/>
    <ds:schemaRef ds:uri="76b2813f-b7ee-4c0f-a7a6-cd9459acc3f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438</Words>
  <Application>Microsoft Office PowerPoint</Application>
  <PresentationFormat>On-screen Show (4:3)</PresentationFormat>
  <Paragraphs>123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Samantha Crossland</cp:lastModifiedBy>
  <cp:revision>24</cp:revision>
  <dcterms:created xsi:type="dcterms:W3CDTF">2017-02-06T15:38:59Z</dcterms:created>
  <dcterms:modified xsi:type="dcterms:W3CDTF">2018-04-19T15:04:39Z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0x010100765C477DC54DFA49A976CCEA681287DA</vt:lpwstr>
  </property>
</Properties>
</file>