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D70EC-538B-44FC-8B9B-508F77E4828E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E964E-DD00-4583-9210-0D1E16BC9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53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5CE78-18FE-41A1-85C2-3F925863A8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426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5CE78-18FE-41A1-85C2-3F925863A8A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426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82EC-FDFF-4657-976C-56BD60DC913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928D-35BA-4463-BC2C-F7AAC54AF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16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82EC-FDFF-4657-976C-56BD60DC913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928D-35BA-4463-BC2C-F7AAC54AF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863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82EC-FDFF-4657-976C-56BD60DC913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928D-35BA-4463-BC2C-F7AAC54AF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19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82EC-FDFF-4657-976C-56BD60DC913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928D-35BA-4463-BC2C-F7AAC54AF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88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82EC-FDFF-4657-976C-56BD60DC913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928D-35BA-4463-BC2C-F7AAC54AF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63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82EC-FDFF-4657-976C-56BD60DC913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928D-35BA-4463-BC2C-F7AAC54AF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59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82EC-FDFF-4657-976C-56BD60DC913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928D-35BA-4463-BC2C-F7AAC54AF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95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82EC-FDFF-4657-976C-56BD60DC913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928D-35BA-4463-BC2C-F7AAC54AF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5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82EC-FDFF-4657-976C-56BD60DC913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928D-35BA-4463-BC2C-F7AAC54AF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96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82EC-FDFF-4657-976C-56BD60DC913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928D-35BA-4463-BC2C-F7AAC54AF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56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82EC-FDFF-4657-976C-56BD60DC913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928D-35BA-4463-BC2C-F7AAC54AF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74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682EC-FDFF-4657-976C-56BD60DC913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7928D-35BA-4463-BC2C-F7AAC54AF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27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0461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68851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C1 Atomic Structure and the Periodic Table</a:t>
                      </a:r>
                    </a:p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AQA Trilogy</a:t>
                      </a:r>
                    </a:p>
                    <a:p>
                      <a:pPr algn="l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Write the word equation for:</a:t>
                      </a:r>
                    </a:p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Burning magnesium in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air</a:t>
                      </a:r>
                    </a:p>
                    <a:p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Can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you write the balanced symbol equation?</a:t>
                      </a:r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Explain 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crystallisation as a separation technique</a:t>
                      </a:r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88515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Define the following</a:t>
                      </a: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 terms:</a:t>
                      </a:r>
                    </a:p>
                    <a:p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Atom</a:t>
                      </a:r>
                    </a:p>
                    <a:p>
                      <a:pPr>
                        <a:lnSpc>
                          <a:spcPct val="250000"/>
                        </a:lnSpc>
                      </a:pP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Element</a:t>
                      </a:r>
                    </a:p>
                    <a:p>
                      <a:pPr>
                        <a:lnSpc>
                          <a:spcPct val="250000"/>
                        </a:lnSpc>
                      </a:pP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Compound</a:t>
                      </a:r>
                    </a:p>
                    <a:p>
                      <a:pPr>
                        <a:lnSpc>
                          <a:spcPct val="250000"/>
                        </a:lnSpc>
                      </a:pP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Mixture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Balance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the symbol equations below:</a:t>
                      </a:r>
                    </a:p>
                    <a:p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H</a:t>
                      </a:r>
                      <a:r>
                        <a:rPr lang="en-GB" sz="1000" b="0" baseline="-250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SO</a:t>
                      </a:r>
                      <a:r>
                        <a:rPr lang="en-GB" sz="1000" b="0" baseline="-250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 +   </a:t>
                      </a:r>
                      <a:r>
                        <a:rPr lang="en-GB" sz="1000" b="0" baseline="0" dirty="0" err="1" smtClean="0">
                          <a:solidFill>
                            <a:sysClr val="windowText" lastClr="000000"/>
                          </a:solidFill>
                        </a:rPr>
                        <a:t>NaOH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    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     Na</a:t>
                      </a:r>
                      <a:r>
                        <a:rPr lang="en-GB" sz="1000" b="0" baseline="-2500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SO</a:t>
                      </a:r>
                      <a:r>
                        <a:rPr lang="en-GB" sz="1000" b="0" baseline="-2500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4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   +    H</a:t>
                      </a:r>
                      <a:r>
                        <a:rPr lang="en-GB" sz="1000" b="0" baseline="-2500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O</a:t>
                      </a:r>
                    </a:p>
                    <a:p>
                      <a:pPr algn="ctr"/>
                      <a:endParaRPr lang="en-GB" sz="1000" b="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pPr algn="ctr"/>
                      <a:endParaRPr lang="en-GB" sz="1000" b="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pPr algn="ctr"/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Zn   +  O</a:t>
                      </a:r>
                      <a:r>
                        <a:rPr lang="en-GB" sz="1000" b="0" baseline="-2500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       </a:t>
                      </a:r>
                      <a:r>
                        <a:rPr lang="en-GB" sz="1000" b="0" baseline="0" dirty="0" err="1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ZnO</a:t>
                      </a:r>
                      <a:endParaRPr lang="en-GB" sz="1000" b="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pPr algn="ctr"/>
                      <a:endParaRPr lang="en-GB" sz="1000" b="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pPr algn="ctr"/>
                      <a:endParaRPr lang="en-GB" sz="1000" b="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pPr algn="ctr"/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CH</a:t>
                      </a:r>
                      <a:r>
                        <a:rPr lang="en-GB" sz="1000" b="0" baseline="-2500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4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 +     O</a:t>
                      </a:r>
                      <a:r>
                        <a:rPr lang="en-GB" sz="1000" b="0" baseline="-2500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        CO</a:t>
                      </a:r>
                      <a:r>
                        <a:rPr lang="en-GB" sz="1000" b="0" baseline="-2500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 +        H</a:t>
                      </a:r>
                      <a:r>
                        <a:rPr lang="en-GB" sz="1000" b="0" baseline="-2500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O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Draw a diagram to illustrate chromatography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as a separation technique</a:t>
                      </a: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Number of protons =</a:t>
                      </a:r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Number of neutrons =</a:t>
                      </a:r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Number of electrons 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8534">
                <a:tc>
                  <a:txBody>
                    <a:bodyPr/>
                    <a:lstStyle/>
                    <a:p>
                      <a:r>
                        <a:rPr lang="en-GB" sz="1000" smtClean="0">
                          <a:solidFill>
                            <a:sysClr val="windowText" lastClr="000000"/>
                          </a:solidFill>
                        </a:rPr>
                        <a:t>Write</a:t>
                      </a:r>
                      <a:r>
                        <a:rPr lang="en-GB" sz="1000" baseline="0" smtClean="0">
                          <a:solidFill>
                            <a:sysClr val="windowText" lastClr="000000"/>
                          </a:solidFill>
                        </a:rPr>
                        <a:t> the symbols for the following elements: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000" smtClean="0">
                          <a:solidFill>
                            <a:sysClr val="windowText" lastClr="000000"/>
                          </a:solidFill>
                        </a:rPr>
                        <a:t>Oxygen                        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000" smtClean="0">
                          <a:solidFill>
                            <a:sysClr val="windowText" lastClr="000000"/>
                          </a:solidFill>
                        </a:rPr>
                        <a:t>Carbon                         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000" smtClean="0">
                          <a:solidFill>
                            <a:sysClr val="windowText" lastClr="000000"/>
                          </a:solidFill>
                        </a:rPr>
                        <a:t>Sodium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000" smtClean="0">
                          <a:solidFill>
                            <a:sysClr val="windowText" lastClr="000000"/>
                          </a:solidFill>
                        </a:rPr>
                        <a:t>Magnesium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000" smtClean="0">
                          <a:solidFill>
                            <a:sysClr val="windowText" lastClr="000000"/>
                          </a:solidFill>
                        </a:rPr>
                        <a:t>Chlorine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000" smtClean="0">
                          <a:solidFill>
                            <a:sysClr val="windowText" lastClr="000000"/>
                          </a:solidFill>
                        </a:rPr>
                        <a:t>Copper</a:t>
                      </a:r>
                      <a:endParaRPr lang="en-GB" sz="10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smtClean="0">
                          <a:solidFill>
                            <a:sysClr val="windowText" lastClr="000000"/>
                          </a:solidFill>
                        </a:rPr>
                        <a:t>Explain simple</a:t>
                      </a:r>
                      <a:r>
                        <a:rPr lang="en-GB" sz="900" b="0" baseline="0" smtClean="0">
                          <a:solidFill>
                            <a:sysClr val="windowText" lastClr="000000"/>
                          </a:solidFill>
                        </a:rPr>
                        <a:t> distillation as a separation technique, shown in the diagram</a:t>
                      </a:r>
                      <a:endParaRPr lang="en-GB" sz="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Describe the difference between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the </a:t>
                      </a: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plum pudding and the nuclear 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model of an atom</a:t>
                      </a:r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243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Write the name of the compound: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CO</a:t>
                      </a:r>
                      <a:r>
                        <a:rPr lang="en-GB" sz="1000" baseline="-250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lnSpc>
                          <a:spcPct val="200000"/>
                        </a:lnSpc>
                        <a:buNone/>
                      </a:pP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H</a:t>
                      </a:r>
                      <a:r>
                        <a:rPr lang="en-GB" sz="1000" baseline="-250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</a:p>
                    <a:p>
                      <a:pPr marL="0" indent="0">
                        <a:lnSpc>
                          <a:spcPct val="200000"/>
                        </a:lnSpc>
                        <a:buNone/>
                      </a:pPr>
                      <a:r>
                        <a:rPr lang="en-GB" sz="1000" baseline="0" dirty="0" err="1" smtClean="0">
                          <a:solidFill>
                            <a:sysClr val="windowText" lastClr="000000"/>
                          </a:solidFill>
                        </a:rPr>
                        <a:t>NaCl</a:t>
                      </a:r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lnSpc>
                          <a:spcPct val="200000"/>
                        </a:lnSpc>
                        <a:buNone/>
                      </a:pP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CuSO</a:t>
                      </a:r>
                      <a:r>
                        <a:rPr lang="en-GB" sz="1000" baseline="-250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  <a:p>
                      <a:pPr marL="0" indent="0">
                        <a:buNone/>
                      </a:pPr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Explain fractional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distillation as a separation technique</a:t>
                      </a: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Where in an atom are the neutrons and proton?</a:t>
                      </a:r>
                    </a:p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The number of protons = the number of_________</a:t>
                      </a:r>
                    </a:p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Atomic number is the number of _________</a:t>
                      </a:r>
                    </a:p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Mass number is the number of ________ + the number of _________</a:t>
                      </a:r>
                    </a:p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Isotopes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have a different number of ____________</a:t>
                      </a:r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091" y="188640"/>
            <a:ext cx="2155413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328" y="1943543"/>
            <a:ext cx="1584176" cy="396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233618"/>
            <a:ext cx="1994148" cy="395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429000"/>
            <a:ext cx="1800200" cy="166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71129" y="3356992"/>
            <a:ext cx="12241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Simple distillation</a:t>
            </a:r>
            <a:endParaRPr lang="en-GB" sz="9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236565"/>
            <a:ext cx="1465507" cy="1576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278859" y="5142384"/>
            <a:ext cx="12241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fractional distillation</a:t>
            </a:r>
            <a:endParaRPr lang="en-GB" sz="900" dirty="0"/>
          </a:p>
        </p:txBody>
      </p:sp>
      <p:sp>
        <p:nvSpPr>
          <p:cNvPr id="3" name="AutoShape 6" descr="Image result for plum pudding atom mod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555" y="4621892"/>
            <a:ext cx="883543" cy="47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Image result for nuclear atom model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748" y="4581128"/>
            <a:ext cx="592756" cy="53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58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38728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69745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C1 Atomic Structure and the Periodic Table</a:t>
                      </a:r>
                    </a:p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AQA Trilogy</a:t>
                      </a:r>
                    </a:p>
                    <a:p>
                      <a:pPr algn="l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In the periodic table,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the elements are arranged in order of their ___________ number</a:t>
                      </a:r>
                    </a:p>
                    <a:p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Elements in the same group, have the same number of ______________</a:t>
                      </a:r>
                    </a:p>
                    <a:p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Groups go ____________</a:t>
                      </a:r>
                    </a:p>
                    <a:p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Periods go ___________</a:t>
                      </a:r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When developing the periodic table, Why did </a:t>
                      </a:r>
                      <a:r>
                        <a:rPr lang="en-GB" sz="1000" b="0" baseline="0" dirty="0" err="1" smtClean="0">
                          <a:solidFill>
                            <a:sysClr val="windowText" lastClr="000000"/>
                          </a:solidFill>
                        </a:rPr>
                        <a:t>Medeleev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leave gaps?</a:t>
                      </a:r>
                    </a:p>
                    <a:p>
                      <a:pPr marL="0" indent="0">
                        <a:buNone/>
                      </a:pPr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Approximately how may elements are in the periodic table?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Properties of metals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 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7450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Draw the electron structure for sodium 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What is group 1 also known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as?</a:t>
                      </a:r>
                    </a:p>
                    <a:p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As you go down group 1, what                happens to the reactivity?</a:t>
                      </a:r>
                    </a:p>
                    <a:p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How many electrons are in the </a:t>
                      </a:r>
                    </a:p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outer shell of a group 1 metal?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Delete as appropriate:</a:t>
                      </a:r>
                    </a:p>
                    <a:p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If you remove electrons from an atom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is becomes positive/ negative</a:t>
                      </a:r>
                    </a:p>
                    <a:p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If you add electrons to an atom it becomes positive/negative</a:t>
                      </a:r>
                    </a:p>
                    <a:p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Properties of non-metals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15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Draw the electron structure for chlorine</a:t>
                      </a:r>
                    </a:p>
                    <a:p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What is group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7 also known as?</a:t>
                      </a: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As you go down group 7, what                happens to the reactivity?</a:t>
                      </a:r>
                    </a:p>
                    <a:p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What happens to melting point 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and </a:t>
                      </a: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boiling point as you go down the group?</a:t>
                      </a:r>
                    </a:p>
                    <a:p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How many electrons are in the </a:t>
                      </a:r>
                    </a:p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outer shell of a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group 7 element?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What is an isotope?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To work out the relative atomic mass using the abundance of isotopes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we can use the following calculation: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 of isotope 1 × mass of isotope 1) +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 of isotope 2 × mass of isotope 2)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÷ 100</a:t>
                      </a:r>
                      <a:endParaRPr lang="en-GB" sz="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15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Draw the electron structure for chlorine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What is group 0 also know as?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In group 0, how many electrons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 are in the outer shell?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How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is boiling point affected as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you go down the group?</a:t>
                      </a:r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Copper has two stable isotopes Cu-63 which has an abundance of 69.2% and Cu-65 which has an abundance of 30.8%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Calculate relative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atomic mass to 1dp.</a:t>
                      </a:r>
                    </a:p>
                    <a:p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any sample of Chlorine 25% will be </a:t>
                      </a:r>
                      <a:r>
                        <a:rPr lang="en-GB" sz="1000" b="0" i="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 and 75% </a:t>
                      </a:r>
                      <a:r>
                        <a:rPr lang="en-GB" sz="1000" b="0" i="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Cl. Calculate the relative atomic mass to 1dp.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97244"/>
            <a:ext cx="1355515" cy="1287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82949"/>
            <a:ext cx="576064" cy="89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728102"/>
            <a:ext cx="343963" cy="155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452438"/>
            <a:ext cx="338918" cy="1577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173960"/>
            <a:ext cx="346122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72437"/>
            <a:ext cx="1381838" cy="1312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31" y="3948876"/>
            <a:ext cx="6000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7" y="5445224"/>
            <a:ext cx="6858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385161"/>
            <a:ext cx="1381838" cy="1312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5" descr="Image result for isotop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713" y="4323102"/>
            <a:ext cx="1277479" cy="762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534" y="6443662"/>
            <a:ext cx="369714" cy="369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464" y="6443662"/>
            <a:ext cx="369714" cy="369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464" y="4725144"/>
            <a:ext cx="369714" cy="369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151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5C477DC54DFA49A976CCEA681287DA" ma:contentTypeVersion="11" ma:contentTypeDescription="Create a new document." ma:contentTypeScope="" ma:versionID="a425357a3d22511b198b060466b01d0d">
  <xsd:schema xmlns:xsd="http://www.w3.org/2001/XMLSchema" xmlns:xs="http://www.w3.org/2001/XMLSchema" xmlns:p="http://schemas.microsoft.com/office/2006/metadata/properties" xmlns:ns2="76b2813f-b7ee-4c0f-a7a6-cd9459acc3f8" xmlns:ns3="b944ffe8-1ad6-4b9e-82bc-99bbedf1904f" targetNamespace="http://schemas.microsoft.com/office/2006/metadata/properties" ma:root="true" ma:fieldsID="6cf7ef91f68165b11261dd1fd72797d6" ns2:_="" ns3:_="">
    <xsd:import namespace="76b2813f-b7ee-4c0f-a7a6-cd9459acc3f8"/>
    <xsd:import namespace="b944ffe8-1ad6-4b9e-82bc-99bbedf1904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b2813f-b7ee-4c0f-a7a6-cd9459acc3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4ffe8-1ad6-4b9e-82bc-99bbedf190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39D7A4-6BB1-43EB-BAC7-8C655DECED86}"/>
</file>

<file path=customXml/itemProps2.xml><?xml version="1.0" encoding="utf-8"?>
<ds:datastoreItem xmlns:ds="http://schemas.openxmlformats.org/officeDocument/2006/customXml" ds:itemID="{DECEB2E3-8941-45F9-A540-B1459445D3B2}"/>
</file>

<file path=customXml/itemProps3.xml><?xml version="1.0" encoding="utf-8"?>
<ds:datastoreItem xmlns:ds="http://schemas.openxmlformats.org/officeDocument/2006/customXml" ds:itemID="{ED343192-C57B-4D04-8C5F-41638600153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527</Words>
  <Application>Microsoft Office PowerPoint</Application>
  <PresentationFormat>On-screen Show (4:3)</PresentationFormat>
  <Paragraphs>126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Oakgrove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CSadler</dc:creator>
  <cp:lastModifiedBy>HENDRICK Kelly</cp:lastModifiedBy>
  <cp:revision>1</cp:revision>
  <cp:lastPrinted>2018-02-20T16:33:26Z</cp:lastPrinted>
  <dcterms:created xsi:type="dcterms:W3CDTF">2017-02-15T20:35:58Z</dcterms:created>
  <dcterms:modified xsi:type="dcterms:W3CDTF">2018-02-20T16:33:33Z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0x010100765C477DC54DFA49A976CCEA681287DA</vt:lpwstr>
  </property>
</Properties>
</file>