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FF8AA-2171-4EE0-927D-EAF3AD784B22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2F16-E42C-417F-A6B1-1735B8C7D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1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58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38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28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02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8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2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1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17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4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9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5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C628-1D3E-4910-B5C8-9DE046AEDAB1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B230-7B68-4AD9-AC9A-B6297BFA8F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85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348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C4 Chemical changes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Delete as appropriate: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When metals react they form positive / negative ions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The more reactive a metal the more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/ less likely it is to form an ion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Aqueous solutions of alkalis contain hydrogen / hydroxide ions</a:t>
                      </a:r>
                    </a:p>
                    <a:p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Define the following key terms:</a:t>
                      </a: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Oxidation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Reduction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Redox reaction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Alkali </a:t>
                      </a: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Neutralisation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Define the following key terms: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Ore</a:t>
                      </a:r>
                    </a:p>
                    <a:p>
                      <a:pPr marL="0" indent="0"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Displacement </a:t>
                      </a:r>
                    </a:p>
                    <a:p>
                      <a:pPr marL="0" indent="0"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Electrolysis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Metal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+ oxygen 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Metal oxide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Magnesium + oxygen  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Zinc + oxygen  </a:t>
                      </a:r>
                    </a:p>
                    <a:p>
                      <a:endParaRPr lang="en-GB" sz="90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The above are oxidation reactions. Explain why</a:t>
                      </a:r>
                      <a:endParaRPr lang="en-GB" sz="9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Reactive metal + water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metal hydroxide + hydrogen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Lithium + water 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Potassium + water 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Calcium + water 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Less reactive metals won’t react with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Metal +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acid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salt + hydrogen</a:t>
                      </a:r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Magnesium +  hydrochloric acid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Zinc + sulfuric acid 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Iron + hydrochloric acid 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Metal oxide + acid  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salt + water</a:t>
                      </a: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Copper oxide + hydrochloric acid </a:t>
                      </a: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Zinc oxide + sulfuric acid  </a:t>
                      </a: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Magnesium oxide + nitric acid  </a:t>
                      </a: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Acid</a:t>
                      </a:r>
                      <a:r>
                        <a:rPr lang="en-GB" sz="900" baseline="0" dirty="0" smtClean="0"/>
                        <a:t> + base 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 salt + water </a:t>
                      </a: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Hydrochloric acid + sodium hydroxide </a:t>
                      </a: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H</a:t>
                      </a:r>
                      <a:r>
                        <a:rPr lang="en-GB" sz="900" baseline="30000" dirty="0" smtClean="0"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sz="900" baseline="-25000" dirty="0" smtClean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GB" sz="900" baseline="-25000" dirty="0" err="1" smtClean="0">
                          <a:sym typeface="Wingdings" panose="05000000000000000000" pitchFamily="2" charset="2"/>
                        </a:rPr>
                        <a:t>aq</a:t>
                      </a:r>
                      <a:r>
                        <a:rPr lang="en-GB" sz="900" baseline="-25000" dirty="0" smtClean="0"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 + OH</a:t>
                      </a:r>
                      <a:r>
                        <a:rPr lang="en-GB" sz="900" baseline="300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GB" sz="900" baseline="-25000" dirty="0" smtClean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GB" sz="900" baseline="-25000" dirty="0" err="1" smtClean="0">
                          <a:sym typeface="Wingdings" panose="05000000000000000000" pitchFamily="2" charset="2"/>
                        </a:rPr>
                        <a:t>aq</a:t>
                      </a:r>
                      <a:r>
                        <a:rPr lang="en-GB" sz="900" baseline="-25000" dirty="0" smtClean="0"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Metal carbonate + acid </a:t>
                      </a:r>
                      <a:r>
                        <a:rPr lang="en-GB" sz="900" dirty="0" smtClean="0">
                          <a:sym typeface="Wingdings" panose="05000000000000000000" pitchFamily="2" charset="2"/>
                        </a:rPr>
                        <a:t> salt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 + water + carbon dioxide</a:t>
                      </a: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Calcium carbonate + hydrochloric acid </a:t>
                      </a: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Copper carbonate + sulfuric acid 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 Metal hydroxide + acid </a:t>
                      </a: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 salt + water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Lithium hydroxide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 + hydrochloric acid 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Sodium hydroxide + sulfuric acid 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Potassium hydroxide + nitric acid  </a:t>
                      </a: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RPA 8: Describe how to prepare 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>
                          <a:solidFill>
                            <a:sysClr val="windowText" lastClr="000000"/>
                          </a:solidFill>
                        </a:rPr>
                        <a:t>pure, dry sample of a soluble</a:t>
                      </a: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 salt</a:t>
                      </a:r>
                    </a:p>
                    <a:p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Name the salt produced when you use:</a:t>
                      </a:r>
                    </a:p>
                    <a:p>
                      <a:endParaRPr lang="en-GB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Hydrochloric acid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Sulfuric acid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Nitric acid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The pH</a:t>
                      </a:r>
                      <a:r>
                        <a:rPr lang="en-GB" sz="900" baseline="0" dirty="0" smtClean="0"/>
                        <a:t> scale goes from ___ to ___</a:t>
                      </a:r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Numbers  of pH less than 7 are __________</a:t>
                      </a:r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pH 7 is _________</a:t>
                      </a:r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Numbers of pH above 7 are ___________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In</a:t>
                      </a:r>
                      <a:r>
                        <a:rPr lang="en-GB" sz="900" baseline="0" dirty="0" smtClean="0"/>
                        <a:t> relation to acids define the following terms: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900" baseline="0" dirty="0" smtClean="0"/>
                        <a:t>Dilute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900" baseline="0" dirty="0" smtClean="0"/>
                        <a:t>Concentrated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900" baseline="0" dirty="0" smtClean="0"/>
                        <a:t>Weak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900" baseline="0" dirty="0" smtClean="0"/>
                        <a:t>Strong</a:t>
                      </a:r>
                    </a:p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Write</a:t>
                      </a:r>
                      <a:r>
                        <a:rPr lang="en-GB" sz="900" baseline="0" dirty="0" smtClean="0"/>
                        <a:t> the symbols for:</a:t>
                      </a:r>
                    </a:p>
                    <a:p>
                      <a:r>
                        <a:rPr lang="en-GB" sz="900" baseline="0" dirty="0" smtClean="0"/>
                        <a:t>Hydrochloric acid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Sulfuric acid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r>
                        <a:rPr lang="en-GB" sz="900" baseline="0" dirty="0" smtClean="0"/>
                        <a:t>Nitric acid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Image result for the pH sc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246162"/>
            <a:ext cx="1872208" cy="58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852" y="3429000"/>
            <a:ext cx="292652" cy="2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824" y="6188615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1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96517"/>
              </p:ext>
            </p:extLst>
          </p:nvPr>
        </p:nvGraphicFramePr>
        <p:xfrm>
          <a:off x="0" y="0"/>
          <a:ext cx="9144000" cy="6888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8249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C4 Chemical changes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Write the reactivity series below and add on the symbols for each element</a:t>
                      </a:r>
                    </a:p>
                    <a:p>
                      <a:pPr algn="l"/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Electrolysis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 key terms:</a:t>
                      </a:r>
                    </a:p>
                    <a:p>
                      <a:pPr algn="l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Electrolyte</a:t>
                      </a: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Cathode</a:t>
                      </a: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Anode</a:t>
                      </a: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900" b="0" dirty="0" smtClean="0">
                          <a:solidFill>
                            <a:sysClr val="windowText" lastClr="000000"/>
                          </a:solidFill>
                        </a:rPr>
                        <a:t>Inert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In the electrolysis of lead bromide:</a:t>
                      </a:r>
                    </a:p>
                    <a:p>
                      <a:pPr marL="0" indent="0" algn="l"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forms at the cathode?</a:t>
                      </a:r>
                    </a:p>
                    <a:p>
                      <a:pPr marL="0" indent="0" algn="l"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What forms at the anode?</a:t>
                      </a:r>
                    </a:p>
                    <a:p>
                      <a:pPr marL="0" indent="0" algn="l">
                        <a:buNone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For electrolysis to occur the lead bromide must be solid/ molten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205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Unreactive metals such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as _______ are found in the Earth as the metal itself.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More reactive metals such as ________ are found in __________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Metals less reactive than carbon can be extracted using _________ with carbon.</a:t>
                      </a:r>
                      <a:endParaRPr lang="en-GB" sz="105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Where does carbon fit into the reactivity series?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Which metals can be extracted using carbon?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sng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Using electrolysis to extract aluminium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Why is aluminium oxide (bauxite) mixed with </a:t>
                      </a:r>
                      <a:r>
                        <a:rPr lang="en-GB" sz="900" b="0" baseline="0" dirty="0" err="1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cryolite</a:t>
                      </a: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Why must the positive electrode (anode) be continually replaced?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What forms at the anode?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What forms at the cathode?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baseline="0" dirty="0" smtClean="0">
                        <a:solidFill>
                          <a:sysClr val="windowText" lastClr="000000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9: Electrolysis – investigate what happens when aqueous solutions are</a:t>
                      </a:r>
                    </a:p>
                    <a:p>
                      <a:pPr algn="l"/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Electrolysed.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In solutions that do not contain a halide ion (Cl</a:t>
                      </a:r>
                      <a:r>
                        <a:rPr lang="en-GB" sz="900" b="0" u="none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,Br</a:t>
                      </a:r>
                      <a:r>
                        <a:rPr lang="en-GB" sz="900" b="0" u="none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,I</a:t>
                      </a:r>
                      <a:r>
                        <a:rPr lang="en-GB" sz="900" b="0" u="none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) Which gas is produced at the: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Anode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Cathode</a:t>
                      </a:r>
                    </a:p>
                    <a:p>
                      <a:pPr algn="l"/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In solutions that contain a halide ion (Cl</a:t>
                      </a:r>
                      <a:r>
                        <a:rPr lang="en-GB" sz="900" b="0" u="none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,Br</a:t>
                      </a:r>
                      <a:r>
                        <a:rPr lang="en-GB" sz="900" b="0" u="none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,I</a:t>
                      </a:r>
                      <a:r>
                        <a:rPr lang="en-GB" sz="900" b="0" u="none" baseline="30000" dirty="0" smtClean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) Which gas is produced at the: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Anode</a:t>
                      </a:r>
                    </a:p>
                    <a:p>
                      <a:pPr algn="l"/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Cathode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629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Oxidation and reduction</a:t>
                      </a:r>
                    </a:p>
                    <a:p>
                      <a:pPr algn="l"/>
                      <a:endParaRPr lang="en-GB" sz="900" dirty="0" smtClean="0"/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 smtClean="0"/>
                        <a:t>O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 smtClean="0"/>
                        <a:t>I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 smtClean="0"/>
                        <a:t>L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 smtClean="0"/>
                        <a:t>R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 smtClean="0"/>
                        <a:t>I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GB" sz="900" dirty="0" smtClean="0"/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Redox reactions</a:t>
                      </a:r>
                    </a:p>
                    <a:p>
                      <a:pPr algn="l"/>
                      <a:r>
                        <a:rPr lang="en-GB" sz="900" dirty="0" smtClean="0"/>
                        <a:t>The</a:t>
                      </a:r>
                      <a:r>
                        <a:rPr lang="en-GB" sz="900" baseline="0" dirty="0" smtClean="0"/>
                        <a:t> ionic equation for iron reacting with dilute hydrochloric acid is shown below</a:t>
                      </a:r>
                      <a:endParaRPr lang="en-GB" sz="900" dirty="0" smtClean="0"/>
                    </a:p>
                    <a:p>
                      <a:pPr algn="ctr"/>
                      <a:r>
                        <a:rPr lang="en-GB" sz="1100" dirty="0" smtClean="0"/>
                        <a:t>Fe + 2H</a:t>
                      </a:r>
                      <a:r>
                        <a:rPr lang="en-GB" sz="1100" baseline="30000" dirty="0" smtClean="0"/>
                        <a:t>+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 2Fe</a:t>
                      </a:r>
                      <a:r>
                        <a:rPr lang="en-GB" sz="1100" baseline="30000" dirty="0" smtClean="0">
                          <a:sym typeface="Wingdings" panose="05000000000000000000" pitchFamily="2" charset="2"/>
                        </a:rPr>
                        <a:t>2+</a:t>
                      </a:r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 + H</a:t>
                      </a:r>
                      <a:r>
                        <a:rPr lang="en-GB" sz="1100" baseline="-25000" dirty="0" smtClean="0">
                          <a:sym typeface="Wingdings" panose="05000000000000000000" pitchFamily="2" charset="2"/>
                        </a:rPr>
                        <a:t>2</a:t>
                      </a:r>
                    </a:p>
                    <a:p>
                      <a:pPr algn="ctr"/>
                      <a:endParaRPr lang="en-GB" sz="1100" baseline="-25000" dirty="0" smtClean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Iron is oxidised / reduced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Fe-2e</a:t>
                      </a:r>
                      <a:r>
                        <a:rPr lang="en-GB" sz="1100" baseline="300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  Fe</a:t>
                      </a:r>
                      <a:r>
                        <a:rPr lang="en-GB" sz="1100" baseline="30000" dirty="0" smtClean="0">
                          <a:sym typeface="Wingdings" panose="05000000000000000000" pitchFamily="2" charset="2"/>
                        </a:rPr>
                        <a:t>2+</a:t>
                      </a:r>
                      <a:endParaRPr lang="en-GB" sz="1100" baseline="0" dirty="0" smtClean="0">
                        <a:sym typeface="Wingdings" panose="05000000000000000000" pitchFamily="2" charset="2"/>
                      </a:endParaRPr>
                    </a:p>
                    <a:p>
                      <a:pPr algn="l"/>
                      <a:endParaRPr lang="en-GB" sz="1100" baseline="0" dirty="0" smtClean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Hydrogen is oxidised / reduced</a:t>
                      </a:r>
                    </a:p>
                    <a:p>
                      <a:pPr algn="ctr"/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2H</a:t>
                      </a:r>
                      <a:r>
                        <a:rPr lang="en-GB" sz="1100" baseline="30000" dirty="0" smtClean="0"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 + 2e</a:t>
                      </a:r>
                      <a:r>
                        <a:rPr lang="en-GB" sz="1100" baseline="300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GB" sz="1100" baseline="0" dirty="0" smtClean="0">
                          <a:sym typeface="Wingdings" panose="05000000000000000000" pitchFamily="2" charset="2"/>
                        </a:rPr>
                        <a:t>  H</a:t>
                      </a:r>
                      <a:r>
                        <a:rPr lang="en-GB" sz="1100" baseline="-25000" dirty="0" smtClean="0">
                          <a:sym typeface="Wingdings" panose="05000000000000000000" pitchFamily="2" charset="2"/>
                        </a:rPr>
                        <a:t>2</a:t>
                      </a:r>
                      <a:endParaRPr lang="en-GB" sz="1100" baseline="0" dirty="0" smtClean="0"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sng" baseline="0" dirty="0" smtClean="0">
                          <a:solidFill>
                            <a:sysClr val="windowText" lastClr="000000"/>
                          </a:solidFill>
                          <a:sym typeface="Wingdings" panose="05000000000000000000" pitchFamily="2" charset="2"/>
                        </a:rPr>
                        <a:t>Using electrolysis to extract aluminium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An aqueous solution of</a:t>
                      </a:r>
                      <a:r>
                        <a:rPr lang="en-GB" sz="900" baseline="0" dirty="0" smtClean="0"/>
                        <a:t> CuCl</a:t>
                      </a:r>
                      <a:r>
                        <a:rPr lang="en-GB" sz="900" baseline="-25000" dirty="0" smtClean="0"/>
                        <a:t>2</a:t>
                      </a:r>
                      <a:r>
                        <a:rPr lang="en-GB" sz="900" baseline="0" dirty="0" smtClean="0"/>
                        <a:t> is electrolysed using inert electrodes. </a:t>
                      </a:r>
                    </a:p>
                    <a:p>
                      <a:pPr algn="l"/>
                      <a:r>
                        <a:rPr lang="en-GB" sz="900" baseline="0" dirty="0" smtClean="0"/>
                        <a:t>Write the </a:t>
                      </a:r>
                      <a:r>
                        <a:rPr lang="en-GB" sz="900" b="1" u="sng" baseline="0" dirty="0" smtClean="0"/>
                        <a:t>half equations</a:t>
                      </a:r>
                      <a:r>
                        <a:rPr lang="en-GB" sz="900" baseline="0" dirty="0" smtClean="0"/>
                        <a:t> for the</a:t>
                      </a:r>
                    </a:p>
                    <a:p>
                      <a:pPr algn="l"/>
                      <a:endParaRPr lang="en-GB" sz="900" baseline="0" dirty="0" smtClean="0"/>
                    </a:p>
                    <a:p>
                      <a:pPr algn="l"/>
                      <a:r>
                        <a:rPr lang="en-GB" sz="900" baseline="0" dirty="0" smtClean="0"/>
                        <a:t>anode </a:t>
                      </a:r>
                    </a:p>
                    <a:p>
                      <a:pPr algn="l"/>
                      <a:endParaRPr lang="en-GB" sz="900" baseline="0" dirty="0" smtClean="0"/>
                    </a:p>
                    <a:p>
                      <a:pPr algn="l"/>
                      <a:endParaRPr lang="en-GB" sz="900" baseline="0" dirty="0" smtClean="0"/>
                    </a:p>
                    <a:p>
                      <a:pPr algn="l"/>
                      <a:endParaRPr lang="en-GB" sz="900" baseline="0" dirty="0" smtClean="0"/>
                    </a:p>
                    <a:p>
                      <a:pPr algn="l"/>
                      <a:r>
                        <a:rPr lang="en-GB" sz="900" baseline="0" dirty="0" smtClean="0"/>
                        <a:t>cathode</a:t>
                      </a:r>
                      <a:endParaRPr lang="en-GB" sz="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159"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Oxidation or reduction</a:t>
                      </a:r>
                    </a:p>
                    <a:p>
                      <a:pPr algn="ctr"/>
                      <a:endParaRPr lang="en-GB" sz="900" dirty="0" smtClean="0"/>
                    </a:p>
                    <a:p>
                      <a:pPr algn="ctr"/>
                      <a:r>
                        <a:rPr lang="en-GB" sz="900" dirty="0" smtClean="0"/>
                        <a:t>Mg</a:t>
                      </a:r>
                      <a:r>
                        <a:rPr lang="en-GB" sz="900" baseline="0" dirty="0" smtClean="0"/>
                        <a:t> + O</a:t>
                      </a:r>
                      <a:r>
                        <a:rPr lang="en-GB" sz="900" baseline="-25000" dirty="0" smtClean="0"/>
                        <a:t>2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 2MgO</a:t>
                      </a:r>
                    </a:p>
                    <a:p>
                      <a:pPr algn="ctr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The magnesium is oxidised / reduced</a:t>
                      </a:r>
                    </a:p>
                    <a:p>
                      <a:pPr algn="ctr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2CuO + C  2Cu + CO</a:t>
                      </a:r>
                      <a:r>
                        <a:rPr lang="en-GB" sz="900" baseline="-25000" dirty="0" smtClean="0">
                          <a:sym typeface="Wingdings" panose="05000000000000000000" pitchFamily="2" charset="2"/>
                        </a:rPr>
                        <a:t>2</a:t>
                      </a:r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The copper is oxidised / reduced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Displacement</a:t>
                      </a:r>
                      <a:r>
                        <a:rPr lang="en-GB" sz="900" u="none" baseline="0" dirty="0" smtClean="0"/>
                        <a:t> </a:t>
                      </a:r>
                      <a:r>
                        <a:rPr lang="en-GB" sz="900" u="sng" dirty="0" smtClean="0"/>
                        <a:t>reactions</a:t>
                      </a:r>
                    </a:p>
                    <a:p>
                      <a:pPr algn="l"/>
                      <a:r>
                        <a:rPr lang="en-GB" sz="900" dirty="0" smtClean="0"/>
                        <a:t>More</a:t>
                      </a:r>
                      <a:r>
                        <a:rPr lang="en-GB" sz="900" baseline="0" dirty="0" smtClean="0"/>
                        <a:t> reactive metal will displace a less reactive metal</a:t>
                      </a:r>
                    </a:p>
                    <a:p>
                      <a:pPr algn="l"/>
                      <a:endParaRPr lang="en-GB" sz="900" baseline="0" dirty="0" smtClean="0"/>
                    </a:p>
                    <a:p>
                      <a:pPr algn="l"/>
                      <a:r>
                        <a:rPr lang="en-GB" sz="900" baseline="0" dirty="0" smtClean="0"/>
                        <a:t>Iron + copper </a:t>
                      </a:r>
                      <a:r>
                        <a:rPr lang="en-GB" sz="900" baseline="0" dirty="0" err="1" smtClean="0"/>
                        <a:t>sulfate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 </a:t>
                      </a:r>
                    </a:p>
                    <a:p>
                      <a:pPr algn="l"/>
                      <a:endParaRPr lang="en-GB" sz="900" dirty="0" smtClean="0"/>
                    </a:p>
                    <a:p>
                      <a:pPr algn="l"/>
                      <a:endParaRPr lang="en-GB" sz="900" dirty="0" smtClean="0"/>
                    </a:p>
                    <a:p>
                      <a:pPr algn="l"/>
                      <a:r>
                        <a:rPr lang="en-GB" sz="900" dirty="0" smtClean="0"/>
                        <a:t>Magnesium</a:t>
                      </a:r>
                      <a:r>
                        <a:rPr lang="en-GB" sz="900" baseline="0" dirty="0" smtClean="0"/>
                        <a:t> + zinc chloride 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</a:t>
                      </a:r>
                    </a:p>
                    <a:p>
                      <a:pPr algn="l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l"/>
                      <a:endParaRPr lang="en-GB" sz="900" baseline="0" dirty="0" smtClean="0">
                        <a:sym typeface="Wingdings" panose="05000000000000000000" pitchFamily="2" charset="2"/>
                      </a:endParaRPr>
                    </a:p>
                    <a:p>
                      <a:pPr algn="l"/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Iron + zinc </a:t>
                      </a:r>
                      <a:r>
                        <a:rPr lang="en-GB" sz="900" baseline="0" dirty="0" err="1" smtClean="0">
                          <a:sym typeface="Wingdings" panose="05000000000000000000" pitchFamily="2" charset="2"/>
                        </a:rPr>
                        <a:t>sulfate</a:t>
                      </a:r>
                      <a:r>
                        <a:rPr lang="en-GB" sz="900" baseline="0" dirty="0" smtClean="0">
                          <a:sym typeface="Wingdings" panose="05000000000000000000" pitchFamily="2" charset="2"/>
                        </a:rPr>
                        <a:t>  </a:t>
                      </a:r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Write the words for the compounds below: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dirty="0" err="1" smtClean="0"/>
                        <a:t>NaOH</a:t>
                      </a:r>
                      <a:endParaRPr lang="en-GB" sz="1000" dirty="0" smtClean="0"/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dirty="0" smtClean="0"/>
                        <a:t>CuCl</a:t>
                      </a:r>
                      <a:r>
                        <a:rPr lang="en-GB" sz="1000" baseline="-25000" dirty="0" smtClean="0"/>
                        <a:t>2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baseline="0" dirty="0" smtClean="0"/>
                        <a:t>KSO</a:t>
                      </a:r>
                      <a:r>
                        <a:rPr lang="en-GB" sz="1000" baseline="-25000" dirty="0" smtClean="0"/>
                        <a:t>4</a:t>
                      </a:r>
                      <a:endParaRPr lang="en-GB" sz="1000" baseline="0" dirty="0" smtClean="0"/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baseline="0" dirty="0" smtClean="0"/>
                        <a:t>CaCO</a:t>
                      </a:r>
                      <a:r>
                        <a:rPr lang="en-GB" sz="1000" baseline="-25000" dirty="0" smtClean="0"/>
                        <a:t>3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baseline="0" dirty="0" err="1" smtClean="0"/>
                        <a:t>MgO</a:t>
                      </a:r>
                      <a:endParaRPr lang="en-GB" sz="1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u="none" dirty="0" smtClean="0">
                          <a:solidFill>
                            <a:sysClr val="windowText" lastClr="000000"/>
                          </a:solidFill>
                        </a:rPr>
                        <a:t>Write</a:t>
                      </a:r>
                      <a:r>
                        <a:rPr lang="en-GB" sz="900" b="0" u="none" baseline="0" dirty="0" smtClean="0">
                          <a:solidFill>
                            <a:sysClr val="windowText" lastClr="000000"/>
                          </a:solidFill>
                        </a:rPr>
                        <a:t> the words for the compounds below: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b="0" u="none" baseline="0" dirty="0" err="1" smtClean="0">
                          <a:solidFill>
                            <a:sysClr val="windowText" lastClr="000000"/>
                          </a:solidFill>
                        </a:rPr>
                        <a:t>HCl</a:t>
                      </a:r>
                      <a:endParaRPr lang="en-GB" sz="10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r>
                        <a:rPr lang="en-GB" sz="1000" b="0" u="none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SO</a:t>
                      </a:r>
                      <a:r>
                        <a:rPr lang="en-GB" sz="1000" b="0" u="none" baseline="-2500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HNO</a:t>
                      </a:r>
                      <a:r>
                        <a:rPr lang="en-GB" sz="1000" baseline="-25000" dirty="0" smtClean="0"/>
                        <a:t>3</a:t>
                      </a: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Fe</a:t>
                      </a:r>
                      <a:r>
                        <a:rPr lang="en-GB" sz="1000" b="0" u="none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en-GB" sz="1000" b="0" u="none" baseline="-25000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Ca(OH)</a:t>
                      </a:r>
                      <a:r>
                        <a:rPr lang="en-GB" sz="1000" b="0" u="none" baseline="-250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en-GB" sz="105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852" y="1700808"/>
            <a:ext cx="292652" cy="2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212" y="3717032"/>
            <a:ext cx="1994119" cy="1275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 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55" y="3944118"/>
            <a:ext cx="1018771" cy="82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6C4F51-843A-411C-89BC-BE00EADD6F31}"/>
</file>

<file path=customXml/itemProps2.xml><?xml version="1.0" encoding="utf-8"?>
<ds:datastoreItem xmlns:ds="http://schemas.openxmlformats.org/officeDocument/2006/customXml" ds:itemID="{A0067DCE-392D-4AE1-AC1C-7822174D1555}"/>
</file>

<file path=customXml/itemProps3.xml><?xml version="1.0" encoding="utf-8"?>
<ds:datastoreItem xmlns:ds="http://schemas.openxmlformats.org/officeDocument/2006/customXml" ds:itemID="{AD54CC28-91CB-43C7-B29E-86BEF8F0225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On-screen Show (4:3)</PresentationFormat>
  <Paragraphs>221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1</cp:revision>
  <cp:lastPrinted>2018-02-20T16:34:45Z</cp:lastPrinted>
  <dcterms:created xsi:type="dcterms:W3CDTF">2017-02-18T14:48:03Z</dcterms:created>
  <dcterms:modified xsi:type="dcterms:W3CDTF">2018-02-20T16:34:57Z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