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B20B9-6DA0-47C1-B690-40686B91EC3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12A64-458D-414B-AE07-C62902651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24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75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68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27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78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8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54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69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57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10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08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43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87621"/>
            <a:ext cx="1459183" cy="126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90013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6974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C5 Energy changes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AQA Trilogy</a:t>
                      </a: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Chemical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reactions only occur if…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Activation energy is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 smtClean="0">
                          <a:solidFill>
                            <a:sysClr val="windowText" lastClr="000000"/>
                          </a:solidFill>
                        </a:rPr>
                        <a:t>The overall energy change of a reaction</a:t>
                      </a:r>
                    </a:p>
                    <a:p>
                      <a:pPr algn="ctr"/>
                      <a:r>
                        <a:rPr lang="en-GB" sz="1050" b="0" dirty="0" smtClean="0">
                          <a:solidFill>
                            <a:sysClr val="windowText" lastClr="000000"/>
                          </a:solidFill>
                        </a:rPr>
                        <a:t>=</a:t>
                      </a:r>
                    </a:p>
                    <a:p>
                      <a:pPr algn="ctr"/>
                      <a:r>
                        <a:rPr lang="en-GB" sz="1050" b="0" dirty="0" smtClean="0">
                          <a:solidFill>
                            <a:sysClr val="windowText" lastClr="000000"/>
                          </a:solidFill>
                        </a:rPr>
                        <a:t>The sum</a:t>
                      </a:r>
                      <a:r>
                        <a:rPr lang="en-GB" sz="1050" b="0" baseline="0" dirty="0" smtClean="0">
                          <a:solidFill>
                            <a:sysClr val="windowText" lastClr="000000"/>
                          </a:solidFill>
                        </a:rPr>
                        <a:t> of the energy needed to break the bonds in the reactants</a:t>
                      </a:r>
                    </a:p>
                    <a:p>
                      <a:pPr algn="ctr"/>
                      <a:r>
                        <a:rPr lang="en-GB" sz="1050" b="0" baseline="0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GB" sz="1050" b="0" baseline="0" dirty="0" smtClean="0">
                          <a:solidFill>
                            <a:sysClr val="windowText" lastClr="000000"/>
                          </a:solidFill>
                        </a:rPr>
                        <a:t>The sum of the energy needed to make the bonds in the products</a:t>
                      </a:r>
                      <a:endParaRPr lang="en-GB" sz="105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7450">
                <a:tc>
                  <a:txBody>
                    <a:bodyPr/>
                    <a:lstStyle/>
                    <a:p>
                      <a:pPr algn="ctr"/>
                      <a:r>
                        <a:rPr lang="en-GB" sz="1000" u="sng" dirty="0" smtClean="0">
                          <a:solidFill>
                            <a:sysClr val="windowText" lastClr="000000"/>
                          </a:solidFill>
                        </a:rPr>
                        <a:t>Exothermic</a:t>
                      </a:r>
                      <a:r>
                        <a:rPr lang="en-GB" sz="1000" u="sng" baseline="0" dirty="0" smtClean="0">
                          <a:solidFill>
                            <a:sysClr val="windowText" lastClr="000000"/>
                          </a:solidFill>
                        </a:rPr>
                        <a:t> reactions</a:t>
                      </a:r>
                    </a:p>
                    <a:p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What is an exothermic reaction</a:t>
                      </a:r>
                    </a:p>
                    <a:p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Give examples of exothermic reactions</a:t>
                      </a:r>
                    </a:p>
                    <a:p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Give useful applications of exothermic reactions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Delete as appropriate:</a:t>
                      </a:r>
                    </a:p>
                    <a:p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Energy is released when bonds are made / broken. </a:t>
                      </a: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This is exothermic / endothermic</a:t>
                      </a: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Energy needs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to be supplied when bonds are made / broken</a:t>
                      </a: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This is exothermic / endothermic</a:t>
                      </a: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Energy level diagram label on: reactants, products, activation energy &amp; energy change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Hydrogen and chlorine react to form hydrogen chloride gas:  H</a:t>
                      </a:r>
                      <a:r>
                        <a:rPr lang="en-GB" sz="10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+ Cl</a:t>
                      </a:r>
                      <a:r>
                        <a:rPr lang="en-GB" sz="10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2HCl </a:t>
                      </a:r>
                    </a:p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Calculate energy change.</a:t>
                      </a:r>
                    </a:p>
                    <a:p>
                      <a:pPr algn="l"/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1550">
                <a:tc>
                  <a:txBody>
                    <a:bodyPr/>
                    <a:lstStyle/>
                    <a:p>
                      <a:pPr algn="ctr"/>
                      <a:r>
                        <a:rPr lang="en-GB" sz="1000" u="sng" dirty="0" smtClean="0">
                          <a:solidFill>
                            <a:sysClr val="windowText" lastClr="000000"/>
                          </a:solidFill>
                        </a:rPr>
                        <a:t>Endothermic</a:t>
                      </a:r>
                      <a:r>
                        <a:rPr lang="en-GB" sz="1000" u="sng" baseline="0" dirty="0" smtClean="0">
                          <a:solidFill>
                            <a:sysClr val="windowText" lastClr="000000"/>
                          </a:solidFill>
                        </a:rPr>
                        <a:t> reactions</a:t>
                      </a:r>
                    </a:p>
                    <a:p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What is an endothermic reaction</a:t>
                      </a:r>
                    </a:p>
                    <a:p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Give examples of endothermic reactions</a:t>
                      </a:r>
                    </a:p>
                    <a:p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Give useful applications of endothermic reactions</a:t>
                      </a:r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In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an exothermic reaction, the energy ________ from forming new bonds is greater than the energy needed to break existing bonds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In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an endothermic reaction, the energy needed to ________ existing bonds is greater than the energy released from forming new bonds</a:t>
                      </a:r>
                      <a:endParaRPr lang="en-GB" sz="105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Sketch an energy level diagram to show a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n exothermic reaction with labels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dirty="0" smtClean="0"/>
                        <a:t>Hydrogen bromide decomposes to form hydrogen and bromine: 2HBr </a:t>
                      </a:r>
                      <a:r>
                        <a:rPr lang="en-GB" sz="1000" dirty="0" smtClean="0">
                          <a:sym typeface="Wingdings" panose="05000000000000000000" pitchFamily="2" charset="2"/>
                        </a:rPr>
                        <a:t> H</a:t>
                      </a:r>
                      <a:r>
                        <a:rPr lang="en-GB" sz="1000" baseline="-25000" dirty="0" smtClean="0">
                          <a:sym typeface="Wingdings" panose="05000000000000000000" pitchFamily="2" charset="2"/>
                        </a:rPr>
                        <a:t>2 </a:t>
                      </a:r>
                      <a:r>
                        <a:rPr lang="en-GB" sz="1000" dirty="0" smtClean="0">
                          <a:sym typeface="Wingdings" panose="05000000000000000000" pitchFamily="2" charset="2"/>
                        </a:rPr>
                        <a:t>+ Br</a:t>
                      </a:r>
                      <a:r>
                        <a:rPr lang="en-GB" sz="1000" baseline="-25000" dirty="0" smtClean="0">
                          <a:sym typeface="Wingdings" panose="05000000000000000000" pitchFamily="2" charset="2"/>
                        </a:rPr>
                        <a:t>2</a:t>
                      </a:r>
                      <a:endParaRPr lang="en-GB" sz="1000" dirty="0" smtClean="0"/>
                    </a:p>
                    <a:p>
                      <a:pPr marL="0" indent="0">
                        <a:buNone/>
                      </a:pPr>
                      <a:r>
                        <a:rPr lang="en-GB" sz="1000" dirty="0" smtClean="0"/>
                        <a:t>Calculate energy change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15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b="1" u="sng" baseline="0" dirty="0" smtClean="0">
                          <a:solidFill>
                            <a:sysClr val="windowText" lastClr="000000"/>
                          </a:solidFill>
                        </a:rPr>
                        <a:t>RPA 10:  Temperature changes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Describe how to tell is a reaction is exothermic or endothermic</a:t>
                      </a:r>
                    </a:p>
                    <a:p>
                      <a:pPr marL="0" indent="0">
                        <a:buNone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What measurements need to be taken?</a:t>
                      </a:r>
                    </a:p>
                    <a:p>
                      <a:pPr marL="0" indent="0">
                        <a:buNone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Why might the reaction mixture be placed in a polystyrene cup rather than a glass beaker?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Claire puts 25cm</a:t>
                      </a:r>
                      <a:r>
                        <a:rPr lang="en-GB" sz="900" b="0" baseline="30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of ethanoic acid into a polystyrene cup with 25cm</a:t>
                      </a:r>
                      <a:r>
                        <a:rPr lang="en-GB" sz="900" b="0" baseline="30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of potassium hydroxide. Both liquids started at 21</a:t>
                      </a:r>
                      <a:r>
                        <a:rPr lang="en-GB" sz="900" b="0" baseline="30000" dirty="0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C. After 2 minutes the temperature of the reaction mixture is 28.5</a:t>
                      </a:r>
                      <a:r>
                        <a:rPr lang="en-GB" sz="900" b="0" baseline="30000" dirty="0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C. Is the reaction endothermic or exothermic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Sketch an energy level diagram to show a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n endothermic reaction with labels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State is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 the diagrams show endo or exothermic reactions</a:t>
                      </a:r>
                      <a:endParaRPr lang="en-GB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092" y="5157192"/>
            <a:ext cx="292652" cy="29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091" y="2560270"/>
            <a:ext cx="950926" cy="79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503051"/>
            <a:ext cx="2075615" cy="120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293096"/>
            <a:ext cx="997949" cy="795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627790"/>
            <a:ext cx="1794668" cy="46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Image result for activation energ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908720"/>
            <a:ext cx="97654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790" y="2958631"/>
            <a:ext cx="369714" cy="36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4" y="4715470"/>
            <a:ext cx="369714" cy="36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278" y="6443662"/>
            <a:ext cx="369714" cy="36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55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5C477DC54DFA49A976CCEA681287DA" ma:contentTypeVersion="11" ma:contentTypeDescription="Create a new document." ma:contentTypeScope="" ma:versionID="a425357a3d22511b198b060466b01d0d">
  <xsd:schema xmlns:xsd="http://www.w3.org/2001/XMLSchema" xmlns:xs="http://www.w3.org/2001/XMLSchema" xmlns:p="http://schemas.microsoft.com/office/2006/metadata/properties" xmlns:ns2="76b2813f-b7ee-4c0f-a7a6-cd9459acc3f8" xmlns:ns3="b944ffe8-1ad6-4b9e-82bc-99bbedf1904f" targetNamespace="http://schemas.microsoft.com/office/2006/metadata/properties" ma:root="true" ma:fieldsID="6cf7ef91f68165b11261dd1fd72797d6" ns2:_="" ns3:_="">
    <xsd:import namespace="76b2813f-b7ee-4c0f-a7a6-cd9459acc3f8"/>
    <xsd:import namespace="b944ffe8-1ad6-4b9e-82bc-99bbedf1904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2813f-b7ee-4c0f-a7a6-cd9459acc3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4ffe8-1ad6-4b9e-82bc-99bbedf190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E8B6E7-FEC1-48CB-A12A-95A14A4FE89A}"/>
</file>

<file path=customXml/itemProps2.xml><?xml version="1.0" encoding="utf-8"?>
<ds:datastoreItem xmlns:ds="http://schemas.openxmlformats.org/officeDocument/2006/customXml" ds:itemID="{85452AB5-1228-4334-AFAF-97BCF25BD144}"/>
</file>

<file path=customXml/itemProps3.xml><?xml version="1.0" encoding="utf-8"?>
<ds:datastoreItem xmlns:ds="http://schemas.openxmlformats.org/officeDocument/2006/customXml" ds:itemID="{1ABEAC79-5B92-4985-8EA9-4268F10248E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On-screen Show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Oakgrove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CSadler</dc:creator>
  <cp:lastModifiedBy>HENDRICK Kelly</cp:lastModifiedBy>
  <cp:revision>1</cp:revision>
  <dcterms:created xsi:type="dcterms:W3CDTF">2017-02-18T15:35:36Z</dcterms:created>
  <dcterms:modified xsi:type="dcterms:W3CDTF">2018-02-20T16:35:17Z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0x010100765C477DC54DFA49A976CCEA681287DA</vt:lpwstr>
  </property>
</Properties>
</file>