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692000" cx="7560000"/>
  <p:notesSz cx="6858000" cy="9144000"/>
  <p:embeddedFontLst>
    <p:embeddedFont>
      <p:font typeface="Dekko"/>
      <p:regular r:id="rId8"/>
    </p:embeddedFont>
    <p:embeddedFont>
      <p:font typeface="Happy Monkey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8A4B58A-FEAD-4034-9EAD-BCA196DF0589}">
  <a:tblStyle styleId="{C8A4B58A-FEAD-4034-9EAD-BCA196DF05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HappyMonkey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Dekk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109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109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</a:t>
            </a: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Dekko"/>
                <a:ea typeface="Dekko"/>
                <a:cs typeface="Dekko"/>
                <a:sym typeface="Dekko"/>
              </a:rPr>
              <a:t>Reactions of acids</a:t>
            </a:r>
            <a:endParaRPr sz="240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3797650"/>
            <a:ext cx="6566100" cy="19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Happy Monkey"/>
                <a:ea typeface="Happy Monkey"/>
                <a:cs typeface="Happy Monkey"/>
                <a:sym typeface="Happy Monkey"/>
              </a:rPr>
              <a:t>Complete</a:t>
            </a:r>
            <a:r>
              <a:rPr lang="en-GB">
                <a:latin typeface="Happy Monkey"/>
                <a:ea typeface="Happy Monkey"/>
                <a:cs typeface="Happy Monkey"/>
                <a:sym typeface="Happy Monkey"/>
              </a:rPr>
              <a:t> the general equation for acid reactions: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Happy Monkey"/>
                <a:ea typeface="Happy Monkey"/>
                <a:cs typeface="Happy Monkey"/>
                <a:sym typeface="Happy Monkey"/>
              </a:rPr>
              <a:t>Acid + Metal →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Happy Monkey"/>
                <a:ea typeface="Happy Monkey"/>
                <a:cs typeface="Happy Monkey"/>
                <a:sym typeface="Happy Monkey"/>
              </a:rPr>
              <a:t>Acid + base →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Happy Monkey"/>
                <a:ea typeface="Happy Monkey"/>
                <a:cs typeface="Happy Monkey"/>
                <a:sym typeface="Happy Monkey"/>
              </a:rPr>
              <a:t>Acid + carbonate → 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57700" y="1043800"/>
            <a:ext cx="7044600" cy="2541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latin typeface="Happy Monkey"/>
                <a:ea typeface="Happy Monkey"/>
                <a:cs typeface="Happy Monkey"/>
                <a:sym typeface="Happy Monkey"/>
              </a:rPr>
              <a:t>Complete the table to complete the salt which an acid will form and the ion that will result from the acid: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57700" y="5454300"/>
            <a:ext cx="7044600" cy="4991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latin typeface="Happy Monkey"/>
                <a:ea typeface="Happy Monkey"/>
                <a:cs typeface="Happy Monkey"/>
                <a:sym typeface="Happy Monkey"/>
              </a:rPr>
              <a:t>Application questions: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marR="12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latin typeface="Happy Monkey"/>
                <a:ea typeface="Happy Monkey"/>
                <a:cs typeface="Happy Monkey"/>
                <a:sym typeface="Happy Monkey"/>
              </a:rPr>
              <a:t>Complete</a:t>
            </a: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 the word equations for each reaction, add a symbol equation for each reaction:</a:t>
            </a:r>
            <a:endParaRPr sz="1200">
              <a:solidFill>
                <a:srgbClr val="222222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Potassium + hydrochloric acid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Lithium + sulphuric acid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Calcium + nitric acid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Magnesium carbonate + sulphuric acid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Sodium carbonate + sulphuric acid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Calcium carbonate + hydrochloric acid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Phosphoric acid + sodium hydroxide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Sulphuric acid + magnesium hydroxide →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latin typeface="Happy Monkey"/>
                <a:ea typeface="Happy Monkey"/>
                <a:cs typeface="Happy Monkey"/>
                <a:sym typeface="Happy Monkey"/>
              </a:rPr>
              <a:t>Nitric acid + potassium hydroxide → </a:t>
            </a:r>
            <a:endParaRPr sz="12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1658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{C8A4B58A-FEAD-4034-9EAD-BCA196DF0589}</a:tableStyleId>
              </a:tblPr>
              <a:tblGrid>
                <a:gridCol w="1885000"/>
                <a:gridCol w="1885000"/>
                <a:gridCol w="1885000"/>
              </a:tblGrid>
              <a:tr h="225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Acid</a:t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Salt Formed</a:t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Ion in salt from acid</a:t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</a:tr>
              <a:tr h="225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Hydrochloric</a:t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</a:tr>
              <a:tr h="225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Phosphoric</a:t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</a:tr>
              <a:tr h="225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Nitric</a:t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</a:tr>
              <a:tr h="225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Sulphuric</a:t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