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2" r:id="rId15"/>
    <p:sldId id="273" r:id="rId16"/>
    <p:sldId id="267" r:id="rId17"/>
    <p:sldId id="268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54B9-A47A-4742-97CF-657A0F25CC4A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C417-BF6C-4C8B-BCFC-0A290740D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17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54B9-A47A-4742-97CF-657A0F25CC4A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C417-BF6C-4C8B-BCFC-0A290740D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89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54B9-A47A-4742-97CF-657A0F25CC4A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C417-BF6C-4C8B-BCFC-0A290740D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63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54B9-A47A-4742-97CF-657A0F25CC4A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C417-BF6C-4C8B-BCFC-0A290740D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95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54B9-A47A-4742-97CF-657A0F25CC4A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C417-BF6C-4C8B-BCFC-0A290740D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1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54B9-A47A-4742-97CF-657A0F25CC4A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C417-BF6C-4C8B-BCFC-0A290740D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1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54B9-A47A-4742-97CF-657A0F25CC4A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C417-BF6C-4C8B-BCFC-0A290740D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52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54B9-A47A-4742-97CF-657A0F25CC4A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C417-BF6C-4C8B-BCFC-0A290740D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0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54B9-A47A-4742-97CF-657A0F25CC4A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C417-BF6C-4C8B-BCFC-0A290740D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8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54B9-A47A-4742-97CF-657A0F25CC4A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C417-BF6C-4C8B-BCFC-0A290740D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38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54B9-A47A-4742-97CF-657A0F25CC4A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C417-BF6C-4C8B-BCFC-0A290740D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554B9-A47A-4742-97CF-657A0F25CC4A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DC417-BF6C-4C8B-BCFC-0A290740D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89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688841" cy="2892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Cell Biology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45102"/>
              </p:ext>
            </p:extLst>
          </p:nvPr>
        </p:nvGraphicFramePr>
        <p:xfrm>
          <a:off x="91234" y="3985380"/>
          <a:ext cx="4070220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5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71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Eukaryotes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Prokaryotes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What is it?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What is it?</a:t>
                      </a:r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Describe</a:t>
                      </a:r>
                      <a:r>
                        <a:rPr lang="en-GB" sz="1100" dirty="0" smtClean="0"/>
                        <a:t> the structure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Describe</a:t>
                      </a:r>
                      <a:r>
                        <a:rPr lang="en-GB" sz="1100" dirty="0" smtClean="0"/>
                        <a:t> the structure</a:t>
                      </a:r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311951" y="93306"/>
            <a:ext cx="2780522" cy="2346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Define </a:t>
            </a:r>
            <a:r>
              <a:rPr lang="en-GB" sz="1100" b="1" dirty="0" smtClean="0"/>
              <a:t>magnification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Define </a:t>
            </a:r>
            <a:r>
              <a:rPr lang="en-GB" sz="1100" b="1" dirty="0" smtClean="0"/>
              <a:t>resolution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Draw the formula triangle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7" name="Isosceles Triangle 6"/>
          <p:cNvSpPr/>
          <p:nvPr/>
        </p:nvSpPr>
        <p:spPr>
          <a:xfrm>
            <a:off x="10109718" y="1524799"/>
            <a:ext cx="1296955" cy="82109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7" idx="1"/>
            <a:endCxn id="7" idx="5"/>
          </p:cNvCxnSpPr>
          <p:nvPr/>
        </p:nvCxnSpPr>
        <p:spPr>
          <a:xfrm>
            <a:off x="10433957" y="1935346"/>
            <a:ext cx="6484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</p:cNvCxnSpPr>
          <p:nvPr/>
        </p:nvCxnSpPr>
        <p:spPr>
          <a:xfrm flipH="1" flipV="1">
            <a:off x="10758195" y="1935346"/>
            <a:ext cx="1" cy="410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80" y="2643366"/>
            <a:ext cx="1390650" cy="990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319">
            <a:off x="1371035" y="722693"/>
            <a:ext cx="1190625" cy="1714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234" y="379053"/>
            <a:ext cx="3566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Label the plant and animal cell with the key organelles</a:t>
            </a:r>
            <a:endParaRPr lang="en-GB" sz="11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27569"/>
              </p:ext>
            </p:extLst>
          </p:nvPr>
        </p:nvGraphicFramePr>
        <p:xfrm>
          <a:off x="3877386" y="93306"/>
          <a:ext cx="5245878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2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251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Organelle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Function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1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Nucleus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51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Cytoplasm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51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Cell membrane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51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Mitochondria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51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Ribosomes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51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Vacuole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51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Chloroplast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51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Cell wall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877386" y="2468662"/>
            <a:ext cx="2831324" cy="14501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cell </a:t>
            </a:r>
            <a:r>
              <a:rPr lang="en-GB" sz="1100" b="1" dirty="0" smtClean="0"/>
              <a:t>differentiation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Why is this important?</a:t>
            </a:r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23" name="Rounded Rectangle 22"/>
          <p:cNvSpPr/>
          <p:nvPr/>
        </p:nvSpPr>
        <p:spPr>
          <a:xfrm>
            <a:off x="8714792" y="4357396"/>
            <a:ext cx="1604865" cy="52251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Specialised cells:</a:t>
            </a:r>
          </a:p>
          <a:p>
            <a:pPr algn="ctr"/>
            <a:r>
              <a:rPr lang="en-GB" sz="1100" dirty="0"/>
              <a:t>D</a:t>
            </a:r>
            <a:r>
              <a:rPr lang="en-GB" sz="1100" dirty="0" smtClean="0"/>
              <a:t>escribe the adaptations of each cell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8019" y="2534025"/>
            <a:ext cx="839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Sperm</a:t>
            </a:r>
            <a:endParaRPr lang="en-GB" sz="11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997819" y="2524694"/>
            <a:ext cx="839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Root hair</a:t>
            </a:r>
            <a:endParaRPr lang="en-GB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1082434" y="2548332"/>
            <a:ext cx="839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Xylem </a:t>
            </a:r>
            <a:endParaRPr lang="en-GB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1131419" y="4487848"/>
            <a:ext cx="1060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Phloem</a:t>
            </a:r>
            <a:endParaRPr lang="en-GB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871995" y="4618653"/>
            <a:ext cx="839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Muscle</a:t>
            </a:r>
            <a:endParaRPr lang="en-GB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269963" y="4879910"/>
            <a:ext cx="839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Nerve</a:t>
            </a:r>
            <a:endParaRPr lang="en-GB" sz="11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873" y="2889394"/>
            <a:ext cx="688391" cy="7053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8869" y="3037878"/>
            <a:ext cx="556710" cy="516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7075" y="2679137"/>
            <a:ext cx="384925" cy="106164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3774" y="5313388"/>
            <a:ext cx="477073" cy="9276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8779555" y="5617043"/>
            <a:ext cx="1373080" cy="5656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5507" y="5387460"/>
            <a:ext cx="903829" cy="90382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245429" y="3985380"/>
            <a:ext cx="2369975" cy="2804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are the 2 types of </a:t>
            </a:r>
            <a:r>
              <a:rPr lang="en-GB" sz="1100" b="1" dirty="0" smtClean="0"/>
              <a:t>microscope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Discuss the </a:t>
            </a:r>
            <a:r>
              <a:rPr lang="en-GB" sz="1100" b="1" dirty="0" smtClean="0"/>
              <a:t>advantages</a:t>
            </a:r>
            <a:r>
              <a:rPr lang="en-GB" sz="1100" dirty="0" smtClean="0"/>
              <a:t> and </a:t>
            </a:r>
            <a:r>
              <a:rPr lang="en-GB" sz="1100" b="1" dirty="0" smtClean="0"/>
              <a:t>disadvantages</a:t>
            </a:r>
            <a:r>
              <a:rPr lang="en-GB" sz="1100" dirty="0" smtClean="0"/>
              <a:t> of both microscopes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cxnSp>
        <p:nvCxnSpPr>
          <p:cNvPr id="39" name="Straight Connector 38"/>
          <p:cNvCxnSpPr>
            <a:stCxn id="37" idx="2"/>
          </p:cNvCxnSpPr>
          <p:nvPr/>
        </p:nvCxnSpPr>
        <p:spPr>
          <a:xfrm flipH="1" flipV="1">
            <a:off x="5421086" y="4879910"/>
            <a:ext cx="9331" cy="1909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0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2612" y="83975"/>
            <a:ext cx="5626359" cy="7091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Write the </a:t>
            </a:r>
            <a:r>
              <a:rPr lang="en-GB" sz="1100" b="1" dirty="0" smtClean="0"/>
              <a:t>word</a:t>
            </a:r>
            <a:r>
              <a:rPr lang="en-GB" sz="1100" dirty="0" smtClean="0"/>
              <a:t> and </a:t>
            </a:r>
            <a:r>
              <a:rPr lang="en-GB" sz="1100" b="1" dirty="0" smtClean="0"/>
              <a:t>symbol</a:t>
            </a:r>
            <a:r>
              <a:rPr lang="en-GB" sz="1100" dirty="0" smtClean="0"/>
              <a:t> equation for aerobic respiration: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6" name="Rectangle 5"/>
          <p:cNvSpPr/>
          <p:nvPr/>
        </p:nvSpPr>
        <p:spPr>
          <a:xfrm>
            <a:off x="65314" y="438538"/>
            <a:ext cx="2323323" cy="12036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</a:t>
            </a:r>
            <a:r>
              <a:rPr lang="en-GB" sz="1100" b="1" dirty="0" smtClean="0"/>
              <a:t>respiration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7" name="Rectangle 6"/>
          <p:cNvSpPr/>
          <p:nvPr/>
        </p:nvSpPr>
        <p:spPr>
          <a:xfrm>
            <a:off x="65313" y="1726162"/>
            <a:ext cx="2323323" cy="13249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Why</a:t>
            </a:r>
            <a:r>
              <a:rPr lang="en-GB" sz="1100" dirty="0" smtClean="0"/>
              <a:t> does an organism need to respire?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8" name="Double Wave 7"/>
          <p:cNvSpPr/>
          <p:nvPr/>
        </p:nvSpPr>
        <p:spPr>
          <a:xfrm>
            <a:off x="2472612" y="811762"/>
            <a:ext cx="5626359" cy="914400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 smtClean="0"/>
              <a:t>What type of reaction is respiration? </a:t>
            </a:r>
            <a:r>
              <a:rPr lang="en-GB" sz="1100" b="1" dirty="0" smtClean="0"/>
              <a:t>Explain</a:t>
            </a:r>
            <a:r>
              <a:rPr lang="en-GB" sz="1100" dirty="0" smtClean="0"/>
              <a:t> why?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9" name="Rectangle 8"/>
          <p:cNvSpPr/>
          <p:nvPr/>
        </p:nvSpPr>
        <p:spPr>
          <a:xfrm>
            <a:off x="65313" y="3135085"/>
            <a:ext cx="2323323" cy="220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Explain why we need energy:</a:t>
            </a:r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</p:txBody>
      </p:sp>
      <p:sp>
        <p:nvSpPr>
          <p:cNvPr id="12" name="Rectangle 11"/>
          <p:cNvSpPr/>
          <p:nvPr/>
        </p:nvSpPr>
        <p:spPr>
          <a:xfrm>
            <a:off x="8182946" y="83974"/>
            <a:ext cx="3884646" cy="8397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Write the </a:t>
            </a:r>
            <a:r>
              <a:rPr lang="en-GB" sz="1100" b="1" dirty="0" smtClean="0"/>
              <a:t>word</a:t>
            </a:r>
            <a:r>
              <a:rPr lang="en-GB" sz="1100" dirty="0" smtClean="0"/>
              <a:t> and </a:t>
            </a:r>
            <a:r>
              <a:rPr lang="en-GB" sz="1100" b="1" dirty="0" smtClean="0"/>
              <a:t>symbol</a:t>
            </a:r>
            <a:r>
              <a:rPr lang="en-GB" sz="1100" dirty="0" smtClean="0"/>
              <a:t> equation for anaerobic respiration in humans: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3" name="Rectangle 12"/>
          <p:cNvSpPr/>
          <p:nvPr/>
        </p:nvSpPr>
        <p:spPr>
          <a:xfrm>
            <a:off x="8182946" y="991377"/>
            <a:ext cx="3884646" cy="8724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Define these key words:</a:t>
            </a:r>
          </a:p>
          <a:p>
            <a:r>
              <a:rPr lang="en-GB" sz="1100" b="1" i="1" dirty="0" smtClean="0"/>
              <a:t>Aerobic:</a:t>
            </a:r>
            <a:endParaRPr lang="en-GB" sz="1100" b="1" i="1" dirty="0"/>
          </a:p>
          <a:p>
            <a:endParaRPr lang="en-GB" sz="1100" b="1" i="1" dirty="0" smtClean="0"/>
          </a:p>
          <a:p>
            <a:r>
              <a:rPr lang="en-GB" sz="1100" b="1" i="1" dirty="0" smtClean="0"/>
              <a:t>Anaerobic:</a:t>
            </a:r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4" name="Rectangle 13"/>
          <p:cNvSpPr/>
          <p:nvPr/>
        </p:nvSpPr>
        <p:spPr>
          <a:xfrm>
            <a:off x="8182946" y="1931438"/>
            <a:ext cx="3884646" cy="1315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What is </a:t>
            </a:r>
            <a:r>
              <a:rPr lang="en-GB" sz="1200" b="1" dirty="0" smtClean="0"/>
              <a:t>anaerobic</a:t>
            </a:r>
            <a:r>
              <a:rPr lang="en-GB" sz="1200" dirty="0" smtClean="0"/>
              <a:t> respiration?</a:t>
            </a:r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15" name="Rectangle 14"/>
          <p:cNvSpPr/>
          <p:nvPr/>
        </p:nvSpPr>
        <p:spPr>
          <a:xfrm>
            <a:off x="8182946" y="3314701"/>
            <a:ext cx="3884646" cy="8397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Write the </a:t>
            </a:r>
            <a:r>
              <a:rPr lang="en-GB" sz="1100" b="1" dirty="0" smtClean="0"/>
              <a:t>word</a:t>
            </a:r>
            <a:r>
              <a:rPr lang="en-GB" sz="1100" dirty="0" smtClean="0"/>
              <a:t> and </a:t>
            </a:r>
            <a:r>
              <a:rPr lang="en-GB" sz="1100" b="1" dirty="0" smtClean="0"/>
              <a:t>symbol</a:t>
            </a:r>
            <a:r>
              <a:rPr lang="en-GB" sz="1100" dirty="0" smtClean="0"/>
              <a:t> equation for anaerobic respiration in plants and yeast cells :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6" name="Rectangle 15"/>
          <p:cNvSpPr/>
          <p:nvPr/>
        </p:nvSpPr>
        <p:spPr>
          <a:xfrm>
            <a:off x="8182946" y="4236097"/>
            <a:ext cx="3884646" cy="25285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fermentation?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How is it used in industry?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7" name="Rectangle 16"/>
          <p:cNvSpPr/>
          <p:nvPr/>
        </p:nvSpPr>
        <p:spPr>
          <a:xfrm>
            <a:off x="65313" y="5402424"/>
            <a:ext cx="2323323" cy="13622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State</a:t>
            </a:r>
            <a:r>
              <a:rPr lang="en-GB" sz="1100" dirty="0" smtClean="0"/>
              <a:t> the factors that can </a:t>
            </a:r>
            <a:r>
              <a:rPr lang="en-GB" sz="1100" b="1" dirty="0" smtClean="0"/>
              <a:t>affect</a:t>
            </a:r>
            <a:r>
              <a:rPr lang="en-GB" sz="1100" dirty="0" smtClean="0"/>
              <a:t> the rate of respiration: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472611" y="1849796"/>
            <a:ext cx="5626359" cy="13972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Describe</a:t>
            </a:r>
            <a:r>
              <a:rPr lang="en-GB" sz="1100" dirty="0" smtClean="0"/>
              <a:t> and </a:t>
            </a:r>
            <a:r>
              <a:rPr lang="en-GB" sz="1100" b="1" dirty="0" smtClean="0"/>
              <a:t>explain</a:t>
            </a:r>
            <a:r>
              <a:rPr lang="en-GB" sz="1100" dirty="0" smtClean="0"/>
              <a:t> the changes to your body when you exercise: 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2537927" y="3545633"/>
            <a:ext cx="5430416" cy="1222310"/>
          </a:xfrm>
          <a:prstGeom prst="wedgeRoundRectCallout">
            <a:avLst>
              <a:gd name="adj1" fmla="val -47637"/>
              <a:gd name="adj2" fmla="val -840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happens if you have insufficient oxygen during respiration?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20" name="Rectangle 19"/>
          <p:cNvSpPr/>
          <p:nvPr/>
        </p:nvSpPr>
        <p:spPr>
          <a:xfrm>
            <a:off x="2537927" y="4861249"/>
            <a:ext cx="2743201" cy="830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</a:t>
            </a:r>
            <a:r>
              <a:rPr lang="en-GB" sz="1100" b="1" dirty="0" smtClean="0"/>
              <a:t>oxygen debt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21" name="Rectangle 20"/>
          <p:cNvSpPr/>
          <p:nvPr/>
        </p:nvSpPr>
        <p:spPr>
          <a:xfrm>
            <a:off x="5365103" y="4861249"/>
            <a:ext cx="2733868" cy="830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How is the </a:t>
            </a:r>
            <a:r>
              <a:rPr lang="en-GB" sz="1100" b="1" dirty="0" smtClean="0"/>
              <a:t>blood</a:t>
            </a:r>
            <a:r>
              <a:rPr lang="en-GB" sz="1100" dirty="0" smtClean="0"/>
              <a:t> involved in removing </a:t>
            </a:r>
            <a:r>
              <a:rPr lang="en-GB" sz="1100" b="1" dirty="0" smtClean="0"/>
              <a:t>lactic acid?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22" name="Rectangle 21"/>
          <p:cNvSpPr/>
          <p:nvPr/>
        </p:nvSpPr>
        <p:spPr>
          <a:xfrm>
            <a:off x="2537927" y="5766318"/>
            <a:ext cx="5561043" cy="998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</a:t>
            </a:r>
            <a:r>
              <a:rPr lang="en-GB" sz="1100" b="1" dirty="0" smtClean="0"/>
              <a:t>metabolism</a:t>
            </a:r>
            <a:r>
              <a:rPr lang="en-GB" sz="1100" dirty="0" smtClean="0"/>
              <a:t> and what </a:t>
            </a:r>
            <a:r>
              <a:rPr lang="en-GB" sz="1100" b="1" dirty="0" smtClean="0"/>
              <a:t>does it include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2388637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Bioenergetics revision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694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396343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Homeostasis and control revision</a:t>
            </a:r>
            <a:endParaRPr lang="en-GB" b="1" dirty="0"/>
          </a:p>
        </p:txBody>
      </p:sp>
      <p:sp>
        <p:nvSpPr>
          <p:cNvPr id="6" name="Double Wave 5"/>
          <p:cNvSpPr/>
          <p:nvPr/>
        </p:nvSpPr>
        <p:spPr>
          <a:xfrm>
            <a:off x="3480318" y="65315"/>
            <a:ext cx="8668139" cy="1352939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</a:t>
            </a:r>
            <a:r>
              <a:rPr lang="en-GB" sz="1100" b="1" dirty="0" smtClean="0"/>
              <a:t>homeostasis</a:t>
            </a:r>
            <a:r>
              <a:rPr lang="en-GB" sz="1100" dirty="0" smtClean="0"/>
              <a:t> and why is it important?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7" name="Rectangle 6"/>
          <p:cNvSpPr/>
          <p:nvPr/>
        </p:nvSpPr>
        <p:spPr>
          <a:xfrm>
            <a:off x="69979" y="401217"/>
            <a:ext cx="3326364" cy="1520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the role of a </a:t>
            </a:r>
            <a:r>
              <a:rPr lang="en-GB" sz="1100" b="1" dirty="0" smtClean="0"/>
              <a:t>receptor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Give </a:t>
            </a:r>
            <a:r>
              <a:rPr lang="en-GB" sz="1100" b="1" dirty="0" smtClean="0"/>
              <a:t>examples</a:t>
            </a:r>
            <a:r>
              <a:rPr lang="en-GB" sz="1100" dirty="0" smtClean="0"/>
              <a:t> of receptors: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8" name="Rectangle 7"/>
          <p:cNvSpPr/>
          <p:nvPr/>
        </p:nvSpPr>
        <p:spPr>
          <a:xfrm>
            <a:off x="69979" y="1968761"/>
            <a:ext cx="3326364" cy="1520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the role of a </a:t>
            </a:r>
            <a:r>
              <a:rPr lang="en-GB" sz="1100" b="1" dirty="0" smtClean="0"/>
              <a:t>co-ordination centre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Give </a:t>
            </a:r>
            <a:r>
              <a:rPr lang="en-GB" sz="1100" b="1" dirty="0" smtClean="0"/>
              <a:t>examples</a:t>
            </a:r>
            <a:r>
              <a:rPr lang="en-GB" sz="1100" dirty="0" smtClean="0"/>
              <a:t> of co-ordination centres: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9" name="Rectangle 8"/>
          <p:cNvSpPr/>
          <p:nvPr/>
        </p:nvSpPr>
        <p:spPr>
          <a:xfrm>
            <a:off x="69979" y="3573628"/>
            <a:ext cx="3326364" cy="1558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the role of an </a:t>
            </a:r>
            <a:r>
              <a:rPr lang="en-GB" sz="1100" b="1" dirty="0" smtClean="0"/>
              <a:t>effector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Give </a:t>
            </a:r>
            <a:r>
              <a:rPr lang="en-GB" sz="1100" b="1" dirty="0" smtClean="0"/>
              <a:t>examples</a:t>
            </a:r>
            <a:r>
              <a:rPr lang="en-GB" sz="1100" dirty="0" smtClean="0"/>
              <a:t> of effectors: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0" name="Rectangle 9"/>
          <p:cNvSpPr/>
          <p:nvPr/>
        </p:nvSpPr>
        <p:spPr>
          <a:xfrm>
            <a:off x="3480318" y="1511560"/>
            <a:ext cx="3993502" cy="2985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Draw and label a </a:t>
            </a:r>
            <a:r>
              <a:rPr lang="en-GB" sz="1100" b="1" dirty="0" smtClean="0"/>
              <a:t>reflex arc</a:t>
            </a:r>
            <a:r>
              <a:rPr lang="en-GB" sz="1100" dirty="0" smtClean="0"/>
              <a:t>. Use an example to show your understanding.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1" name="Flowchart: Process 10"/>
          <p:cNvSpPr/>
          <p:nvPr/>
        </p:nvSpPr>
        <p:spPr>
          <a:xfrm>
            <a:off x="3480318" y="4590661"/>
            <a:ext cx="5192486" cy="54117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Fill in the stages of a reflex action</a:t>
            </a:r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2" name="Right Arrow 11"/>
          <p:cNvSpPr/>
          <p:nvPr/>
        </p:nvSpPr>
        <p:spPr>
          <a:xfrm>
            <a:off x="4154454" y="4954557"/>
            <a:ext cx="289249" cy="1586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5283459" y="4954557"/>
            <a:ext cx="289249" cy="1586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6414794" y="4954557"/>
            <a:ext cx="289249" cy="1586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7543799" y="4954558"/>
            <a:ext cx="289249" cy="1586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688423" y="1511559"/>
            <a:ext cx="4460034" cy="2985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Draw, label and annotate how a </a:t>
            </a:r>
            <a:r>
              <a:rPr lang="en-GB" sz="1100" b="1" dirty="0" smtClean="0"/>
              <a:t>synapse</a:t>
            </a:r>
            <a:r>
              <a:rPr lang="en-GB" sz="1100" dirty="0" smtClean="0"/>
              <a:t> works</a:t>
            </a:r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7" name="Flowchart: Process 16"/>
          <p:cNvSpPr/>
          <p:nvPr/>
        </p:nvSpPr>
        <p:spPr>
          <a:xfrm>
            <a:off x="8756779" y="4590661"/>
            <a:ext cx="3391678" cy="108235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Why are reflexes important?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8" name="Flowchart: Process 17"/>
          <p:cNvSpPr/>
          <p:nvPr/>
        </p:nvSpPr>
        <p:spPr>
          <a:xfrm>
            <a:off x="8756779" y="5766319"/>
            <a:ext cx="3391678" cy="102636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</a:t>
            </a:r>
            <a:r>
              <a:rPr lang="en-GB" sz="1100" b="1" dirty="0" smtClean="0"/>
              <a:t>reaction time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What </a:t>
            </a:r>
            <a:r>
              <a:rPr lang="en-GB" sz="1100" b="1" dirty="0" smtClean="0"/>
              <a:t>factors</a:t>
            </a:r>
            <a:r>
              <a:rPr lang="en-GB" sz="1100" dirty="0" smtClean="0"/>
              <a:t> can affect reaction time?</a:t>
            </a:r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9" name="Rectangle 18"/>
          <p:cNvSpPr/>
          <p:nvPr/>
        </p:nvSpPr>
        <p:spPr>
          <a:xfrm>
            <a:off x="69979" y="5225146"/>
            <a:ext cx="8602825" cy="1567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Design a </a:t>
            </a:r>
            <a:r>
              <a:rPr lang="en-GB" sz="1100" b="1" dirty="0" smtClean="0"/>
              <a:t>practical</a:t>
            </a:r>
            <a:r>
              <a:rPr lang="en-GB" sz="1100" dirty="0" smtClean="0"/>
              <a:t> to test human reaction time: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256384" y="5477074"/>
            <a:ext cx="0" cy="1315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5638" y="5346269"/>
            <a:ext cx="1045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dirty="0" smtClean="0"/>
              <a:t>Method</a:t>
            </a:r>
            <a:endParaRPr lang="en-GB" sz="105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00702" y="5411402"/>
            <a:ext cx="204923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dirty="0" smtClean="0"/>
              <a:t>Independent variable</a:t>
            </a:r>
          </a:p>
          <a:p>
            <a:endParaRPr lang="en-GB" sz="1050" b="1" i="1" dirty="0"/>
          </a:p>
          <a:p>
            <a:r>
              <a:rPr lang="en-GB" sz="1050" b="1" i="1" dirty="0" smtClean="0"/>
              <a:t>Dependent variable</a:t>
            </a:r>
          </a:p>
          <a:p>
            <a:endParaRPr lang="en-GB" sz="1050" b="1" i="1" dirty="0"/>
          </a:p>
          <a:p>
            <a:r>
              <a:rPr lang="en-GB" sz="1050" b="1" i="1" dirty="0" smtClean="0"/>
              <a:t>Control variables</a:t>
            </a:r>
            <a:endParaRPr lang="en-GB" sz="1050" b="1" i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412532" y="5477074"/>
            <a:ext cx="0" cy="1315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75125" y="5411583"/>
            <a:ext cx="25678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dirty="0" smtClean="0"/>
              <a:t>Expected results</a:t>
            </a:r>
            <a:endParaRPr lang="en-GB" sz="1050" b="1" i="1" dirty="0"/>
          </a:p>
        </p:txBody>
      </p:sp>
    </p:spTree>
    <p:extLst>
      <p:ext uri="{BB962C8B-B14F-4D97-AF65-F5344CB8AC3E}">
        <p14:creationId xmlns:p14="http://schemas.microsoft.com/office/powerpoint/2010/main" val="36184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396343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Homeostasis and control revision</a:t>
            </a:r>
            <a:endParaRPr lang="en-GB" b="1" dirty="0"/>
          </a:p>
        </p:txBody>
      </p:sp>
      <p:sp>
        <p:nvSpPr>
          <p:cNvPr id="5" name="Flowchart: Process 4"/>
          <p:cNvSpPr/>
          <p:nvPr/>
        </p:nvSpPr>
        <p:spPr>
          <a:xfrm>
            <a:off x="3489649" y="83976"/>
            <a:ext cx="8612156" cy="60648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the </a:t>
            </a:r>
            <a:r>
              <a:rPr lang="en-GB" sz="1100" b="1" dirty="0" smtClean="0"/>
              <a:t>endocrine</a:t>
            </a:r>
            <a:r>
              <a:rPr lang="en-GB" sz="1100" dirty="0" smtClean="0"/>
              <a:t> system?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376" y="1045028"/>
            <a:ext cx="3034209" cy="2765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31855" y="736941"/>
            <a:ext cx="2575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 smtClean="0"/>
              <a:t>Label the glands of the endocrine system</a:t>
            </a:r>
            <a:endParaRPr lang="en-GB" sz="1100" b="1" i="1" dirty="0"/>
          </a:p>
        </p:txBody>
      </p:sp>
      <p:sp>
        <p:nvSpPr>
          <p:cNvPr id="8" name="Cloud Callout 7"/>
          <p:cNvSpPr/>
          <p:nvPr/>
        </p:nvSpPr>
        <p:spPr>
          <a:xfrm>
            <a:off x="158620" y="466530"/>
            <a:ext cx="3116425" cy="1539551"/>
          </a:xfrm>
          <a:prstGeom prst="cloudCallout">
            <a:avLst>
              <a:gd name="adj1" fmla="val 65993"/>
              <a:gd name="adj2" fmla="val -662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are </a:t>
            </a:r>
            <a:r>
              <a:rPr lang="en-GB" sz="1100" b="1" dirty="0" smtClean="0"/>
              <a:t>glands</a:t>
            </a:r>
            <a:r>
              <a:rPr lang="en-GB" sz="1100" dirty="0" smtClean="0"/>
              <a:t> and how do they work?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9" name="Rectangle 8"/>
          <p:cNvSpPr/>
          <p:nvPr/>
        </p:nvSpPr>
        <p:spPr>
          <a:xfrm>
            <a:off x="3489649" y="736941"/>
            <a:ext cx="5094514" cy="690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Why is the </a:t>
            </a:r>
            <a:r>
              <a:rPr lang="en-GB" sz="1100" b="1" dirty="0" smtClean="0"/>
              <a:t>pituitary</a:t>
            </a:r>
            <a:r>
              <a:rPr lang="en-GB" sz="1100" dirty="0" smtClean="0"/>
              <a:t> gland referred to as the ‘</a:t>
            </a:r>
            <a:r>
              <a:rPr lang="en-GB" sz="1100" b="1" i="1" dirty="0" smtClean="0"/>
              <a:t>master gland</a:t>
            </a:r>
            <a:r>
              <a:rPr lang="en-GB" sz="1100" dirty="0" smtClean="0"/>
              <a:t>’?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4858"/>
              </p:ext>
            </p:extLst>
          </p:nvPr>
        </p:nvGraphicFramePr>
        <p:xfrm>
          <a:off x="3470436" y="1568752"/>
          <a:ext cx="523654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8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056">
                <a:tc gridSpan="2">
                  <a:txBody>
                    <a:bodyPr/>
                    <a:lstStyle/>
                    <a:p>
                      <a:r>
                        <a:rPr lang="en-GB" sz="1100" b="1" dirty="0" smtClean="0"/>
                        <a:t>Compare the structure and function of the</a:t>
                      </a:r>
                      <a:r>
                        <a:rPr lang="en-GB" sz="1100" b="1" baseline="0" dirty="0" smtClean="0"/>
                        <a:t> nervous system and the endocrine system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Nervous system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Endocrine system</a:t>
                      </a:r>
                      <a:endParaRPr lang="en-GB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74646" y="2118049"/>
            <a:ext cx="3321698" cy="1017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How is blood sugar monitored?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889243"/>
              </p:ext>
            </p:extLst>
          </p:nvPr>
        </p:nvGraphicFramePr>
        <p:xfrm>
          <a:off x="79308" y="3247054"/>
          <a:ext cx="3317034" cy="271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8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926">
                <a:tc gridSpan="2">
                  <a:txBody>
                    <a:bodyPr/>
                    <a:lstStyle/>
                    <a:p>
                      <a:r>
                        <a:rPr lang="en-GB" sz="1100" b="1" dirty="0" smtClean="0"/>
                        <a:t>Describe what happens if</a:t>
                      </a:r>
                      <a:r>
                        <a:rPr lang="en-GB" sz="1100" b="1" baseline="0" dirty="0" smtClean="0"/>
                        <a:t> blood sugar is….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Too high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Too low</a:t>
                      </a:r>
                      <a:endParaRPr lang="en-GB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Hormone involved: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Hormone involved:</a:t>
                      </a:r>
                    </a:p>
                    <a:p>
                      <a:endParaRPr lang="en-GB" sz="11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Flowchart: Process 12"/>
          <p:cNvSpPr/>
          <p:nvPr/>
        </p:nvSpPr>
        <p:spPr>
          <a:xfrm>
            <a:off x="74646" y="6027576"/>
            <a:ext cx="12027159" cy="73711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 smtClean="0"/>
              <a:t>What is </a:t>
            </a:r>
            <a:r>
              <a:rPr lang="en-GB" sz="1100" b="1" dirty="0" smtClean="0"/>
              <a:t>negative feedback</a:t>
            </a:r>
            <a:r>
              <a:rPr lang="en-GB" sz="1100" dirty="0" smtClean="0"/>
              <a:t>?					How is the </a:t>
            </a:r>
            <a:r>
              <a:rPr lang="en-GB" sz="1100" b="1" dirty="0" smtClean="0"/>
              <a:t>control of glucose</a:t>
            </a:r>
            <a:r>
              <a:rPr lang="en-GB" sz="1100" dirty="0" smtClean="0"/>
              <a:t> an </a:t>
            </a:r>
            <a:r>
              <a:rPr lang="en-GB" sz="1100" b="1" dirty="0" smtClean="0"/>
              <a:t>example</a:t>
            </a:r>
            <a:r>
              <a:rPr lang="en-GB" sz="1100" dirty="0" smtClean="0"/>
              <a:t> of negative feedback?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4" name="Rectangle 13"/>
          <p:cNvSpPr/>
          <p:nvPr/>
        </p:nvSpPr>
        <p:spPr>
          <a:xfrm>
            <a:off x="3489648" y="3948058"/>
            <a:ext cx="4198775" cy="19862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 smtClean="0"/>
              <a:t>What is type I diabetes?</a:t>
            </a:r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r>
              <a:rPr lang="en-GB" sz="1100" dirty="0" smtClean="0"/>
              <a:t>What are the symptoms?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r>
              <a:rPr lang="en-GB" sz="1100" dirty="0" smtClean="0"/>
              <a:t>How is it treated?</a:t>
            </a:r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</p:txBody>
      </p:sp>
      <p:sp>
        <p:nvSpPr>
          <p:cNvPr id="15" name="Rectangle 14"/>
          <p:cNvSpPr/>
          <p:nvPr/>
        </p:nvSpPr>
        <p:spPr>
          <a:xfrm>
            <a:off x="7847045" y="3948058"/>
            <a:ext cx="4254760" cy="19862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 smtClean="0"/>
              <a:t>What is type II diabetes?</a:t>
            </a:r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r>
              <a:rPr lang="en-GB" sz="1100" dirty="0" smtClean="0"/>
              <a:t>What are the symptoms?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r>
              <a:rPr lang="en-GB" sz="1100" dirty="0" smtClean="0"/>
              <a:t>How is it treated?</a:t>
            </a:r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3933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396343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Homeostasis and control revision</a:t>
            </a:r>
            <a:endParaRPr lang="en-GB" b="1" dirty="0"/>
          </a:p>
        </p:txBody>
      </p:sp>
      <p:sp>
        <p:nvSpPr>
          <p:cNvPr id="5" name="Cloud Callout 4"/>
          <p:cNvSpPr/>
          <p:nvPr/>
        </p:nvSpPr>
        <p:spPr>
          <a:xfrm>
            <a:off x="9647853" y="74645"/>
            <a:ext cx="2463282" cy="1381125"/>
          </a:xfrm>
          <a:prstGeom prst="cloudCallout">
            <a:avLst>
              <a:gd name="adj1" fmla="val -65909"/>
              <a:gd name="adj2" fmla="val -449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happens if we have too much water in out body?</a:t>
            </a:r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834" y="74645"/>
            <a:ext cx="5082948" cy="1381125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4002835" y="1567542"/>
            <a:ext cx="5082948" cy="133427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Describe</a:t>
            </a:r>
            <a:r>
              <a:rPr lang="en-GB" sz="1100" dirty="0" smtClean="0"/>
              <a:t> what has happened to the cells above. You must link this to </a:t>
            </a:r>
            <a:r>
              <a:rPr lang="en-GB" sz="1100" b="1" dirty="0" smtClean="0"/>
              <a:t>osmosis</a:t>
            </a:r>
            <a:r>
              <a:rPr lang="en-GB" sz="1100" dirty="0" smtClean="0"/>
              <a:t>: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3976" y="429208"/>
            <a:ext cx="3834881" cy="1306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How is water lost from our body?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9" name="Double Wave 8"/>
          <p:cNvSpPr/>
          <p:nvPr/>
        </p:nvSpPr>
        <p:spPr>
          <a:xfrm>
            <a:off x="83976" y="1735494"/>
            <a:ext cx="3834881" cy="1166325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 smtClean="0"/>
              <a:t>What happens if our cells lose too much water?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endParaRPr lang="en-GB" sz="1100" dirty="0"/>
          </a:p>
        </p:txBody>
      </p:sp>
      <p:sp>
        <p:nvSpPr>
          <p:cNvPr id="2" name="Rounded Rectangle 1"/>
          <p:cNvSpPr/>
          <p:nvPr/>
        </p:nvSpPr>
        <p:spPr>
          <a:xfrm>
            <a:off x="9171992" y="1567542"/>
            <a:ext cx="2939143" cy="13342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Why is the digestion of protein dangerous if not excreted effectively?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3" name="Rounded Rectangle 2"/>
          <p:cNvSpPr/>
          <p:nvPr/>
        </p:nvSpPr>
        <p:spPr>
          <a:xfrm>
            <a:off x="83976" y="3004457"/>
            <a:ext cx="3834881" cy="37322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Describe the function of the kidney in maintaining water balance in the body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How is urine produced?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</p:txBody>
      </p:sp>
      <p:sp>
        <p:nvSpPr>
          <p:cNvPr id="10" name="Rounded Rectangular Callout 9"/>
          <p:cNvSpPr/>
          <p:nvPr/>
        </p:nvSpPr>
        <p:spPr>
          <a:xfrm>
            <a:off x="4077478" y="3004457"/>
            <a:ext cx="3629608" cy="774441"/>
          </a:xfrm>
          <a:prstGeom prst="wedgeRoundRectCallout">
            <a:avLst>
              <a:gd name="adj1" fmla="val -62478"/>
              <a:gd name="adj2" fmla="val -1853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ADH?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077478" y="3955401"/>
            <a:ext cx="3629608" cy="774441"/>
          </a:xfrm>
          <a:prstGeom prst="wedgeRoundRectCallout">
            <a:avLst>
              <a:gd name="adj1" fmla="val -62478"/>
              <a:gd name="adj2" fmla="val -1853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Where is ADH released from?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077478" y="4855805"/>
            <a:ext cx="3629608" cy="774441"/>
          </a:xfrm>
          <a:prstGeom prst="wedgeRoundRectCallout">
            <a:avLst>
              <a:gd name="adj1" fmla="val -62478"/>
              <a:gd name="adj2" fmla="val -1853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Where does ADH act upon?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077478" y="5782643"/>
            <a:ext cx="3629608" cy="774441"/>
          </a:xfrm>
          <a:prstGeom prst="wedgeRoundRectCallout">
            <a:avLst>
              <a:gd name="adj1" fmla="val -62478"/>
              <a:gd name="adj2" fmla="val -1853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How does ADH work?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4" name="Cloud Callout 13"/>
          <p:cNvSpPr/>
          <p:nvPr/>
        </p:nvSpPr>
        <p:spPr>
          <a:xfrm>
            <a:off x="8070980" y="2953139"/>
            <a:ext cx="4040155" cy="1124340"/>
          </a:xfrm>
          <a:prstGeom prst="cloudCallout">
            <a:avLst>
              <a:gd name="adj1" fmla="val -61249"/>
              <a:gd name="adj2" fmla="val -386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Explain how ADH is controlled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546278"/>
              </p:ext>
            </p:extLst>
          </p:nvPr>
        </p:nvGraphicFramePr>
        <p:xfrm>
          <a:off x="7865707" y="4128799"/>
          <a:ext cx="4245428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2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48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Dialysis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Transplant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i="1" dirty="0" smtClean="0"/>
                        <a:t>What is this?</a:t>
                      </a:r>
                    </a:p>
                    <a:p>
                      <a:endParaRPr lang="en-GB" sz="1100" i="1" dirty="0" smtClean="0"/>
                    </a:p>
                    <a:p>
                      <a:endParaRPr lang="en-GB" sz="1100" i="1" dirty="0" smtClean="0"/>
                    </a:p>
                    <a:p>
                      <a:endParaRPr lang="en-GB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i="1" dirty="0" smtClean="0"/>
                        <a:t>What is this?</a:t>
                      </a:r>
                      <a:endParaRPr lang="en-GB" sz="11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i="1" dirty="0" smtClean="0"/>
                        <a:t>Advantages</a:t>
                      </a:r>
                    </a:p>
                    <a:p>
                      <a:endParaRPr lang="en-GB" sz="1100" i="1" dirty="0" smtClean="0"/>
                    </a:p>
                    <a:p>
                      <a:endParaRPr lang="en-GB" sz="1100" i="1" dirty="0" smtClean="0"/>
                    </a:p>
                    <a:p>
                      <a:endParaRPr lang="en-GB" sz="1100" i="1" dirty="0" smtClean="0"/>
                    </a:p>
                    <a:p>
                      <a:endParaRPr lang="en-GB" sz="1100" i="1" dirty="0" smtClean="0"/>
                    </a:p>
                    <a:p>
                      <a:r>
                        <a:rPr lang="en-GB" sz="1100" i="1" dirty="0" smtClean="0"/>
                        <a:t>Disadvantages</a:t>
                      </a:r>
                    </a:p>
                    <a:p>
                      <a:endParaRPr lang="en-GB" sz="1100" i="1" dirty="0" smtClean="0"/>
                    </a:p>
                    <a:p>
                      <a:endParaRPr lang="en-GB" sz="1100" i="1" dirty="0" smtClean="0"/>
                    </a:p>
                    <a:p>
                      <a:endParaRPr lang="en-GB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i="1" dirty="0" smtClean="0"/>
                        <a:t>Advantages</a:t>
                      </a:r>
                    </a:p>
                    <a:p>
                      <a:endParaRPr lang="en-GB" sz="1100" i="1" dirty="0" smtClean="0"/>
                    </a:p>
                    <a:p>
                      <a:endParaRPr lang="en-GB" sz="1100" i="1" dirty="0" smtClean="0"/>
                    </a:p>
                    <a:p>
                      <a:endParaRPr lang="en-GB" sz="1100" i="1" dirty="0" smtClean="0"/>
                    </a:p>
                    <a:p>
                      <a:endParaRPr lang="en-GB" sz="1100" i="1" dirty="0" smtClean="0"/>
                    </a:p>
                    <a:p>
                      <a:r>
                        <a:rPr lang="en-GB" sz="1100" i="1" dirty="0" smtClean="0"/>
                        <a:t>Disadvantages</a:t>
                      </a:r>
                      <a:endParaRPr lang="en-GB" sz="11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8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396343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Homeostasis and control revision</a:t>
            </a:r>
            <a:endParaRPr lang="en-GB" b="1" dirty="0"/>
          </a:p>
        </p:txBody>
      </p:sp>
      <p:sp>
        <p:nvSpPr>
          <p:cNvPr id="5" name="Cloud Callout 4"/>
          <p:cNvSpPr/>
          <p:nvPr/>
        </p:nvSpPr>
        <p:spPr>
          <a:xfrm>
            <a:off x="93306" y="503852"/>
            <a:ext cx="2920482" cy="1642187"/>
          </a:xfrm>
          <a:prstGeom prst="cloudCallout">
            <a:avLst>
              <a:gd name="adj1" fmla="val 70860"/>
              <a:gd name="adj2" fmla="val -693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a hormone?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6" name="Double Wave 5"/>
          <p:cNvSpPr/>
          <p:nvPr/>
        </p:nvSpPr>
        <p:spPr>
          <a:xfrm>
            <a:off x="3778897" y="102636"/>
            <a:ext cx="8210939" cy="989046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What is the menstrual cycle?</a:t>
            </a:r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10179697" y="1231641"/>
            <a:ext cx="1810139" cy="3480318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During the menstrual cycle secondary sex characteristics can develop. Give examples of these…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8" name="Rectangle 7"/>
          <p:cNvSpPr/>
          <p:nvPr/>
        </p:nvSpPr>
        <p:spPr>
          <a:xfrm>
            <a:off x="3396342" y="1231641"/>
            <a:ext cx="6690049" cy="348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357" t="2335" r="4571" b="5500"/>
          <a:stretch/>
        </p:blipFill>
        <p:spPr>
          <a:xfrm>
            <a:off x="3633319" y="1651517"/>
            <a:ext cx="2726447" cy="2789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42321" y="1231641"/>
            <a:ext cx="2286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What is the function of the different hormones?</a:t>
            </a:r>
          </a:p>
          <a:p>
            <a:r>
              <a:rPr lang="en-GB" sz="1100" b="1" i="1" dirty="0" smtClean="0"/>
              <a:t>LH</a:t>
            </a:r>
          </a:p>
          <a:p>
            <a:endParaRPr lang="en-GB" sz="1100" b="1" i="1" dirty="0" smtClean="0"/>
          </a:p>
          <a:p>
            <a:endParaRPr lang="en-GB" sz="1100" b="1" i="1" dirty="0"/>
          </a:p>
          <a:p>
            <a:endParaRPr lang="en-GB" sz="1100" b="1" i="1" dirty="0"/>
          </a:p>
          <a:p>
            <a:endParaRPr lang="en-GB" sz="1100" b="1" i="1" dirty="0" smtClean="0"/>
          </a:p>
          <a:p>
            <a:endParaRPr lang="en-GB" sz="1100" b="1" i="1" dirty="0"/>
          </a:p>
          <a:p>
            <a:r>
              <a:rPr lang="en-GB" sz="1100" b="1" i="1" dirty="0" smtClean="0"/>
              <a:t>FSH</a:t>
            </a:r>
          </a:p>
          <a:p>
            <a:endParaRPr lang="en-GB" sz="1100" b="1" i="1" dirty="0"/>
          </a:p>
          <a:p>
            <a:endParaRPr lang="en-GB" sz="1100" b="1" i="1" dirty="0" smtClean="0"/>
          </a:p>
          <a:p>
            <a:endParaRPr lang="en-GB" sz="1100" b="1" i="1" dirty="0"/>
          </a:p>
          <a:p>
            <a:endParaRPr lang="en-GB" sz="1100" b="1" i="1" dirty="0" smtClean="0"/>
          </a:p>
          <a:p>
            <a:endParaRPr lang="en-GB" sz="1100" b="1" i="1" dirty="0"/>
          </a:p>
          <a:p>
            <a:r>
              <a:rPr lang="en-GB" sz="1100" b="1" i="1" dirty="0" smtClean="0"/>
              <a:t>Oestrogen</a:t>
            </a:r>
            <a:endParaRPr lang="en-GB" sz="1100" b="1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3508310" y="1324945"/>
            <a:ext cx="3032449" cy="32657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On the diagram label where the hormones are released</a:t>
            </a:r>
            <a:endParaRPr lang="en-GB" sz="11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5964" y="2281333"/>
            <a:ext cx="3079102" cy="11709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the main function of oestrogen?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3" name="Rounded Rectangle 12"/>
          <p:cNvSpPr/>
          <p:nvPr/>
        </p:nvSpPr>
        <p:spPr>
          <a:xfrm>
            <a:off x="136248" y="3554963"/>
            <a:ext cx="3079102" cy="11569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the main function of testosterone?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5" name="Rectangle 14"/>
          <p:cNvSpPr/>
          <p:nvPr/>
        </p:nvSpPr>
        <p:spPr>
          <a:xfrm>
            <a:off x="2388636" y="4814594"/>
            <a:ext cx="9727165" cy="19920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b="1" dirty="0" smtClean="0"/>
              <a:t>Describe</a:t>
            </a:r>
            <a:r>
              <a:rPr lang="en-GB" sz="1100" dirty="0" smtClean="0"/>
              <a:t> and </a:t>
            </a:r>
            <a:r>
              <a:rPr lang="en-GB" sz="1100" b="1" dirty="0" smtClean="0"/>
              <a:t>explain</a:t>
            </a:r>
            <a:r>
              <a:rPr lang="en-GB" sz="1100" dirty="0" smtClean="0"/>
              <a:t> what is happening at the:</a:t>
            </a:r>
          </a:p>
          <a:p>
            <a:r>
              <a:rPr lang="en-GB" sz="1100" b="1" i="1" dirty="0" smtClean="0"/>
              <a:t>Endometrial level</a:t>
            </a:r>
          </a:p>
          <a:p>
            <a:endParaRPr lang="en-GB" sz="1100" b="1" i="1" dirty="0"/>
          </a:p>
          <a:p>
            <a:endParaRPr lang="en-GB" sz="1100" b="1" i="1" dirty="0" smtClean="0"/>
          </a:p>
          <a:p>
            <a:endParaRPr lang="en-GB" sz="1100" b="1" i="1" dirty="0" smtClean="0"/>
          </a:p>
          <a:p>
            <a:r>
              <a:rPr lang="en-GB" sz="1100" b="1" i="1" dirty="0" smtClean="0"/>
              <a:t>Hormonal level</a:t>
            </a:r>
          </a:p>
          <a:p>
            <a:endParaRPr lang="en-GB" sz="1100" b="1" i="1" dirty="0"/>
          </a:p>
          <a:p>
            <a:endParaRPr lang="en-GB" sz="1100" b="1" i="1" dirty="0" smtClean="0"/>
          </a:p>
          <a:p>
            <a:endParaRPr lang="en-GB" sz="1100" b="1" i="1" dirty="0" smtClean="0"/>
          </a:p>
          <a:p>
            <a:r>
              <a:rPr lang="en-GB" sz="1100" b="1" i="1" dirty="0" smtClean="0"/>
              <a:t>Follicular development </a:t>
            </a:r>
          </a:p>
          <a:p>
            <a:endParaRPr lang="en-GB" sz="1100" dirty="0"/>
          </a:p>
          <a:p>
            <a:endParaRPr lang="en-GB" sz="1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7" y="4765316"/>
            <a:ext cx="2252389" cy="209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396343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Homeostasis and control revision</a:t>
            </a:r>
            <a:endParaRPr lang="en-GB" b="1" dirty="0"/>
          </a:p>
        </p:txBody>
      </p:sp>
      <p:sp>
        <p:nvSpPr>
          <p:cNvPr id="5" name="7-Point Star 4"/>
          <p:cNvSpPr/>
          <p:nvPr/>
        </p:nvSpPr>
        <p:spPr>
          <a:xfrm>
            <a:off x="0" y="429207"/>
            <a:ext cx="3303036" cy="2668555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What is contraception?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sz="11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06438"/>
              </p:ext>
            </p:extLst>
          </p:nvPr>
        </p:nvGraphicFramePr>
        <p:xfrm>
          <a:off x="119224" y="3851706"/>
          <a:ext cx="11711992" cy="2903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2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7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5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10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877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Hormonal</a:t>
                      </a:r>
                      <a:r>
                        <a:rPr lang="en-GB" sz="1100" b="1" baseline="0" dirty="0" smtClean="0"/>
                        <a:t> contraception</a:t>
                      </a:r>
                      <a:endParaRPr lang="en-GB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Non-</a:t>
                      </a:r>
                      <a:r>
                        <a:rPr lang="en-GB" sz="1100" b="1" baseline="0" dirty="0" smtClean="0"/>
                        <a:t>hormonal contraception</a:t>
                      </a:r>
                      <a:endParaRPr lang="en-GB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886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Contraceptive</a:t>
                      </a:r>
                      <a:r>
                        <a:rPr lang="en-GB" sz="1100" b="1" i="1" baseline="0" dirty="0" smtClean="0"/>
                        <a:t> method and how it works</a:t>
                      </a:r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r>
                        <a:rPr lang="en-GB" sz="1100" b="1" i="1" dirty="0" smtClean="0"/>
                        <a:t>The pill</a:t>
                      </a:r>
                    </a:p>
                    <a:p>
                      <a:endParaRPr lang="en-GB" sz="1100" b="1" i="1" dirty="0" smtClean="0"/>
                    </a:p>
                    <a:p>
                      <a:r>
                        <a:rPr lang="en-GB" sz="1100" b="1" i="1" dirty="0" smtClean="0"/>
                        <a:t>The implant</a:t>
                      </a:r>
                    </a:p>
                    <a:p>
                      <a:endParaRPr lang="en-GB" sz="1100" b="1" i="1" dirty="0" smtClean="0"/>
                    </a:p>
                    <a:p>
                      <a:r>
                        <a:rPr lang="en-GB" sz="1100" b="1" i="1" dirty="0" smtClean="0"/>
                        <a:t>The injection</a:t>
                      </a:r>
                    </a:p>
                    <a:p>
                      <a:endParaRPr lang="en-GB" sz="1100" b="1" i="1" dirty="0" smtClean="0"/>
                    </a:p>
                    <a:p>
                      <a:r>
                        <a:rPr lang="en-GB" sz="1100" b="1" i="1" dirty="0" smtClean="0"/>
                        <a:t>Skin Patch</a:t>
                      </a:r>
                    </a:p>
                    <a:p>
                      <a:endParaRPr lang="en-GB" sz="1100" b="1" i="1" dirty="0" smtClean="0"/>
                    </a:p>
                    <a:p>
                      <a:r>
                        <a:rPr lang="en-GB" sz="1100" b="1" i="1" dirty="0" smtClean="0"/>
                        <a:t>IUD</a:t>
                      </a:r>
                    </a:p>
                    <a:p>
                      <a:endParaRPr lang="en-GB" sz="11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Advantage</a:t>
                      </a:r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Disadvantage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Contraceptive</a:t>
                      </a:r>
                      <a:r>
                        <a:rPr lang="en-GB" sz="1100" b="1" i="1" baseline="0" dirty="0" smtClean="0"/>
                        <a:t> method and how it works</a:t>
                      </a:r>
                    </a:p>
                    <a:p>
                      <a:endParaRPr lang="en-GB" sz="1100" b="1" i="1" baseline="0" dirty="0" smtClean="0"/>
                    </a:p>
                    <a:p>
                      <a:r>
                        <a:rPr lang="en-GB" sz="1100" b="1" i="1" baseline="0" dirty="0" smtClean="0"/>
                        <a:t>Condoms</a:t>
                      </a:r>
                    </a:p>
                    <a:p>
                      <a:endParaRPr lang="en-GB" sz="1100" b="1" i="1" baseline="0" dirty="0" smtClean="0"/>
                    </a:p>
                    <a:p>
                      <a:r>
                        <a:rPr lang="en-GB" sz="1100" b="1" i="1" baseline="0" dirty="0" smtClean="0"/>
                        <a:t>Diaphragm</a:t>
                      </a:r>
                    </a:p>
                    <a:p>
                      <a:endParaRPr lang="en-GB" sz="1100" b="1" i="1" baseline="0" dirty="0" smtClean="0"/>
                    </a:p>
                    <a:p>
                      <a:r>
                        <a:rPr lang="en-GB" sz="1100" b="1" i="1" baseline="0" dirty="0" smtClean="0"/>
                        <a:t>Spermicides</a:t>
                      </a:r>
                    </a:p>
                    <a:p>
                      <a:endParaRPr lang="en-GB" sz="1100" b="1" i="1" baseline="0" dirty="0" smtClean="0"/>
                    </a:p>
                    <a:p>
                      <a:r>
                        <a:rPr lang="en-GB" sz="1100" b="1" i="1" baseline="0" dirty="0" smtClean="0"/>
                        <a:t>Sterilisation</a:t>
                      </a:r>
                    </a:p>
                    <a:p>
                      <a:endParaRPr lang="en-GB" sz="1100" b="1" i="1" baseline="0" dirty="0" smtClean="0"/>
                    </a:p>
                    <a:p>
                      <a:r>
                        <a:rPr lang="en-GB" sz="1100" b="1" i="1" baseline="0" dirty="0" smtClean="0"/>
                        <a:t>Abstinence </a:t>
                      </a:r>
                      <a:endParaRPr lang="en-GB" sz="11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Advantage</a:t>
                      </a:r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  <a:p>
                      <a:endParaRPr lang="en-GB" sz="11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Disadvantage</a:t>
                      </a:r>
                      <a:endParaRPr lang="en-GB" sz="11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loud Callout 6"/>
          <p:cNvSpPr/>
          <p:nvPr/>
        </p:nvSpPr>
        <p:spPr>
          <a:xfrm>
            <a:off x="9710058" y="46652"/>
            <a:ext cx="2407298" cy="1754156"/>
          </a:xfrm>
          <a:prstGeom prst="cloudCallout">
            <a:avLst>
              <a:gd name="adj1" fmla="val -76647"/>
              <a:gd name="adj2" fmla="val -422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infertility?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8" name="Horizontal Scroll 7"/>
          <p:cNvSpPr/>
          <p:nvPr/>
        </p:nvSpPr>
        <p:spPr>
          <a:xfrm>
            <a:off x="9526555" y="1800808"/>
            <a:ext cx="2590801" cy="196875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are fertility drugs? Why are they given?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9" name="Rectangle 8"/>
          <p:cNvSpPr/>
          <p:nvPr/>
        </p:nvSpPr>
        <p:spPr>
          <a:xfrm>
            <a:off x="3545633" y="46652"/>
            <a:ext cx="5393094" cy="16328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Describe the process of IVF treatment?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0" name="Hexagon 9"/>
          <p:cNvSpPr/>
          <p:nvPr/>
        </p:nvSpPr>
        <p:spPr>
          <a:xfrm>
            <a:off x="3144416" y="1761649"/>
            <a:ext cx="2509935" cy="2007918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Explain the advantages of IVF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1" name="Hexagon 10"/>
          <p:cNvSpPr/>
          <p:nvPr/>
        </p:nvSpPr>
        <p:spPr>
          <a:xfrm>
            <a:off x="6814457" y="1781228"/>
            <a:ext cx="2509935" cy="2007918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Explain the </a:t>
            </a:r>
            <a:r>
              <a:rPr lang="en-GB" sz="1100" dirty="0" smtClean="0"/>
              <a:t>disadvantages </a:t>
            </a:r>
            <a:r>
              <a:rPr lang="en-GB" sz="1100" dirty="0"/>
              <a:t>of </a:t>
            </a:r>
            <a:r>
              <a:rPr lang="en-GB" sz="1100" dirty="0" smtClean="0"/>
              <a:t>IVF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2" name="Bent-Up Arrow 11"/>
          <p:cNvSpPr/>
          <p:nvPr/>
        </p:nvSpPr>
        <p:spPr>
          <a:xfrm rot="5400000">
            <a:off x="6517435" y="1808302"/>
            <a:ext cx="587828" cy="494523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Bent-Up Arrow 12"/>
          <p:cNvSpPr/>
          <p:nvPr/>
        </p:nvSpPr>
        <p:spPr>
          <a:xfrm rot="5400000" flipV="1">
            <a:off x="5488418" y="1797878"/>
            <a:ext cx="568249" cy="534953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3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4870580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Homeostasis and control revision: BIOLOGY ONLY</a:t>
            </a:r>
            <a:endParaRPr lang="en-GB" b="1" dirty="0"/>
          </a:p>
        </p:txBody>
      </p:sp>
      <p:sp>
        <p:nvSpPr>
          <p:cNvPr id="5" name="Flowchart: Process 4"/>
          <p:cNvSpPr/>
          <p:nvPr/>
        </p:nvSpPr>
        <p:spPr>
          <a:xfrm>
            <a:off x="83975" y="475861"/>
            <a:ext cx="4786605" cy="246328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Describe</a:t>
            </a:r>
            <a:r>
              <a:rPr lang="en-GB" sz="1100" dirty="0" smtClean="0"/>
              <a:t> the functions of the different parts of the brain: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pic>
        <p:nvPicPr>
          <p:cNvPr id="1026" name="Picture 2" descr="Image result for the brain labelled k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63" y="857169"/>
            <a:ext cx="2752427" cy="146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113176" y="0"/>
            <a:ext cx="2929812" cy="1530221"/>
          </a:xfrm>
          <a:prstGeom prst="cloudCallout">
            <a:avLst>
              <a:gd name="adj1" fmla="val -83531"/>
              <a:gd name="adj2" fmla="val -94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the </a:t>
            </a:r>
            <a:r>
              <a:rPr lang="en-GB" sz="1100" b="1" dirty="0" smtClean="0"/>
              <a:t>function</a:t>
            </a:r>
            <a:r>
              <a:rPr lang="en-GB" sz="1100" dirty="0" smtClean="0"/>
              <a:t> of the </a:t>
            </a:r>
            <a:r>
              <a:rPr lang="en-GB" sz="1100" b="1" dirty="0" smtClean="0"/>
              <a:t>brain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5001208" y="1604865"/>
            <a:ext cx="3872204" cy="13342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E</a:t>
            </a:r>
            <a:r>
              <a:rPr lang="en-GB" sz="1100" b="1" dirty="0" smtClean="0"/>
              <a:t>xplain</a:t>
            </a:r>
            <a:r>
              <a:rPr lang="en-GB" sz="1100" dirty="0" smtClean="0"/>
              <a:t> some of the difficulties of investigating brain function and treating brain damage and disease.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8" name="Double Wave 7"/>
          <p:cNvSpPr/>
          <p:nvPr/>
        </p:nvSpPr>
        <p:spPr>
          <a:xfrm>
            <a:off x="8164286" y="0"/>
            <a:ext cx="3937518" cy="1530221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an </a:t>
            </a:r>
            <a:r>
              <a:rPr lang="en-GB" sz="1100" b="1" dirty="0" smtClean="0"/>
              <a:t>MRI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9" name="Rounded Rectangle 8"/>
          <p:cNvSpPr/>
          <p:nvPr/>
        </p:nvSpPr>
        <p:spPr>
          <a:xfrm>
            <a:off x="8966718" y="1604865"/>
            <a:ext cx="3135086" cy="13342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How are MRI scans </a:t>
            </a:r>
            <a:r>
              <a:rPr lang="en-GB" sz="1100" b="1" dirty="0" smtClean="0"/>
              <a:t>used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8596" b="15638"/>
          <a:stretch/>
        </p:blipFill>
        <p:spPr>
          <a:xfrm>
            <a:off x="233654" y="3638938"/>
            <a:ext cx="4622634" cy="2388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8922" y="3320451"/>
            <a:ext cx="3769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 smtClean="0"/>
              <a:t>Label the diagram of the eye</a:t>
            </a:r>
            <a:endParaRPr lang="en-GB" sz="11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233654" y="6075120"/>
            <a:ext cx="2882770" cy="699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meant by accommodation?</a:t>
            </a:r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3498980" y="6075118"/>
            <a:ext cx="8602824" cy="6997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Describe how we…</a:t>
            </a:r>
          </a:p>
          <a:p>
            <a:r>
              <a:rPr lang="en-GB" sz="1100" b="1" i="1" dirty="0" smtClean="0"/>
              <a:t>Focus on a near object:				Focus on a distant object</a:t>
            </a:r>
            <a:r>
              <a:rPr lang="en-GB" sz="1100" dirty="0" smtClean="0"/>
              <a:t>:</a:t>
            </a:r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029071"/>
              </p:ext>
            </p:extLst>
          </p:nvPr>
        </p:nvGraphicFramePr>
        <p:xfrm>
          <a:off x="5001208" y="3032095"/>
          <a:ext cx="7100596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0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0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Defects of the eye</a:t>
                      </a:r>
                      <a:endParaRPr lang="en-GB" sz="12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73">
                <a:tc>
                  <a:txBody>
                    <a:bodyPr/>
                    <a:lstStyle/>
                    <a:p>
                      <a:pPr algn="ctr"/>
                      <a:r>
                        <a:rPr lang="en-GB" sz="1100" b="1" i="1" dirty="0" smtClean="0"/>
                        <a:t>Myopia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1" dirty="0" smtClean="0"/>
                        <a:t>Hyperopia</a:t>
                      </a:r>
                      <a:endParaRPr lang="en-GB" sz="11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What is it?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What is it?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Draw a ray diagram to show this</a:t>
                      </a:r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Draw a ray diagram to show this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How is it treated?</a:t>
                      </a:r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How is it treated?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4870580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Homeostasis and control revision: BIOLOGY ONLY</a:t>
            </a:r>
            <a:endParaRPr lang="en-GB" b="1" dirty="0"/>
          </a:p>
        </p:txBody>
      </p:sp>
      <p:sp>
        <p:nvSpPr>
          <p:cNvPr id="6" name="Cloud Callout 5"/>
          <p:cNvSpPr/>
          <p:nvPr/>
        </p:nvSpPr>
        <p:spPr>
          <a:xfrm>
            <a:off x="130628" y="485192"/>
            <a:ext cx="4208106" cy="1464906"/>
          </a:xfrm>
          <a:prstGeom prst="cloudCallout">
            <a:avLst>
              <a:gd name="adj1" fmla="val 68967"/>
              <a:gd name="adj2" fmla="val -5469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Why is it important to control body temperature?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99199"/>
              </p:ext>
            </p:extLst>
          </p:nvPr>
        </p:nvGraphicFramePr>
        <p:xfrm>
          <a:off x="130628" y="2080727"/>
          <a:ext cx="4739954" cy="3685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9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9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26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Thermoregulation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267">
                <a:tc>
                  <a:txBody>
                    <a:bodyPr/>
                    <a:lstStyle/>
                    <a:p>
                      <a:pPr algn="ctr"/>
                      <a:r>
                        <a:rPr lang="en-GB" sz="1100" b="1" i="1" dirty="0" smtClean="0"/>
                        <a:t>Too hot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1" dirty="0" smtClean="0"/>
                        <a:t>Too cold</a:t>
                      </a:r>
                      <a:endParaRPr lang="en-GB" sz="11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9056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Describe what happens when you are too hot:</a:t>
                      </a:r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Describe what happens when you are too cold:</a:t>
                      </a:r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Double Wave 7"/>
          <p:cNvSpPr/>
          <p:nvPr/>
        </p:nvSpPr>
        <p:spPr>
          <a:xfrm>
            <a:off x="130628" y="5850294"/>
            <a:ext cx="4739953" cy="914400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part of the brain detects the temperature change?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045" y="130628"/>
            <a:ext cx="3625591" cy="2827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425" y="3125852"/>
            <a:ext cx="4013009" cy="3013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850" y="177281"/>
            <a:ext cx="3404401" cy="1628483"/>
          </a:xfrm>
          <a:prstGeom prst="rect">
            <a:avLst/>
          </a:prstGeom>
        </p:spPr>
      </p:pic>
      <p:sp>
        <p:nvSpPr>
          <p:cNvPr id="13" name="Notched Right Arrow 12"/>
          <p:cNvSpPr/>
          <p:nvPr/>
        </p:nvSpPr>
        <p:spPr>
          <a:xfrm rot="19122572">
            <a:off x="3884159" y="1196456"/>
            <a:ext cx="1903445" cy="956388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Application in context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9218645" y="2743200"/>
            <a:ext cx="2891606" cy="32750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b="1" dirty="0" smtClean="0"/>
              <a:t>Key terms:</a:t>
            </a:r>
          </a:p>
          <a:p>
            <a:endParaRPr lang="en-GB" sz="1200" b="1" dirty="0" smtClean="0"/>
          </a:p>
          <a:p>
            <a:r>
              <a:rPr lang="en-GB" sz="1100" i="1" dirty="0" smtClean="0"/>
              <a:t>Temperature</a:t>
            </a:r>
          </a:p>
          <a:p>
            <a:endParaRPr lang="en-GB" sz="1100" i="1" dirty="0"/>
          </a:p>
          <a:p>
            <a:endParaRPr lang="en-GB" sz="1100" i="1" dirty="0" smtClean="0"/>
          </a:p>
          <a:p>
            <a:endParaRPr lang="en-GB" sz="1100" i="1" dirty="0"/>
          </a:p>
          <a:p>
            <a:r>
              <a:rPr lang="en-GB" sz="1100" i="1" dirty="0" smtClean="0"/>
              <a:t>Thermoregulatory centre</a:t>
            </a:r>
          </a:p>
          <a:p>
            <a:endParaRPr lang="en-GB" sz="1100" i="1" dirty="0"/>
          </a:p>
          <a:p>
            <a:endParaRPr lang="en-GB" sz="1100" i="1" dirty="0" smtClean="0"/>
          </a:p>
          <a:p>
            <a:endParaRPr lang="en-GB" sz="1100" i="1" dirty="0"/>
          </a:p>
          <a:p>
            <a:r>
              <a:rPr lang="en-GB" sz="1100" i="1" dirty="0" smtClean="0"/>
              <a:t>Vasoconstriction</a:t>
            </a:r>
          </a:p>
          <a:p>
            <a:endParaRPr lang="en-GB" sz="1100" i="1" dirty="0"/>
          </a:p>
          <a:p>
            <a:endParaRPr lang="en-GB" sz="1100" i="1" dirty="0" smtClean="0"/>
          </a:p>
          <a:p>
            <a:endParaRPr lang="en-GB" sz="1100" i="1" dirty="0"/>
          </a:p>
          <a:p>
            <a:r>
              <a:rPr lang="en-GB" sz="1100" i="1" dirty="0" smtClean="0"/>
              <a:t>Vasodilation</a:t>
            </a:r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469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4870580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Homeostasis and control revision: BIOLOGY ONLY</a:t>
            </a:r>
            <a:endParaRPr lang="en-GB" b="1" dirty="0"/>
          </a:p>
        </p:txBody>
      </p:sp>
      <p:sp>
        <p:nvSpPr>
          <p:cNvPr id="5" name="Rounded Rectangle 4"/>
          <p:cNvSpPr/>
          <p:nvPr/>
        </p:nvSpPr>
        <p:spPr>
          <a:xfrm>
            <a:off x="93306" y="438539"/>
            <a:ext cx="4777275" cy="8397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Why</a:t>
            </a:r>
            <a:r>
              <a:rPr lang="en-GB" sz="1100" dirty="0" smtClean="0"/>
              <a:t> do plants need to produce hormones?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6" name="Rectangle 5"/>
          <p:cNvSpPr/>
          <p:nvPr/>
        </p:nvSpPr>
        <p:spPr>
          <a:xfrm>
            <a:off x="5117841" y="74645"/>
            <a:ext cx="3377681" cy="12036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gravitropism?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7" name="Rectangle 6"/>
          <p:cNvSpPr/>
          <p:nvPr/>
        </p:nvSpPr>
        <p:spPr>
          <a:xfrm>
            <a:off x="8677467" y="74644"/>
            <a:ext cx="3377683" cy="12036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phototropism?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8" name="Cloud Callout 7"/>
          <p:cNvSpPr/>
          <p:nvPr/>
        </p:nvSpPr>
        <p:spPr>
          <a:xfrm>
            <a:off x="93306" y="1362270"/>
            <a:ext cx="2202025" cy="1399592"/>
          </a:xfrm>
          <a:prstGeom prst="cloudCallout">
            <a:avLst>
              <a:gd name="adj1" fmla="val 84675"/>
              <a:gd name="adj2" fmla="val -601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the </a:t>
            </a:r>
            <a:r>
              <a:rPr lang="en-GB" sz="1100" b="1" dirty="0" smtClean="0"/>
              <a:t>main hormone</a:t>
            </a:r>
            <a:r>
              <a:rPr lang="en-GB" sz="1100" dirty="0" smtClean="0"/>
              <a:t> involved in plant growth?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9" name="Cloud Callout 8"/>
          <p:cNvSpPr/>
          <p:nvPr/>
        </p:nvSpPr>
        <p:spPr>
          <a:xfrm>
            <a:off x="2584578" y="1362269"/>
            <a:ext cx="6092889" cy="1399593"/>
          </a:xfrm>
          <a:prstGeom prst="cloudCallout">
            <a:avLst>
              <a:gd name="adj1" fmla="val -15631"/>
              <a:gd name="adj2" fmla="val -977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Describe</a:t>
            </a:r>
            <a:r>
              <a:rPr lang="en-GB" sz="1100" dirty="0" smtClean="0"/>
              <a:t> and </a:t>
            </a:r>
            <a:r>
              <a:rPr lang="en-GB" sz="1100" b="1" dirty="0" smtClean="0"/>
              <a:t>explain</a:t>
            </a:r>
            <a:r>
              <a:rPr lang="en-GB" sz="1100" dirty="0" smtClean="0"/>
              <a:t> how unequal amounts of auxin affects growth.</a:t>
            </a:r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0" name="Rounded Rectangle 9"/>
          <p:cNvSpPr/>
          <p:nvPr/>
        </p:nvSpPr>
        <p:spPr>
          <a:xfrm>
            <a:off x="8770776" y="1362269"/>
            <a:ext cx="3284374" cy="17408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are </a:t>
            </a:r>
            <a:r>
              <a:rPr lang="en-GB" sz="1100" b="1" dirty="0" smtClean="0"/>
              <a:t>gibberellins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Why are they </a:t>
            </a:r>
            <a:r>
              <a:rPr lang="en-GB" sz="1100" b="1" dirty="0" smtClean="0"/>
              <a:t>important</a:t>
            </a:r>
            <a:r>
              <a:rPr lang="en-GB" sz="1100" dirty="0" smtClean="0"/>
              <a:t> to a plant?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1" name="Rounded Rectangle 10"/>
          <p:cNvSpPr/>
          <p:nvPr/>
        </p:nvSpPr>
        <p:spPr>
          <a:xfrm>
            <a:off x="8770776" y="3228393"/>
            <a:ext cx="3284374" cy="15426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</a:t>
            </a:r>
            <a:r>
              <a:rPr lang="en-GB" sz="1100" b="1" dirty="0" smtClean="0"/>
              <a:t>ethene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Why is it </a:t>
            </a:r>
            <a:r>
              <a:rPr lang="en-GB" sz="1100" b="1" dirty="0" smtClean="0"/>
              <a:t>important</a:t>
            </a:r>
            <a:r>
              <a:rPr lang="en-GB" sz="1100" dirty="0" smtClean="0"/>
              <a:t> to a plant?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124307"/>
              </p:ext>
            </p:extLst>
          </p:nvPr>
        </p:nvGraphicFramePr>
        <p:xfrm>
          <a:off x="93306" y="2864499"/>
          <a:ext cx="8584161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0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012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Uses of plant hormones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94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Auxin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Gibberellins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Ethene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93306" y="4876181"/>
            <a:ext cx="12027159" cy="1912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Describe</a:t>
            </a:r>
            <a:r>
              <a:rPr lang="en-GB" sz="1100" dirty="0" smtClean="0"/>
              <a:t> an experiment to investigate </a:t>
            </a:r>
            <a:r>
              <a:rPr lang="en-GB" sz="1100" dirty="0"/>
              <a:t>the effect of light or gravity on the growth of newly germinated seedlings</a:t>
            </a:r>
            <a:r>
              <a:rPr lang="en-GB" sz="1100" dirty="0" smtClean="0"/>
              <a:t>.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93306" y="5029200"/>
            <a:ext cx="1138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 smtClean="0"/>
              <a:t>Method</a:t>
            </a:r>
            <a:endParaRPr lang="en-GB" sz="11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32718" y="5104374"/>
            <a:ext cx="17137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 smtClean="0"/>
              <a:t>Independent variable</a:t>
            </a:r>
          </a:p>
          <a:p>
            <a:endParaRPr lang="en-GB" sz="1100" b="1" i="1" dirty="0"/>
          </a:p>
          <a:p>
            <a:r>
              <a:rPr lang="en-GB" sz="1100" b="1" i="1" dirty="0" smtClean="0"/>
              <a:t>Dependent variable</a:t>
            </a:r>
          </a:p>
          <a:p>
            <a:endParaRPr lang="en-GB" sz="1100" b="1" i="1" dirty="0"/>
          </a:p>
          <a:p>
            <a:r>
              <a:rPr lang="en-GB" sz="1100" b="1" i="1" dirty="0" smtClean="0"/>
              <a:t>Control variables</a:t>
            </a:r>
            <a:endParaRPr lang="en-GB" sz="11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06681" y="5095396"/>
            <a:ext cx="17137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 smtClean="0"/>
              <a:t>Expected results</a:t>
            </a:r>
            <a:endParaRPr lang="en-GB" sz="11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9282403" y="5086418"/>
            <a:ext cx="17137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 smtClean="0"/>
              <a:t>Scientific links</a:t>
            </a:r>
            <a:endParaRPr lang="en-GB" sz="1100" b="1" i="1" dirty="0"/>
          </a:p>
        </p:txBody>
      </p:sp>
    </p:spTree>
    <p:extLst>
      <p:ext uri="{BB962C8B-B14F-4D97-AF65-F5344CB8AC3E}">
        <p14:creationId xmlns:p14="http://schemas.microsoft.com/office/powerpoint/2010/main" val="20776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41371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Inheritance, variation and evolution revision</a:t>
            </a:r>
            <a:endParaRPr lang="en-GB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07092"/>
              </p:ext>
            </p:extLst>
          </p:nvPr>
        </p:nvGraphicFramePr>
        <p:xfrm>
          <a:off x="36285" y="354563"/>
          <a:ext cx="4405086" cy="6505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715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Key term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Definition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5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Gamete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5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Chromosome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45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Gene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5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Allele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45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Dominant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45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Recessive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45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Homozygous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45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Heterozygous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45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Genotype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45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Phenotype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45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Mutation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45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DNA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745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Genome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745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Sexual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745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Asexual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745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Mitosis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745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Meiosis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34678" y="65314"/>
            <a:ext cx="2360644" cy="821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mitosis?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5" name="Rectangle 4"/>
          <p:cNvSpPr/>
          <p:nvPr/>
        </p:nvSpPr>
        <p:spPr>
          <a:xfrm>
            <a:off x="4534678" y="1001484"/>
            <a:ext cx="2360644" cy="22269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Describe what happens during mitosis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6" name="Rectangle 5"/>
          <p:cNvSpPr/>
          <p:nvPr/>
        </p:nvSpPr>
        <p:spPr>
          <a:xfrm>
            <a:off x="6988630" y="65314"/>
            <a:ext cx="2360644" cy="31630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Draw a diagram to show mitosis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7" name="Rectangle 6"/>
          <p:cNvSpPr/>
          <p:nvPr/>
        </p:nvSpPr>
        <p:spPr>
          <a:xfrm>
            <a:off x="4534678" y="3483427"/>
            <a:ext cx="2360644" cy="821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meiosis?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8" name="Rectangle 7"/>
          <p:cNvSpPr/>
          <p:nvPr/>
        </p:nvSpPr>
        <p:spPr>
          <a:xfrm>
            <a:off x="4534678" y="4394719"/>
            <a:ext cx="2360644" cy="23917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Describe what happens during meiosis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9" name="Rectangle 8"/>
          <p:cNvSpPr/>
          <p:nvPr/>
        </p:nvSpPr>
        <p:spPr>
          <a:xfrm>
            <a:off x="6988629" y="3483427"/>
            <a:ext cx="2360644" cy="3303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Draw a diagram to show meiosis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0" name="Cloud Callout 9"/>
          <p:cNvSpPr/>
          <p:nvPr/>
        </p:nvSpPr>
        <p:spPr>
          <a:xfrm>
            <a:off x="9442582" y="65314"/>
            <a:ext cx="2677884" cy="3163077"/>
          </a:xfrm>
          <a:prstGeom prst="cloudCallout">
            <a:avLst>
              <a:gd name="adj1" fmla="val -59767"/>
              <a:gd name="adj2" fmla="val -470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What are the advantages/disadvantages of mitosis?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1" name="Cloud Callout 10"/>
          <p:cNvSpPr/>
          <p:nvPr/>
        </p:nvSpPr>
        <p:spPr>
          <a:xfrm>
            <a:off x="9349273" y="3694923"/>
            <a:ext cx="2842727" cy="3163077"/>
          </a:xfrm>
          <a:prstGeom prst="cloudCallout">
            <a:avLst>
              <a:gd name="adj1" fmla="val -55939"/>
              <a:gd name="adj2" fmla="val -488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are the advantages/disadvantages of meiosis?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794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688841" cy="2892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Cell Biology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73090" y="1416305"/>
            <a:ext cx="2677886" cy="8117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73090" y="4659086"/>
            <a:ext cx="2677886" cy="8117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3090" y="2496714"/>
            <a:ext cx="2677886" cy="8117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73090" y="3587621"/>
            <a:ext cx="2677886" cy="8117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1205205" y="2155762"/>
            <a:ext cx="363894" cy="49452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1205205" y="4281975"/>
            <a:ext cx="363894" cy="49452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1205205" y="3250162"/>
            <a:ext cx="363894" cy="49452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3090" y="354563"/>
            <a:ext cx="2677886" cy="7464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</a:t>
            </a:r>
            <a:r>
              <a:rPr lang="en-GB" sz="1100" b="1" dirty="0" smtClean="0"/>
              <a:t>mitosis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4" name="Rectangle 13"/>
          <p:cNvSpPr/>
          <p:nvPr/>
        </p:nvSpPr>
        <p:spPr>
          <a:xfrm>
            <a:off x="73090" y="5570376"/>
            <a:ext cx="2677886" cy="1203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Why is mitosis important?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3090" y="1163344"/>
            <a:ext cx="2836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Describe the stages of mitosis in the flow diagram</a:t>
            </a:r>
            <a:endParaRPr lang="en-GB" sz="10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136144"/>
              </p:ext>
            </p:extLst>
          </p:nvPr>
        </p:nvGraphicFramePr>
        <p:xfrm>
          <a:off x="3116426" y="66523"/>
          <a:ext cx="9003003" cy="242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1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1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72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Diffusion</a:t>
                      </a:r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Osmosis</a:t>
                      </a:r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Active transport</a:t>
                      </a:r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Definition</a:t>
                      </a:r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Definition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Definition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aseline="0" dirty="0" smtClean="0"/>
                        <a:t>Examples in the human body</a:t>
                      </a:r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aseline="0" dirty="0" smtClean="0"/>
                        <a:t>Examples in the human body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aseline="0" dirty="0" smtClean="0"/>
                        <a:t>Examples in the human body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Examples in a plant</a:t>
                      </a:r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Examples in a plant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Examples in a plant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6885991" y="4281975"/>
            <a:ext cx="1296955" cy="6298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Stem cells</a:t>
            </a:r>
            <a:endParaRPr lang="en-GB" sz="1400" dirty="0"/>
          </a:p>
        </p:txBody>
      </p:sp>
      <p:sp>
        <p:nvSpPr>
          <p:cNvPr id="18" name="Cloud Callout 17"/>
          <p:cNvSpPr/>
          <p:nvPr/>
        </p:nvSpPr>
        <p:spPr>
          <a:xfrm>
            <a:off x="7731967" y="2607613"/>
            <a:ext cx="3296818" cy="937337"/>
          </a:xfrm>
          <a:prstGeom prst="cloudCallout">
            <a:avLst>
              <a:gd name="adj1" fmla="val -50727"/>
              <a:gd name="adj2" fmla="val 1156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What</a:t>
            </a:r>
            <a:r>
              <a:rPr lang="en-GB" sz="1100" dirty="0" smtClean="0"/>
              <a:t> are stem cells?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GB" sz="1100" dirty="0"/>
          </a:p>
        </p:txBody>
      </p:sp>
      <p:sp>
        <p:nvSpPr>
          <p:cNvPr id="19" name="Cloud Callout 18"/>
          <p:cNvSpPr/>
          <p:nvPr/>
        </p:nvSpPr>
        <p:spPr>
          <a:xfrm>
            <a:off x="8182946" y="5286219"/>
            <a:ext cx="3865985" cy="1417863"/>
          </a:xfrm>
          <a:prstGeom prst="cloudCallout">
            <a:avLst>
              <a:gd name="adj1" fmla="val -55829"/>
              <a:gd name="adj2" fmla="val -598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Why</a:t>
            </a:r>
            <a:r>
              <a:rPr lang="en-GB" sz="1100" dirty="0" smtClean="0"/>
              <a:t> do we need stem cells in our body?</a:t>
            </a:r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sz="1100" dirty="0"/>
          </a:p>
        </p:txBody>
      </p:sp>
      <p:sp>
        <p:nvSpPr>
          <p:cNvPr id="20" name="Cloud Callout 19"/>
          <p:cNvSpPr/>
          <p:nvPr/>
        </p:nvSpPr>
        <p:spPr>
          <a:xfrm>
            <a:off x="2885491" y="2552015"/>
            <a:ext cx="3865985" cy="2008803"/>
          </a:xfrm>
          <a:prstGeom prst="cloudCallout">
            <a:avLst>
              <a:gd name="adj1" fmla="val 65572"/>
              <a:gd name="adj2" fmla="val 318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are the </a:t>
            </a:r>
            <a:r>
              <a:rPr lang="en-GB" sz="1100" b="1" dirty="0" smtClean="0"/>
              <a:t>uses</a:t>
            </a:r>
            <a:r>
              <a:rPr lang="en-GB" sz="1100" dirty="0" smtClean="0"/>
              <a:t> of stem cells?</a:t>
            </a:r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sz="1100" dirty="0"/>
          </a:p>
        </p:txBody>
      </p:sp>
      <p:sp>
        <p:nvSpPr>
          <p:cNvPr id="21" name="Double Wave 20"/>
          <p:cNvSpPr/>
          <p:nvPr/>
        </p:nvSpPr>
        <p:spPr>
          <a:xfrm>
            <a:off x="2869940" y="4659086"/>
            <a:ext cx="4131129" cy="2114938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b="1" dirty="0" smtClean="0"/>
              <a:t>Evaluate</a:t>
            </a:r>
            <a:r>
              <a:rPr lang="en-GB" sz="1100" dirty="0" smtClean="0"/>
              <a:t> the use of stem cells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endParaRPr lang="en-GB" sz="1100" dirty="0"/>
          </a:p>
        </p:txBody>
      </p:sp>
      <p:sp>
        <p:nvSpPr>
          <p:cNvPr id="22" name="Cloud Callout 21"/>
          <p:cNvSpPr/>
          <p:nvPr/>
        </p:nvSpPr>
        <p:spPr>
          <a:xfrm>
            <a:off x="8771550" y="3461658"/>
            <a:ext cx="3296818" cy="1744824"/>
          </a:xfrm>
          <a:prstGeom prst="cloudCallout">
            <a:avLst>
              <a:gd name="adj1" fmla="val -61482"/>
              <a:gd name="adj2" fmla="val 390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Describe the different stem cells?</a:t>
            </a:r>
            <a:endParaRPr lang="en-GB" sz="1100" dirty="0"/>
          </a:p>
          <a:p>
            <a:r>
              <a:rPr lang="en-GB" sz="1100" b="1" i="1" dirty="0" smtClean="0"/>
              <a:t>Adult stem cells: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r>
              <a:rPr lang="en-GB" sz="1100" b="1" i="1" dirty="0" smtClean="0"/>
              <a:t>Embryonic stem cells:</a:t>
            </a:r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500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41371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Inheritance, variation and evolution revision</a:t>
            </a:r>
            <a:endParaRPr lang="en-GB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159430"/>
              </p:ext>
            </p:extLst>
          </p:nvPr>
        </p:nvGraphicFramePr>
        <p:xfrm>
          <a:off x="81903" y="495731"/>
          <a:ext cx="8054393" cy="5051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6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22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Key question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Asexual reproduction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Sexual reproduction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021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What is it?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610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What type of organisms</a:t>
                      </a:r>
                      <a:r>
                        <a:rPr lang="en-GB" sz="1100" b="1" i="1" baseline="0" dirty="0" smtClean="0"/>
                        <a:t> reproduce this way?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610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Advantages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610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Disadvantages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9963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Describe</a:t>
                      </a:r>
                      <a:r>
                        <a:rPr lang="en-GB" sz="1100" b="1" i="1" baseline="0" dirty="0" smtClean="0"/>
                        <a:t> how some organisms can reproduce both sexually and asexually</a:t>
                      </a:r>
                      <a:endParaRPr lang="en-GB" sz="1100" b="1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100" b="0" dirty="0" smtClean="0"/>
                        <a:t>Malarial parasites</a:t>
                      </a:r>
                    </a:p>
                    <a:p>
                      <a:endParaRPr lang="en-GB" sz="1100" b="0" dirty="0" smtClean="0"/>
                    </a:p>
                    <a:p>
                      <a:endParaRPr lang="en-GB" sz="1100" b="0" dirty="0" smtClean="0"/>
                    </a:p>
                    <a:p>
                      <a:endParaRPr lang="en-GB" sz="1100" b="0" dirty="0" smtClean="0"/>
                    </a:p>
                    <a:p>
                      <a:r>
                        <a:rPr lang="en-GB" sz="1100" b="0" dirty="0" smtClean="0"/>
                        <a:t>Fungi</a:t>
                      </a:r>
                    </a:p>
                    <a:p>
                      <a:endParaRPr lang="en-GB" sz="1100" b="0" dirty="0" smtClean="0"/>
                    </a:p>
                    <a:p>
                      <a:endParaRPr lang="en-GB" sz="1100" b="0" dirty="0" smtClean="0"/>
                    </a:p>
                    <a:p>
                      <a:endParaRPr lang="en-GB" sz="1100" b="0" dirty="0" smtClean="0"/>
                    </a:p>
                    <a:p>
                      <a:r>
                        <a:rPr lang="en-GB" sz="1100" b="0" dirty="0" smtClean="0"/>
                        <a:t>Plant seeds</a:t>
                      </a:r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544008" y="74644"/>
            <a:ext cx="7436498" cy="3545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 smtClean="0"/>
              <a:t>What is </a:t>
            </a:r>
            <a:r>
              <a:rPr lang="en-GB" sz="1100" b="1" dirty="0" smtClean="0"/>
              <a:t>reproduction</a:t>
            </a:r>
            <a:r>
              <a:rPr lang="en-GB" sz="1100" dirty="0" smtClean="0"/>
              <a:t>?</a:t>
            </a:r>
            <a:endParaRPr lang="en-GB" sz="1100" dirty="0"/>
          </a:p>
        </p:txBody>
      </p:sp>
      <p:sp>
        <p:nvSpPr>
          <p:cNvPr id="7" name="Rectangle 6"/>
          <p:cNvSpPr/>
          <p:nvPr/>
        </p:nvSpPr>
        <p:spPr>
          <a:xfrm>
            <a:off x="81902" y="5581294"/>
            <a:ext cx="1952171" cy="11927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</a:t>
            </a:r>
            <a:r>
              <a:rPr lang="en-GB" sz="1100" b="1" dirty="0" smtClean="0"/>
              <a:t>DNA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 </a:t>
            </a:r>
            <a:endParaRPr lang="en-GB" sz="1100" dirty="0"/>
          </a:p>
        </p:txBody>
      </p:sp>
      <p:sp>
        <p:nvSpPr>
          <p:cNvPr id="8" name="Rectangle 7"/>
          <p:cNvSpPr/>
          <p:nvPr/>
        </p:nvSpPr>
        <p:spPr>
          <a:xfrm>
            <a:off x="2099388" y="5581292"/>
            <a:ext cx="3252755" cy="11927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Describe the </a:t>
            </a:r>
            <a:r>
              <a:rPr lang="en-GB" sz="1100" b="1" dirty="0" smtClean="0"/>
              <a:t>structure</a:t>
            </a:r>
            <a:r>
              <a:rPr lang="en-GB" sz="1100" dirty="0" smtClean="0"/>
              <a:t> of DNA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 </a:t>
            </a:r>
            <a:endParaRPr lang="en-GB" sz="1100" dirty="0"/>
          </a:p>
        </p:txBody>
      </p:sp>
      <p:sp>
        <p:nvSpPr>
          <p:cNvPr id="9" name="Rectangle 8"/>
          <p:cNvSpPr/>
          <p:nvPr/>
        </p:nvSpPr>
        <p:spPr>
          <a:xfrm>
            <a:off x="5417458" y="5581292"/>
            <a:ext cx="2792443" cy="11927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Draw and label a diagram of </a:t>
            </a:r>
            <a:r>
              <a:rPr lang="en-GB" sz="1100" b="1" dirty="0" smtClean="0"/>
              <a:t>DNA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 </a:t>
            </a:r>
            <a:endParaRPr lang="en-GB" sz="1100" dirty="0"/>
          </a:p>
        </p:txBody>
      </p:sp>
      <p:sp>
        <p:nvSpPr>
          <p:cNvPr id="10" name="Rectangle 9"/>
          <p:cNvSpPr/>
          <p:nvPr/>
        </p:nvSpPr>
        <p:spPr>
          <a:xfrm>
            <a:off x="8275216" y="5581292"/>
            <a:ext cx="3789266" cy="11927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the </a:t>
            </a:r>
            <a:r>
              <a:rPr lang="en-GB" sz="1100" b="1" dirty="0" smtClean="0"/>
              <a:t>function</a:t>
            </a:r>
            <a:r>
              <a:rPr lang="en-GB" sz="1100" dirty="0" smtClean="0"/>
              <a:t> of a gene?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 </a:t>
            </a:r>
            <a:endParaRPr lang="en-GB" sz="1100" dirty="0"/>
          </a:p>
        </p:txBody>
      </p:sp>
      <p:sp>
        <p:nvSpPr>
          <p:cNvPr id="12" name="Double Wave 11"/>
          <p:cNvSpPr/>
          <p:nvPr/>
        </p:nvSpPr>
        <p:spPr>
          <a:xfrm>
            <a:off x="8275216" y="495731"/>
            <a:ext cx="3789266" cy="903861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a </a:t>
            </a:r>
            <a:r>
              <a:rPr lang="en-GB" sz="1100" b="1" dirty="0" smtClean="0"/>
              <a:t>genome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3" name="Rectangle 12"/>
          <p:cNvSpPr/>
          <p:nvPr/>
        </p:nvSpPr>
        <p:spPr>
          <a:xfrm>
            <a:off x="8275216" y="1466116"/>
            <a:ext cx="3789266" cy="11927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the </a:t>
            </a:r>
            <a:r>
              <a:rPr lang="en-GB" sz="1100" b="1" dirty="0" smtClean="0"/>
              <a:t>human genome project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 </a:t>
            </a:r>
            <a:endParaRPr lang="en-GB" sz="1100" dirty="0"/>
          </a:p>
        </p:txBody>
      </p:sp>
      <p:sp>
        <p:nvSpPr>
          <p:cNvPr id="14" name="Rectangle 13"/>
          <p:cNvSpPr/>
          <p:nvPr/>
        </p:nvSpPr>
        <p:spPr>
          <a:xfrm>
            <a:off x="8262258" y="3005251"/>
            <a:ext cx="1870788" cy="2509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Advantages</a:t>
            </a:r>
            <a:r>
              <a:rPr lang="en-GB" sz="1100" dirty="0" smtClean="0"/>
              <a:t> of the project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5" name="Rectangle 14"/>
          <p:cNvSpPr/>
          <p:nvPr/>
        </p:nvSpPr>
        <p:spPr>
          <a:xfrm>
            <a:off x="10185403" y="3005251"/>
            <a:ext cx="1879080" cy="2509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Disadvantages</a:t>
            </a:r>
            <a:r>
              <a:rPr lang="en-GB" sz="1100" dirty="0" smtClean="0"/>
              <a:t> of the project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10928999" y="2528786"/>
            <a:ext cx="466531" cy="4198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5400000">
            <a:off x="9001708" y="2541766"/>
            <a:ext cx="466531" cy="4198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4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41371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Inheritance, variation and evolution revision</a:t>
            </a:r>
            <a:endParaRPr lang="en-GB" b="1" dirty="0"/>
          </a:p>
        </p:txBody>
      </p:sp>
      <p:sp>
        <p:nvSpPr>
          <p:cNvPr id="5" name="Cloud Callout 4"/>
          <p:cNvSpPr/>
          <p:nvPr/>
        </p:nvSpPr>
        <p:spPr>
          <a:xfrm>
            <a:off x="121298" y="513183"/>
            <a:ext cx="2556588" cy="1884784"/>
          </a:xfrm>
          <a:prstGeom prst="cloudCallout">
            <a:avLst>
              <a:gd name="adj1" fmla="val -52220"/>
              <a:gd name="adj2" fmla="val -5779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a </a:t>
            </a:r>
            <a:r>
              <a:rPr lang="en-GB" sz="1100" b="1" dirty="0" smtClean="0"/>
              <a:t>mutation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6" name="Hexagon 5"/>
          <p:cNvSpPr/>
          <p:nvPr/>
        </p:nvSpPr>
        <p:spPr>
          <a:xfrm>
            <a:off x="2780523" y="461865"/>
            <a:ext cx="2463281" cy="1987420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are the main types of </a:t>
            </a:r>
            <a:r>
              <a:rPr lang="en-GB" sz="1100" b="1" dirty="0" smtClean="0"/>
              <a:t>mutations</a:t>
            </a:r>
            <a:r>
              <a:rPr lang="en-GB" sz="1100" dirty="0" smtClean="0"/>
              <a:t> that occur?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7" name="Rectangle 6"/>
          <p:cNvSpPr/>
          <p:nvPr/>
        </p:nvSpPr>
        <p:spPr>
          <a:xfrm>
            <a:off x="116633" y="2556587"/>
            <a:ext cx="5122506" cy="1287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Discuss the possible effects of a </a:t>
            </a:r>
            <a:r>
              <a:rPr lang="en-GB" sz="1100" b="1" dirty="0" smtClean="0"/>
              <a:t>mutation</a:t>
            </a:r>
            <a:r>
              <a:rPr lang="en-GB" sz="1100" dirty="0" smtClean="0"/>
              <a:t>: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116633" y="3956180"/>
            <a:ext cx="5192485" cy="28178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Describe and explain how </a:t>
            </a:r>
            <a:r>
              <a:rPr lang="en-GB" sz="1200" b="1" dirty="0" smtClean="0"/>
              <a:t>new proteins </a:t>
            </a:r>
            <a:r>
              <a:rPr lang="en-GB" sz="1200" dirty="0" smtClean="0"/>
              <a:t>are made:</a:t>
            </a:r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9" name="Double Wave 8"/>
          <p:cNvSpPr/>
          <p:nvPr/>
        </p:nvSpPr>
        <p:spPr>
          <a:xfrm>
            <a:off x="5113174" y="41986"/>
            <a:ext cx="3489649" cy="1180323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the </a:t>
            </a:r>
            <a:r>
              <a:rPr lang="en-GB" sz="1100" b="1" dirty="0" smtClean="0"/>
              <a:t>function of an allele</a:t>
            </a:r>
            <a:r>
              <a:rPr lang="en-GB" sz="1100" dirty="0" smtClean="0"/>
              <a:t>?</a:t>
            </a:r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8808098" y="41987"/>
            <a:ext cx="3383902" cy="1180323"/>
          </a:xfrm>
          <a:prstGeom prst="wedgeRoundRectCallout">
            <a:avLst>
              <a:gd name="adj1" fmla="val -74326"/>
              <a:gd name="adj2" fmla="val -3473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Explain what is meant by the term </a:t>
            </a:r>
            <a:r>
              <a:rPr lang="en-GB" sz="1100" b="1" dirty="0" smtClean="0"/>
              <a:t>multiple alleles</a:t>
            </a:r>
          </a:p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5309118" y="1299286"/>
            <a:ext cx="3293705" cy="1073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are the </a:t>
            </a:r>
            <a:r>
              <a:rPr lang="en-GB" sz="1100" b="1" dirty="0" smtClean="0"/>
              <a:t>sex chromosomes </a:t>
            </a:r>
            <a:r>
              <a:rPr lang="en-GB" sz="1100" dirty="0" smtClean="0"/>
              <a:t>for:</a:t>
            </a:r>
          </a:p>
          <a:p>
            <a:r>
              <a:rPr lang="en-GB" sz="1100" dirty="0" smtClean="0"/>
              <a:t>Male</a:t>
            </a:r>
          </a:p>
          <a:p>
            <a:endParaRPr lang="en-GB" sz="1100" dirty="0" smtClean="0"/>
          </a:p>
          <a:p>
            <a:endParaRPr lang="en-GB" sz="1100" dirty="0" smtClean="0"/>
          </a:p>
          <a:p>
            <a:r>
              <a:rPr lang="en-GB" sz="1100" dirty="0" smtClean="0"/>
              <a:t>Female</a:t>
            </a:r>
          </a:p>
          <a:p>
            <a:endParaRPr lang="en-GB" sz="1100" dirty="0"/>
          </a:p>
        </p:txBody>
      </p:sp>
      <p:sp>
        <p:nvSpPr>
          <p:cNvPr id="12" name="Rectangle 11"/>
          <p:cNvSpPr/>
          <p:nvPr/>
        </p:nvSpPr>
        <p:spPr>
          <a:xfrm>
            <a:off x="8808098" y="1299286"/>
            <a:ext cx="3293706" cy="2181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Complete the punnet square to show the </a:t>
            </a:r>
            <a:r>
              <a:rPr lang="en-GB" sz="1100" b="1" dirty="0" smtClean="0"/>
              <a:t>sex determination </a:t>
            </a:r>
            <a:r>
              <a:rPr lang="en-GB" sz="1100" dirty="0" smtClean="0"/>
              <a:t>of a baby:</a:t>
            </a:r>
          </a:p>
          <a:p>
            <a:pPr algn="ctr"/>
            <a:endParaRPr lang="en-GB" sz="1050" dirty="0"/>
          </a:p>
          <a:p>
            <a:pPr algn="r"/>
            <a:r>
              <a:rPr lang="en-GB" sz="1050" dirty="0" smtClean="0"/>
              <a:t>What is the % of a girl?</a:t>
            </a:r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r"/>
            <a:r>
              <a:rPr lang="en-GB" sz="1050" dirty="0"/>
              <a:t>What is the % of a </a:t>
            </a:r>
            <a:r>
              <a:rPr lang="en-GB" sz="1050" dirty="0" smtClean="0"/>
              <a:t>boy?</a:t>
            </a:r>
            <a:endParaRPr lang="en-GB" sz="1050" dirty="0"/>
          </a:p>
          <a:p>
            <a:pPr algn="r"/>
            <a:endParaRPr lang="en-GB" sz="1200" dirty="0" smtClean="0"/>
          </a:p>
          <a:p>
            <a:pPr algn="ctr"/>
            <a:endParaRPr lang="en-GB" sz="1200" dirty="0"/>
          </a:p>
          <a:p>
            <a:pPr algn="r"/>
            <a:r>
              <a:rPr lang="en-GB" sz="1050" dirty="0" smtClean="0"/>
              <a:t>What is the ratio?</a:t>
            </a:r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60048"/>
              </p:ext>
            </p:extLst>
          </p:nvPr>
        </p:nvGraphicFramePr>
        <p:xfrm>
          <a:off x="8927324" y="1732429"/>
          <a:ext cx="1718905" cy="1331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21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29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29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309118" y="2449285"/>
            <a:ext cx="3293705" cy="10310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a </a:t>
            </a:r>
            <a:r>
              <a:rPr lang="en-GB" sz="1100" b="1" dirty="0" smtClean="0"/>
              <a:t>genetic cross </a:t>
            </a:r>
            <a:r>
              <a:rPr lang="en-GB" sz="1100" dirty="0" smtClean="0"/>
              <a:t>diagram?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5" name="Rectangle 14"/>
          <p:cNvSpPr/>
          <p:nvPr/>
        </p:nvSpPr>
        <p:spPr>
          <a:xfrm>
            <a:off x="5376765" y="3557295"/>
            <a:ext cx="3226058" cy="2181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Complete the punnet square :</a:t>
            </a:r>
            <a:endParaRPr lang="en-GB" sz="1050" dirty="0"/>
          </a:p>
          <a:p>
            <a:pPr algn="r"/>
            <a:r>
              <a:rPr lang="en-GB" sz="1050" dirty="0" smtClean="0"/>
              <a:t>What is the % of  </a:t>
            </a:r>
          </a:p>
          <a:p>
            <a:pPr algn="r"/>
            <a:r>
              <a:rPr lang="en-GB" sz="1050" b="1" dirty="0" smtClean="0"/>
              <a:t>B</a:t>
            </a:r>
            <a:r>
              <a:rPr lang="en-GB" sz="1050" dirty="0" smtClean="0"/>
              <a:t>rown eyes?</a:t>
            </a:r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r"/>
            <a:r>
              <a:rPr lang="en-GB" sz="1050" dirty="0"/>
              <a:t>What is the % </a:t>
            </a:r>
            <a:r>
              <a:rPr lang="en-GB" sz="1050" dirty="0" smtClean="0"/>
              <a:t>of</a:t>
            </a:r>
          </a:p>
          <a:p>
            <a:pPr algn="r"/>
            <a:r>
              <a:rPr lang="en-GB" sz="1050" dirty="0" smtClean="0"/>
              <a:t> </a:t>
            </a:r>
            <a:r>
              <a:rPr lang="en-GB" sz="1050" b="1" dirty="0" smtClean="0"/>
              <a:t>b</a:t>
            </a:r>
            <a:r>
              <a:rPr lang="en-GB" sz="1050" dirty="0" smtClean="0"/>
              <a:t>lue eyes?</a:t>
            </a:r>
            <a:endParaRPr lang="en-GB" sz="1050" dirty="0"/>
          </a:p>
          <a:p>
            <a:pPr algn="r"/>
            <a:endParaRPr lang="en-GB" sz="1200" dirty="0" smtClean="0"/>
          </a:p>
          <a:p>
            <a:pPr algn="ctr"/>
            <a:endParaRPr lang="en-GB" sz="1200" dirty="0"/>
          </a:p>
          <a:p>
            <a:pPr algn="r"/>
            <a:r>
              <a:rPr lang="en-GB" sz="1050" dirty="0" smtClean="0"/>
              <a:t>What is the </a:t>
            </a:r>
            <a:r>
              <a:rPr lang="en-GB" sz="1050" b="1" dirty="0" smtClean="0"/>
              <a:t>ratio</a:t>
            </a:r>
            <a:r>
              <a:rPr lang="en-GB" sz="1050" dirty="0" smtClean="0"/>
              <a:t>?</a:t>
            </a:r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902194"/>
              </p:ext>
            </p:extLst>
          </p:nvPr>
        </p:nvGraphicFramePr>
        <p:xfrm>
          <a:off x="5495991" y="3990438"/>
          <a:ext cx="1683600" cy="1331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21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2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2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8808098" y="3557295"/>
            <a:ext cx="3293706" cy="2181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Complete the punnet square:</a:t>
            </a:r>
            <a:endParaRPr lang="en-GB" sz="1050" dirty="0"/>
          </a:p>
          <a:p>
            <a:pPr algn="r"/>
            <a:r>
              <a:rPr lang="en-GB" sz="1050" dirty="0"/>
              <a:t>What is the % of  </a:t>
            </a:r>
          </a:p>
          <a:p>
            <a:pPr algn="r"/>
            <a:r>
              <a:rPr lang="en-GB" sz="1050" b="1" dirty="0"/>
              <a:t>B</a:t>
            </a:r>
            <a:r>
              <a:rPr lang="en-GB" sz="1050" dirty="0"/>
              <a:t>rown eyes?</a:t>
            </a:r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r"/>
            <a:r>
              <a:rPr lang="en-GB" sz="1050" dirty="0"/>
              <a:t>What is the % of</a:t>
            </a:r>
          </a:p>
          <a:p>
            <a:pPr algn="r"/>
            <a:r>
              <a:rPr lang="en-GB" sz="1050" dirty="0"/>
              <a:t> </a:t>
            </a:r>
            <a:r>
              <a:rPr lang="en-GB" sz="1050" b="1" dirty="0"/>
              <a:t>b</a:t>
            </a:r>
            <a:r>
              <a:rPr lang="en-GB" sz="1050" dirty="0"/>
              <a:t>lue eyes?</a:t>
            </a:r>
          </a:p>
          <a:p>
            <a:pPr algn="r"/>
            <a:endParaRPr lang="en-GB" sz="1200" dirty="0"/>
          </a:p>
          <a:p>
            <a:pPr algn="ctr"/>
            <a:endParaRPr lang="en-GB" sz="1200" dirty="0"/>
          </a:p>
          <a:p>
            <a:pPr algn="r"/>
            <a:r>
              <a:rPr lang="en-GB" sz="1050" dirty="0"/>
              <a:t>What is the ratio</a:t>
            </a:r>
            <a:r>
              <a:rPr lang="en-GB" sz="1050" b="1" dirty="0"/>
              <a:t>?</a:t>
            </a:r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22068"/>
              </p:ext>
            </p:extLst>
          </p:nvPr>
        </p:nvGraphicFramePr>
        <p:xfrm>
          <a:off x="8927324" y="3990438"/>
          <a:ext cx="1718905" cy="1331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21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2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2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Hexagon 18"/>
          <p:cNvSpPr/>
          <p:nvPr/>
        </p:nvSpPr>
        <p:spPr>
          <a:xfrm>
            <a:off x="5376765" y="5784981"/>
            <a:ext cx="6725039" cy="989044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the difference between </a:t>
            </a:r>
            <a:r>
              <a:rPr lang="en-GB" sz="1100" b="1" dirty="0" smtClean="0"/>
              <a:t>homozygous and heterozygous</a:t>
            </a:r>
            <a:r>
              <a:rPr lang="en-GB" sz="1100" dirty="0" smtClean="0"/>
              <a:t>? Give a </a:t>
            </a:r>
            <a:r>
              <a:rPr lang="en-GB" sz="1100" b="1" dirty="0" smtClean="0"/>
              <a:t>genotype</a:t>
            </a:r>
            <a:r>
              <a:rPr lang="en-GB" sz="1100" dirty="0" smtClean="0"/>
              <a:t> examples for each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931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41371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Inheritance, variation and evolution revision</a:t>
            </a:r>
            <a:endParaRPr lang="en-GB" b="1" dirty="0"/>
          </a:p>
        </p:txBody>
      </p:sp>
      <p:sp>
        <p:nvSpPr>
          <p:cNvPr id="5" name="Cloud Callout 4"/>
          <p:cNvSpPr/>
          <p:nvPr/>
        </p:nvSpPr>
        <p:spPr>
          <a:xfrm>
            <a:off x="139960" y="457200"/>
            <a:ext cx="3415003" cy="2108718"/>
          </a:xfrm>
          <a:prstGeom prst="cloudCallout">
            <a:avLst>
              <a:gd name="adj1" fmla="val 75342"/>
              <a:gd name="adj2" fmla="val -556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an </a:t>
            </a:r>
            <a:r>
              <a:rPr lang="en-GB" sz="1100" b="1" dirty="0" smtClean="0"/>
              <a:t>inherited</a:t>
            </a:r>
            <a:r>
              <a:rPr lang="en-GB" sz="1100" dirty="0" smtClean="0"/>
              <a:t> disorder?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521583"/>
              </p:ext>
            </p:extLst>
          </p:nvPr>
        </p:nvGraphicFramePr>
        <p:xfrm>
          <a:off x="93308" y="2668554"/>
          <a:ext cx="5141166" cy="41054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3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41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Key question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Polydactyl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Cystic fibrosis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763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Describe</a:t>
                      </a:r>
                      <a:r>
                        <a:rPr lang="en-GB" sz="1100" b="1" i="1" baseline="0" dirty="0" smtClean="0"/>
                        <a:t> what the inherited disorder is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763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How</a:t>
                      </a:r>
                      <a:r>
                        <a:rPr lang="en-GB" sz="1100" b="1" i="1" baseline="0" dirty="0" smtClean="0"/>
                        <a:t> is this caused? (Genetically)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763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The effects of the disorder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763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Treatments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825552" y="643812"/>
            <a:ext cx="2528595" cy="17821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</a:t>
            </a:r>
            <a:r>
              <a:rPr lang="en-GB" sz="1100" b="1" dirty="0" smtClean="0"/>
              <a:t>embryo screening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8" name="Horizontal Scroll 7"/>
          <p:cNvSpPr/>
          <p:nvPr/>
        </p:nvSpPr>
        <p:spPr>
          <a:xfrm>
            <a:off x="6419461" y="0"/>
            <a:ext cx="5561045" cy="2565918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Discuss the </a:t>
            </a:r>
            <a:r>
              <a:rPr lang="en-GB" sz="1100" b="1" dirty="0" smtClean="0"/>
              <a:t>advantages</a:t>
            </a:r>
            <a:r>
              <a:rPr lang="en-GB" sz="1100" dirty="0" smtClean="0"/>
              <a:t> and </a:t>
            </a:r>
            <a:r>
              <a:rPr lang="en-GB" sz="1100" b="1" dirty="0" smtClean="0"/>
              <a:t>disadvantages</a:t>
            </a:r>
            <a:r>
              <a:rPr lang="en-GB" sz="1100" dirty="0" smtClean="0"/>
              <a:t> for embryo screening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9" name="Rectangle 8"/>
          <p:cNvSpPr/>
          <p:nvPr/>
        </p:nvSpPr>
        <p:spPr>
          <a:xfrm>
            <a:off x="5337110" y="2668554"/>
            <a:ext cx="2080727" cy="1352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</a:t>
            </a:r>
            <a:r>
              <a:rPr lang="en-GB" sz="1100" b="1" dirty="0" smtClean="0"/>
              <a:t>variation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7520473" y="2668554"/>
            <a:ext cx="2248678" cy="1352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</a:t>
            </a:r>
            <a:r>
              <a:rPr lang="en-GB" sz="1100" b="1" dirty="0" smtClean="0"/>
              <a:t>genetic</a:t>
            </a:r>
            <a:r>
              <a:rPr lang="en-GB" sz="1100" dirty="0" smtClean="0"/>
              <a:t> variation?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endParaRPr lang="en-GB" sz="1100" dirty="0"/>
          </a:p>
          <a:p>
            <a:r>
              <a:rPr lang="en-GB" sz="1100" b="1" i="1" dirty="0" smtClean="0"/>
              <a:t>Examples:</a:t>
            </a:r>
          </a:p>
          <a:p>
            <a:pPr algn="ctr"/>
            <a:endParaRPr lang="en-GB" sz="11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9871788" y="2668554"/>
            <a:ext cx="2195804" cy="1352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</a:t>
            </a:r>
            <a:r>
              <a:rPr lang="en-GB" sz="1100" b="1" dirty="0" smtClean="0"/>
              <a:t>environmental</a:t>
            </a:r>
            <a:r>
              <a:rPr lang="en-GB" sz="1100" dirty="0" smtClean="0"/>
              <a:t> variation?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r>
              <a:rPr lang="en-GB" sz="1100" b="1" i="1" dirty="0" smtClean="0"/>
              <a:t>Examples:</a:t>
            </a:r>
          </a:p>
          <a:p>
            <a:pPr algn="ctr"/>
            <a:endParaRPr lang="en-GB" sz="1100" dirty="0" smtClean="0"/>
          </a:p>
        </p:txBody>
      </p:sp>
      <p:sp>
        <p:nvSpPr>
          <p:cNvPr id="15" name="Double Wave 14"/>
          <p:cNvSpPr/>
          <p:nvPr/>
        </p:nvSpPr>
        <p:spPr>
          <a:xfrm>
            <a:off x="7165910" y="2295331"/>
            <a:ext cx="3788229" cy="270587"/>
          </a:xfrm>
          <a:prstGeom prst="doubleWav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VARIATION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5337110" y="4124131"/>
            <a:ext cx="2080727" cy="26498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</a:t>
            </a:r>
            <a:r>
              <a:rPr lang="en-GB" sz="1100" b="1" dirty="0" smtClean="0"/>
              <a:t>evolution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7" name="Rounded Rectangle 16"/>
          <p:cNvSpPr/>
          <p:nvPr/>
        </p:nvSpPr>
        <p:spPr>
          <a:xfrm>
            <a:off x="7688424" y="4124131"/>
            <a:ext cx="2080727" cy="26498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</a:t>
            </a:r>
            <a:r>
              <a:rPr lang="en-GB" sz="1100" b="1" dirty="0" smtClean="0"/>
              <a:t>natural selection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8" name="Rounded Rectangle 17"/>
          <p:cNvSpPr/>
          <p:nvPr/>
        </p:nvSpPr>
        <p:spPr>
          <a:xfrm>
            <a:off x="9986865" y="4142792"/>
            <a:ext cx="2080727" cy="26498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</a:t>
            </a:r>
            <a:r>
              <a:rPr lang="en-GB" sz="1100" b="1" dirty="0" smtClean="0"/>
              <a:t>speciation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232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097280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Ecology</a:t>
            </a:r>
            <a:endParaRPr lang="en-GB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916704"/>
              </p:ext>
            </p:extLst>
          </p:nvPr>
        </p:nvGraphicFramePr>
        <p:xfrm>
          <a:off x="93309" y="440744"/>
          <a:ext cx="5026088" cy="3202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23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Key term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Definition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88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Community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88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Ecosystem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88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Interdependence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88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Abiotic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88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Biotic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331283"/>
                  </a:ext>
                </a:extLst>
              </a:tr>
              <a:tr h="367988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Competition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850809"/>
                  </a:ext>
                </a:extLst>
              </a:tr>
              <a:tr h="367988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Adaptation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001088"/>
                  </a:ext>
                </a:extLst>
              </a:tr>
              <a:tr h="367988"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Extremophile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53593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187142" y="83128"/>
            <a:ext cx="2227811" cy="1396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meant by a stable community?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9" name="Rectangle 18"/>
          <p:cNvSpPr/>
          <p:nvPr/>
        </p:nvSpPr>
        <p:spPr>
          <a:xfrm>
            <a:off x="7506392" y="83125"/>
            <a:ext cx="2302625" cy="1396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List the </a:t>
            </a:r>
            <a:r>
              <a:rPr lang="en-GB" sz="1100" b="1" dirty="0" smtClean="0"/>
              <a:t>abiotic</a:t>
            </a:r>
            <a:r>
              <a:rPr lang="en-GB" sz="1100" dirty="0" smtClean="0"/>
              <a:t> factors that can affect a community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20" name="Rectangle 19"/>
          <p:cNvSpPr/>
          <p:nvPr/>
        </p:nvSpPr>
        <p:spPr>
          <a:xfrm>
            <a:off x="9889375" y="83125"/>
            <a:ext cx="2222269" cy="1396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List the </a:t>
            </a:r>
            <a:r>
              <a:rPr lang="en-GB" sz="1100" b="1" dirty="0" smtClean="0"/>
              <a:t>biotic</a:t>
            </a:r>
            <a:r>
              <a:rPr lang="en-GB" sz="1100" dirty="0" smtClean="0"/>
              <a:t> factors that can affect a community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298368"/>
              </p:ext>
            </p:extLst>
          </p:nvPr>
        </p:nvGraphicFramePr>
        <p:xfrm>
          <a:off x="5195453" y="1522957"/>
          <a:ext cx="6924502" cy="2447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2251">
                  <a:extLst>
                    <a:ext uri="{9D8B030D-6E8A-4147-A177-3AD203B41FA5}">
                      <a16:colId xmlns:a16="http://schemas.microsoft.com/office/drawing/2014/main" val="3411089550"/>
                    </a:ext>
                  </a:extLst>
                </a:gridCol>
                <a:gridCol w="3462251">
                  <a:extLst>
                    <a:ext uri="{9D8B030D-6E8A-4147-A177-3AD203B41FA5}">
                      <a16:colId xmlns:a16="http://schemas.microsoft.com/office/drawing/2014/main" val="1996688890"/>
                    </a:ext>
                  </a:extLst>
                </a:gridCol>
              </a:tblGrid>
              <a:tr h="25292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How do we</a:t>
                      </a:r>
                      <a:r>
                        <a:rPr lang="en-GB" sz="1100" b="1" baseline="0" dirty="0" smtClean="0"/>
                        <a:t> investigate the distribution of organisms in an area?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15417"/>
                  </a:ext>
                </a:extLst>
              </a:tr>
              <a:tr h="268164">
                <a:tc>
                  <a:txBody>
                    <a:bodyPr/>
                    <a:lstStyle/>
                    <a:p>
                      <a:pPr algn="ctr"/>
                      <a:r>
                        <a:rPr lang="en-GB" sz="1100" b="1" i="1" dirty="0" smtClean="0"/>
                        <a:t> Random</a:t>
                      </a:r>
                      <a:r>
                        <a:rPr lang="en-GB" sz="1100" b="1" i="1" baseline="0" dirty="0" smtClean="0"/>
                        <a:t> sampling using a quadrat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1" dirty="0" smtClean="0"/>
                        <a:t>Systematic sampling</a:t>
                      </a:r>
                      <a:r>
                        <a:rPr lang="en-GB" sz="1100" b="1" i="1" baseline="0" dirty="0" smtClean="0"/>
                        <a:t> using a transect and a quadrat</a:t>
                      </a:r>
                      <a:endParaRPr lang="en-GB" sz="11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146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 i="1" dirty="0" smtClean="0"/>
                        <a:t>Write your</a:t>
                      </a:r>
                      <a:r>
                        <a:rPr lang="en-GB" sz="1000" b="1" i="1" baseline="0" dirty="0" smtClean="0"/>
                        <a:t> method here:</a:t>
                      </a:r>
                      <a:endParaRPr lang="en-GB" sz="1000" b="1" i="1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1" dirty="0" smtClean="0"/>
                        <a:t>Write your</a:t>
                      </a:r>
                      <a:r>
                        <a:rPr lang="en-GB" sz="1000" b="1" i="1" baseline="0" dirty="0" smtClean="0"/>
                        <a:t> method here:</a:t>
                      </a:r>
                      <a:endParaRPr lang="en-GB" sz="1000" b="1" i="1" dirty="0" smtClean="0"/>
                    </a:p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612072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9852987" y="4013732"/>
            <a:ext cx="2227811" cy="17159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Maths requirements:</a:t>
            </a:r>
          </a:p>
          <a:p>
            <a:pPr algn="ctr"/>
            <a:r>
              <a:rPr lang="en-GB" sz="1050" dirty="0" smtClean="0"/>
              <a:t>How do you calculate the mean?</a:t>
            </a:r>
          </a:p>
          <a:p>
            <a:pPr algn="ctr"/>
            <a:endParaRPr lang="en-GB" sz="1050" dirty="0"/>
          </a:p>
          <a:p>
            <a:pPr algn="ctr"/>
            <a:endParaRPr lang="en-GB" sz="1050" dirty="0" smtClean="0"/>
          </a:p>
          <a:p>
            <a:pPr algn="ctr"/>
            <a:r>
              <a:rPr lang="en-GB" sz="1050" dirty="0" smtClean="0"/>
              <a:t>How do you calculate the mode?</a:t>
            </a:r>
          </a:p>
          <a:p>
            <a:pPr algn="ctr"/>
            <a:endParaRPr lang="en-GB" sz="1050" dirty="0"/>
          </a:p>
          <a:p>
            <a:pPr algn="ctr"/>
            <a:endParaRPr lang="en-GB" sz="1050" dirty="0" smtClean="0"/>
          </a:p>
          <a:p>
            <a:pPr algn="ctr"/>
            <a:r>
              <a:rPr lang="en-GB" sz="1050" dirty="0" smtClean="0"/>
              <a:t>How do you calculate the median?</a:t>
            </a:r>
            <a:endParaRPr lang="en-GB" sz="105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29" y="4314305"/>
            <a:ext cx="1000904" cy="10009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209" y="4380807"/>
            <a:ext cx="889713" cy="93440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3309" y="3765665"/>
            <a:ext cx="5026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Around the animal and plant write down what they compete for…</a:t>
            </a:r>
            <a:endParaRPr lang="en-GB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3309" y="6035040"/>
            <a:ext cx="492757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b="1" dirty="0" smtClean="0"/>
              <a:t>What makes a successful competitor?</a:t>
            </a:r>
          </a:p>
          <a:p>
            <a:endParaRPr lang="en-GB" sz="1100" b="1" dirty="0"/>
          </a:p>
          <a:p>
            <a:endParaRPr lang="en-GB" sz="1100" b="1" dirty="0" smtClean="0"/>
          </a:p>
          <a:p>
            <a:endParaRPr lang="en-GB" sz="1100" b="1" dirty="0"/>
          </a:p>
        </p:txBody>
      </p:sp>
      <p:sp>
        <p:nvSpPr>
          <p:cNvPr id="24" name="Flowchart: Process 23"/>
          <p:cNvSpPr/>
          <p:nvPr/>
        </p:nvSpPr>
        <p:spPr>
          <a:xfrm>
            <a:off x="4879571" y="4796444"/>
            <a:ext cx="141316" cy="1238596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Process 25"/>
          <p:cNvSpPr/>
          <p:nvPr/>
        </p:nvSpPr>
        <p:spPr>
          <a:xfrm>
            <a:off x="5187142" y="4027275"/>
            <a:ext cx="4613564" cy="277720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4879571" y="4715004"/>
            <a:ext cx="603140" cy="2660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>
            <a:stCxn id="26" idx="0"/>
            <a:endCxn id="26" idx="2"/>
          </p:cNvCxnSpPr>
          <p:nvPr/>
        </p:nvCxnSpPr>
        <p:spPr>
          <a:xfrm>
            <a:off x="7493924" y="4027275"/>
            <a:ext cx="0" cy="2777206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lowchart: Process 28"/>
          <p:cNvSpPr/>
          <p:nvPr/>
        </p:nvSpPr>
        <p:spPr>
          <a:xfrm>
            <a:off x="5286896" y="4093778"/>
            <a:ext cx="4430684" cy="25107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Describe how plants and animals are adapted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5474400" y="4316443"/>
            <a:ext cx="1874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i="1" dirty="0" smtClean="0"/>
              <a:t>Animals</a:t>
            </a:r>
            <a:endParaRPr lang="en-GB" sz="10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712366" y="4330646"/>
            <a:ext cx="1874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i="1" dirty="0" smtClean="0"/>
              <a:t>Plants</a:t>
            </a:r>
            <a:endParaRPr lang="en-GB" sz="1000" b="1" i="1" dirty="0"/>
          </a:p>
        </p:txBody>
      </p:sp>
      <p:sp>
        <p:nvSpPr>
          <p:cNvPr id="35" name="Rectangle 34"/>
          <p:cNvSpPr/>
          <p:nvPr/>
        </p:nvSpPr>
        <p:spPr>
          <a:xfrm>
            <a:off x="9840191" y="5772987"/>
            <a:ext cx="2227811" cy="10314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dirty="0" smtClean="0"/>
          </a:p>
          <a:p>
            <a:pPr algn="ctr"/>
            <a:r>
              <a:rPr lang="en-GB" sz="1000" dirty="0" smtClean="0"/>
              <a:t>Describe the types of environments extremophiles survive in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7984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097280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Ecology</a:t>
            </a:r>
            <a:endParaRPr lang="en-GB" b="1" dirty="0"/>
          </a:p>
        </p:txBody>
      </p:sp>
      <p:sp>
        <p:nvSpPr>
          <p:cNvPr id="5" name="Flowchart: Process 4"/>
          <p:cNvSpPr/>
          <p:nvPr/>
        </p:nvSpPr>
        <p:spPr>
          <a:xfrm>
            <a:off x="99753" y="415636"/>
            <a:ext cx="2934392" cy="203661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a food chain?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Draw an example of a food chain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What do the arrows in a food chain represent?</a:t>
            </a:r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6" name="Flowchart: Process 5"/>
          <p:cNvSpPr/>
          <p:nvPr/>
        </p:nvSpPr>
        <p:spPr>
          <a:xfrm>
            <a:off x="99752" y="2541149"/>
            <a:ext cx="4588625" cy="425866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 smtClean="0"/>
              <a:t>What is a food web?</a:t>
            </a:r>
          </a:p>
          <a:p>
            <a:endParaRPr lang="en-GB" sz="1100" dirty="0"/>
          </a:p>
          <a:p>
            <a:endParaRPr lang="en-GB" sz="1100" dirty="0" smtClean="0"/>
          </a:p>
          <a:p>
            <a:pPr algn="ctr"/>
            <a:endParaRPr lang="en-GB" sz="1100" dirty="0"/>
          </a:p>
          <a:p>
            <a:pPr marL="228600" indent="-228600">
              <a:buAutoNum type="arabicPeriod"/>
            </a:pPr>
            <a:r>
              <a:rPr lang="en-GB" sz="1100" dirty="0" smtClean="0"/>
              <a:t>Name the producer in the food web</a:t>
            </a:r>
          </a:p>
          <a:p>
            <a:pPr marL="228600" indent="-228600">
              <a:buAutoNum type="arabicPeriod"/>
            </a:pPr>
            <a:endParaRPr lang="en-GB" sz="1100" dirty="0" smtClean="0"/>
          </a:p>
          <a:p>
            <a:pPr marL="228600" indent="-228600">
              <a:buAutoNum type="arabicPeriod"/>
            </a:pPr>
            <a:endParaRPr lang="en-GB" sz="1100" dirty="0" smtClean="0"/>
          </a:p>
          <a:p>
            <a:pPr marL="228600" indent="-228600">
              <a:buAutoNum type="arabicPeriod"/>
            </a:pPr>
            <a:r>
              <a:rPr lang="en-GB" sz="1100" dirty="0" smtClean="0"/>
              <a:t>Name 2 primary consumers</a:t>
            </a:r>
          </a:p>
          <a:p>
            <a:pPr marL="228600" indent="-228600">
              <a:buAutoNum type="arabicPeriod"/>
            </a:pPr>
            <a:endParaRPr lang="en-GB" sz="1100" dirty="0" smtClean="0"/>
          </a:p>
          <a:p>
            <a:pPr marL="228600" indent="-228600">
              <a:buAutoNum type="arabicPeriod"/>
            </a:pPr>
            <a:endParaRPr lang="en-GB" sz="1100" dirty="0" smtClean="0"/>
          </a:p>
          <a:p>
            <a:pPr marL="228600" indent="-228600">
              <a:buAutoNum type="arabicPeriod"/>
            </a:pPr>
            <a:r>
              <a:rPr lang="en-GB" sz="1100" dirty="0" smtClean="0"/>
              <a:t>Name 3 secondary consumers</a:t>
            </a:r>
          </a:p>
          <a:p>
            <a:pPr marL="228600" indent="-228600">
              <a:buAutoNum type="arabicPeriod"/>
            </a:pPr>
            <a:endParaRPr lang="en-GB" sz="1100" dirty="0" smtClean="0"/>
          </a:p>
          <a:p>
            <a:pPr marL="228600" indent="-228600">
              <a:buAutoNum type="arabicPeriod"/>
            </a:pPr>
            <a:endParaRPr lang="en-GB" sz="1100" dirty="0" smtClean="0"/>
          </a:p>
          <a:p>
            <a:pPr marL="228600" indent="-228600">
              <a:buAutoNum type="arabicPeriod"/>
            </a:pPr>
            <a:r>
              <a:rPr lang="en-GB" sz="1100" dirty="0" smtClean="0"/>
              <a:t>Name the apex predator</a:t>
            </a:r>
          </a:p>
          <a:p>
            <a:pPr marL="228600" indent="-228600">
              <a:buAutoNum type="arabicPeriod"/>
            </a:pPr>
            <a:endParaRPr lang="en-GB" sz="1100" dirty="0" smtClean="0"/>
          </a:p>
          <a:p>
            <a:pPr marL="228600" indent="-228600">
              <a:buAutoNum type="arabicPeriod"/>
            </a:pPr>
            <a:endParaRPr lang="en-GB" sz="1100" dirty="0" smtClean="0"/>
          </a:p>
          <a:p>
            <a:pPr marL="228600" indent="-228600">
              <a:buAutoNum type="arabicPeriod"/>
            </a:pPr>
            <a:r>
              <a:rPr lang="en-GB" sz="1100" dirty="0" smtClean="0"/>
              <a:t>What would happen if to the herring if the number of Pollock decreased?</a:t>
            </a:r>
          </a:p>
          <a:p>
            <a:pPr marL="228600" indent="-228600">
              <a:buAutoNum type="arabicPeriod"/>
            </a:pPr>
            <a:endParaRPr lang="en-GB" sz="1100" dirty="0"/>
          </a:p>
          <a:p>
            <a:pPr marL="228600" indent="-228600">
              <a:buAutoNum type="arabicPeriod"/>
            </a:pPr>
            <a:endParaRPr lang="en-GB" sz="1100" dirty="0" smtClean="0"/>
          </a:p>
          <a:p>
            <a:pPr marL="228600" indent="-228600">
              <a:buAutoNum type="arabicPeriod"/>
            </a:pPr>
            <a:endParaRPr lang="en-GB" sz="1100" dirty="0"/>
          </a:p>
          <a:p>
            <a:pPr marL="228600" indent="-228600">
              <a:buAutoNum type="arabicPeriod"/>
            </a:pPr>
            <a:endParaRPr lang="en-GB" sz="1100" dirty="0" smtClean="0"/>
          </a:p>
          <a:p>
            <a:pPr marL="228600" indent="-228600">
              <a:buAutoNum type="arabicPeriod"/>
            </a:pPr>
            <a:r>
              <a:rPr lang="en-GB" sz="1100" dirty="0" smtClean="0"/>
              <a:t>What would happen to the number of dolphin in the seals increased</a:t>
            </a:r>
          </a:p>
          <a:p>
            <a:pPr marL="228600" indent="-228600">
              <a:buAutoNum type="arabicPeriod"/>
            </a:pPr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652"/>
          <a:stretch/>
        </p:blipFill>
        <p:spPr>
          <a:xfrm>
            <a:off x="2461415" y="2820243"/>
            <a:ext cx="2168773" cy="1693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083" y="415635"/>
            <a:ext cx="3351693" cy="2036619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3162992" y="97205"/>
            <a:ext cx="2934392" cy="235504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a predator?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What is prey?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Describe the relationship between predator and prey (use the graph)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1" name="Flowchart: Process 10"/>
          <p:cNvSpPr/>
          <p:nvPr/>
        </p:nvSpPr>
        <p:spPr>
          <a:xfrm>
            <a:off x="9528049" y="80581"/>
            <a:ext cx="2591907" cy="230517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What is decay?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What causes decay?</a:t>
            </a:r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What are the optimal conditions for decay?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3" name="Flowchart: Process 12"/>
          <p:cNvSpPr/>
          <p:nvPr/>
        </p:nvSpPr>
        <p:spPr>
          <a:xfrm>
            <a:off x="4770118" y="2541149"/>
            <a:ext cx="3284913" cy="2737433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1428" r="21149"/>
          <a:stretch/>
        </p:blipFill>
        <p:spPr>
          <a:xfrm>
            <a:off x="4867934" y="2618848"/>
            <a:ext cx="1741515" cy="1770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09449" y="2618848"/>
            <a:ext cx="14450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Describe what happens in the water cycle</a:t>
            </a:r>
            <a:endParaRPr lang="en-GB" sz="1100" b="1" dirty="0"/>
          </a:p>
        </p:txBody>
      </p:sp>
      <p:sp>
        <p:nvSpPr>
          <p:cNvPr id="15" name="Flowchart: Process 14"/>
          <p:cNvSpPr/>
          <p:nvPr/>
        </p:nvSpPr>
        <p:spPr>
          <a:xfrm>
            <a:off x="8153534" y="2541149"/>
            <a:ext cx="3966422" cy="425866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14198" t="9031" r="12445"/>
          <a:stretch/>
        </p:blipFill>
        <p:spPr>
          <a:xfrm>
            <a:off x="8235420" y="2607650"/>
            <a:ext cx="2585258" cy="18195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742406" y="2618848"/>
            <a:ext cx="14450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Describe what happens in the carbon cycle</a:t>
            </a:r>
            <a:endParaRPr lang="en-GB" sz="1100" b="1" dirty="0"/>
          </a:p>
        </p:txBody>
      </p:sp>
      <p:sp>
        <p:nvSpPr>
          <p:cNvPr id="18" name="Flowchart: Process 17"/>
          <p:cNvSpPr/>
          <p:nvPr/>
        </p:nvSpPr>
        <p:spPr>
          <a:xfrm>
            <a:off x="4770119" y="5366925"/>
            <a:ext cx="3284358" cy="143288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Photosynthesis</a:t>
            </a:r>
          </a:p>
          <a:p>
            <a:pPr algn="ctr"/>
            <a:endParaRPr lang="en-GB" sz="1100" b="1" dirty="0"/>
          </a:p>
          <a:p>
            <a:pPr algn="ctr"/>
            <a:endParaRPr lang="en-GB" sz="1100" b="1" dirty="0" smtClean="0"/>
          </a:p>
          <a:p>
            <a:pPr algn="ctr"/>
            <a:r>
              <a:rPr lang="en-GB" sz="1100" b="1" dirty="0" smtClean="0"/>
              <a:t>Respiration</a:t>
            </a:r>
          </a:p>
          <a:p>
            <a:pPr algn="ctr"/>
            <a:endParaRPr lang="en-GB" sz="1100" b="1" dirty="0"/>
          </a:p>
          <a:p>
            <a:pPr algn="ctr"/>
            <a:endParaRPr lang="en-GB" sz="1100" b="1" dirty="0" smtClean="0"/>
          </a:p>
          <a:p>
            <a:pPr algn="ctr"/>
            <a:r>
              <a:rPr lang="en-GB" sz="1100" b="1" dirty="0" smtClean="0"/>
              <a:t>Combustion</a:t>
            </a:r>
          </a:p>
          <a:p>
            <a:pPr algn="ctr"/>
            <a:endParaRPr lang="en-GB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8235420" y="5366925"/>
            <a:ext cx="3818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 smtClean="0"/>
              <a:t>What are the issues with lots of carbon dioxide in the atmosphere?</a:t>
            </a:r>
            <a:endParaRPr lang="en-GB" sz="1100" b="1" i="1" dirty="0"/>
          </a:p>
        </p:txBody>
      </p:sp>
    </p:spTree>
    <p:extLst>
      <p:ext uri="{BB962C8B-B14F-4D97-AF65-F5344CB8AC3E}">
        <p14:creationId xmlns:p14="http://schemas.microsoft.com/office/powerpoint/2010/main" val="1120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097280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Ecology</a:t>
            </a:r>
            <a:endParaRPr lang="en-GB" b="1" dirty="0"/>
          </a:p>
        </p:txBody>
      </p:sp>
      <p:sp>
        <p:nvSpPr>
          <p:cNvPr id="5" name="Flowchart: Process 4"/>
          <p:cNvSpPr/>
          <p:nvPr/>
        </p:nvSpPr>
        <p:spPr>
          <a:xfrm>
            <a:off x="1246909" y="0"/>
            <a:ext cx="10839796" cy="354563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r>
              <a:rPr lang="en-GB" sz="1100" dirty="0" smtClean="0"/>
              <a:t>What is biodiversity?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endParaRPr lang="en-GB" sz="1100" dirty="0"/>
          </a:p>
        </p:txBody>
      </p:sp>
      <p:sp>
        <p:nvSpPr>
          <p:cNvPr id="2" name="Flowchart: Process 1"/>
          <p:cNvSpPr/>
          <p:nvPr/>
        </p:nvSpPr>
        <p:spPr>
          <a:xfrm>
            <a:off x="83127" y="482138"/>
            <a:ext cx="4289368" cy="253538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 smtClean="0"/>
              <a:t>How is the human population changing?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 smtClean="0"/>
          </a:p>
          <a:p>
            <a:r>
              <a:rPr lang="en-GB" sz="1100" dirty="0" smtClean="0"/>
              <a:t>Why is this happening?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142" y="698269"/>
            <a:ext cx="2062911" cy="1537556"/>
          </a:xfrm>
          <a:prstGeom prst="rect">
            <a:avLst/>
          </a:prstGeom>
        </p:spPr>
      </p:pic>
      <p:sp>
        <p:nvSpPr>
          <p:cNvPr id="20" name="Flowchart: Process 19"/>
          <p:cNvSpPr/>
          <p:nvPr/>
        </p:nvSpPr>
        <p:spPr>
          <a:xfrm>
            <a:off x="83127" y="3078479"/>
            <a:ext cx="4289368" cy="1776154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 smtClean="0"/>
              <a:t>Describe and explain the effect of a growing human population on land and resources?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0" name="Rounded Rectangle 9"/>
          <p:cNvSpPr/>
          <p:nvPr/>
        </p:nvSpPr>
        <p:spPr>
          <a:xfrm>
            <a:off x="1657033" y="5602779"/>
            <a:ext cx="1122218" cy="60682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Describe the effects of pollution on the environment</a:t>
            </a:r>
            <a:endParaRPr lang="en-GB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83127" y="4929447"/>
            <a:ext cx="14214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smtClean="0"/>
              <a:t>Land pollution</a:t>
            </a:r>
            <a:endParaRPr lang="en-GB" sz="9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4815" y="5880292"/>
            <a:ext cx="14214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smtClean="0"/>
              <a:t>Water pollution</a:t>
            </a:r>
            <a:endParaRPr lang="en-GB" sz="9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51018" y="4925291"/>
            <a:ext cx="14214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smtClean="0"/>
              <a:t>Air pollution</a:t>
            </a:r>
            <a:endParaRPr lang="en-GB" sz="900" b="1" i="1" dirty="0"/>
          </a:p>
        </p:txBody>
      </p:sp>
      <p:sp>
        <p:nvSpPr>
          <p:cNvPr id="24" name="Flowchart: Process 23"/>
          <p:cNvSpPr/>
          <p:nvPr/>
        </p:nvSpPr>
        <p:spPr>
          <a:xfrm>
            <a:off x="4433454" y="482138"/>
            <a:ext cx="4289368" cy="253538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 smtClean="0"/>
              <a:t>Describe what acid rain is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r>
              <a:rPr lang="en-GB" sz="1100" dirty="0" smtClean="0"/>
              <a:t>Describe how acid rain is formed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r>
              <a:rPr lang="en-GB" sz="1100" dirty="0" smtClean="0"/>
              <a:t>What are the problems with acid rain?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25" name="Flowchart: Process 24"/>
          <p:cNvSpPr/>
          <p:nvPr/>
        </p:nvSpPr>
        <p:spPr>
          <a:xfrm>
            <a:off x="4433454" y="3078479"/>
            <a:ext cx="1967346" cy="1776154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 smtClean="0"/>
              <a:t>Describe the differences between smoke and smog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26" name="Flowchart: Process 25"/>
          <p:cNvSpPr/>
          <p:nvPr/>
        </p:nvSpPr>
        <p:spPr>
          <a:xfrm>
            <a:off x="8783781" y="482138"/>
            <a:ext cx="3302924" cy="253538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 smtClean="0"/>
              <a:t>Describe what deforestation is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r>
              <a:rPr lang="en-GB" sz="1100" dirty="0" smtClean="0"/>
              <a:t>What are the major impacts of deforestation?</a:t>
            </a:r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27" name="Flowchart: Process 26"/>
          <p:cNvSpPr/>
          <p:nvPr/>
        </p:nvSpPr>
        <p:spPr>
          <a:xfrm>
            <a:off x="6461758" y="3078479"/>
            <a:ext cx="5624947" cy="1776154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 smtClean="0"/>
              <a:t>What is a peat bog?</a:t>
            </a:r>
          </a:p>
          <a:p>
            <a:endParaRPr lang="en-GB" sz="1100" dirty="0" smtClean="0"/>
          </a:p>
          <a:p>
            <a:endParaRPr lang="en-GB" sz="1100" dirty="0" smtClean="0"/>
          </a:p>
          <a:p>
            <a:r>
              <a:rPr lang="en-GB" sz="1100" dirty="0" smtClean="0"/>
              <a:t>Why are people destroying peat bogs?</a:t>
            </a:r>
          </a:p>
          <a:p>
            <a:endParaRPr lang="en-GB" sz="1100" dirty="0"/>
          </a:p>
          <a:p>
            <a:endParaRPr lang="en-GB" sz="1100" dirty="0" smtClean="0"/>
          </a:p>
          <a:p>
            <a:r>
              <a:rPr lang="en-GB" sz="1100" dirty="0" smtClean="0"/>
              <a:t>What are the problems with destroying peat bogs?</a:t>
            </a:r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28" name="Flowchart: Process 27"/>
          <p:cNvSpPr/>
          <p:nvPr/>
        </p:nvSpPr>
        <p:spPr>
          <a:xfrm>
            <a:off x="4433454" y="4915592"/>
            <a:ext cx="1967346" cy="1776154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 smtClean="0"/>
              <a:t>What is the greenhouse effect?</a:t>
            </a:r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r>
              <a:rPr lang="en-GB" sz="1100" dirty="0" smtClean="0"/>
              <a:t>Name the greenhouse gases:</a:t>
            </a:r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29" name="Flowchart: Process 28"/>
          <p:cNvSpPr/>
          <p:nvPr/>
        </p:nvSpPr>
        <p:spPr>
          <a:xfrm>
            <a:off x="6461758" y="4915592"/>
            <a:ext cx="1967346" cy="1776154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 smtClean="0"/>
              <a:t>What is the global warming?</a:t>
            </a:r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r>
              <a:rPr lang="en-GB" sz="1100" dirty="0" smtClean="0"/>
              <a:t>What are the problems with global warming?</a:t>
            </a:r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30" name="Rounded Rectangle 29"/>
          <p:cNvSpPr/>
          <p:nvPr/>
        </p:nvSpPr>
        <p:spPr>
          <a:xfrm>
            <a:off x="9781339" y="5681382"/>
            <a:ext cx="1122218" cy="39782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How can we maintain biodiversity?</a:t>
            </a:r>
            <a:endParaRPr lang="en-GB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8490062" y="4854633"/>
            <a:ext cx="14214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smtClean="0"/>
              <a:t>Create a mini mind map</a:t>
            </a:r>
            <a:endParaRPr lang="en-GB" sz="900" b="1" i="1" dirty="0"/>
          </a:p>
        </p:txBody>
      </p:sp>
    </p:spTree>
    <p:extLst>
      <p:ext uri="{BB962C8B-B14F-4D97-AF65-F5344CB8AC3E}">
        <p14:creationId xmlns:p14="http://schemas.microsoft.com/office/powerpoint/2010/main" val="13902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95331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Organisation revision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65314" y="419878"/>
            <a:ext cx="2230017" cy="2202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b="1" dirty="0" smtClean="0"/>
              <a:t>Define</a:t>
            </a:r>
            <a:r>
              <a:rPr lang="en-GB" sz="1100" dirty="0" smtClean="0"/>
              <a:t> the following terms:</a:t>
            </a:r>
          </a:p>
          <a:p>
            <a:r>
              <a:rPr lang="en-GB" sz="1100" b="1" i="1" dirty="0" smtClean="0"/>
              <a:t>Tissue</a:t>
            </a:r>
          </a:p>
          <a:p>
            <a:endParaRPr lang="en-GB" sz="1100" b="1" i="1" dirty="0" smtClean="0"/>
          </a:p>
          <a:p>
            <a:endParaRPr lang="en-GB" sz="1100" b="1" i="1" dirty="0" smtClean="0"/>
          </a:p>
          <a:p>
            <a:r>
              <a:rPr lang="en-GB" sz="1100" b="1" i="1" dirty="0" smtClean="0"/>
              <a:t>Organ</a:t>
            </a:r>
          </a:p>
          <a:p>
            <a:endParaRPr lang="en-GB" sz="1100" b="1" i="1" dirty="0" smtClean="0"/>
          </a:p>
          <a:p>
            <a:endParaRPr lang="en-GB" sz="1100" b="1" i="1" dirty="0" smtClean="0"/>
          </a:p>
          <a:p>
            <a:r>
              <a:rPr lang="en-GB" sz="1100" b="1" i="1" dirty="0" smtClean="0"/>
              <a:t>System</a:t>
            </a:r>
          </a:p>
          <a:p>
            <a:endParaRPr lang="en-GB" sz="1100" b="1" i="1" dirty="0" smtClean="0"/>
          </a:p>
          <a:p>
            <a:endParaRPr lang="en-GB" sz="1100" b="1" i="1" dirty="0" smtClean="0"/>
          </a:p>
          <a:p>
            <a:r>
              <a:rPr lang="en-GB" sz="1100" b="1" i="1" dirty="0" smtClean="0"/>
              <a:t>Organism</a:t>
            </a:r>
          </a:p>
          <a:p>
            <a:endParaRPr lang="en-GB" sz="1100" b="1" i="1" dirty="0" smtClean="0"/>
          </a:p>
          <a:p>
            <a:endParaRPr lang="en-GB" sz="11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42" y="4053944"/>
            <a:ext cx="1736489" cy="2397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314" y="2687217"/>
            <a:ext cx="2230017" cy="11103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Why is the digestive system important?</a:t>
            </a:r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5314" y="3806537"/>
            <a:ext cx="2381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Label the digestive system below</a:t>
            </a:r>
            <a:endParaRPr lang="en-GB" sz="1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60932"/>
              </p:ext>
            </p:extLst>
          </p:nvPr>
        </p:nvGraphicFramePr>
        <p:xfrm>
          <a:off x="3133011" y="5523364"/>
          <a:ext cx="5992326" cy="1202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610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Digestive enzyme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What does</a:t>
                      </a:r>
                      <a:r>
                        <a:rPr lang="en-GB" sz="1200" b="1" baseline="0" dirty="0" smtClean="0"/>
                        <a:t> it break down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What are the products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610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610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610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446865" y="93305"/>
            <a:ext cx="4355152" cy="16141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 smtClean="0"/>
              <a:t>What is an enzyme?</a:t>
            </a:r>
          </a:p>
          <a:p>
            <a:endParaRPr lang="en-GB" sz="1100" dirty="0" smtClean="0"/>
          </a:p>
          <a:p>
            <a:endParaRPr lang="en-GB" sz="1100" dirty="0" smtClean="0"/>
          </a:p>
          <a:p>
            <a:r>
              <a:rPr lang="en-GB" sz="1100" dirty="0" smtClean="0"/>
              <a:t>What is an enzyme made from?</a:t>
            </a:r>
          </a:p>
          <a:p>
            <a:endParaRPr lang="en-GB" sz="1100" dirty="0" smtClean="0"/>
          </a:p>
          <a:p>
            <a:endParaRPr lang="en-GB" sz="1100" dirty="0"/>
          </a:p>
          <a:p>
            <a:r>
              <a:rPr lang="en-GB" sz="1100" dirty="0" smtClean="0"/>
              <a:t>How do ribosomes help in the production of enzymes?</a:t>
            </a:r>
          </a:p>
          <a:p>
            <a:endParaRPr lang="en-GB" sz="1100" dirty="0"/>
          </a:p>
          <a:p>
            <a:endParaRPr lang="en-GB" sz="11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446865" y="1800808"/>
            <a:ext cx="2125135" cy="20057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Draw and label the structure of an enzyme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2" name="Rectangle 11"/>
          <p:cNvSpPr/>
          <p:nvPr/>
        </p:nvSpPr>
        <p:spPr>
          <a:xfrm>
            <a:off x="4676882" y="1800808"/>
            <a:ext cx="2125135" cy="20057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Why is the active site important?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What does denatured mean?</a:t>
            </a:r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3" name="Rectangle 12"/>
          <p:cNvSpPr/>
          <p:nvPr/>
        </p:nvSpPr>
        <p:spPr>
          <a:xfrm>
            <a:off x="3107095" y="3899842"/>
            <a:ext cx="3694922" cy="1539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Explain the lock and key model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4" name="Rounded Rectangle 13"/>
          <p:cNvSpPr/>
          <p:nvPr/>
        </p:nvSpPr>
        <p:spPr>
          <a:xfrm>
            <a:off x="9218645" y="5523364"/>
            <a:ext cx="2892490" cy="12024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What is metabolism?</a:t>
            </a:r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r>
              <a:rPr lang="en-GB" sz="1200" dirty="0" smtClean="0"/>
              <a:t>What factors can affect it?</a:t>
            </a:r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20" name="Rectangle 19"/>
          <p:cNvSpPr/>
          <p:nvPr/>
        </p:nvSpPr>
        <p:spPr>
          <a:xfrm>
            <a:off x="6906899" y="2985796"/>
            <a:ext cx="5204236" cy="24539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Factors that affect enzymes: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cxnSp>
        <p:nvCxnSpPr>
          <p:cNvPr id="22" name="Straight Connector 21"/>
          <p:cNvCxnSpPr>
            <a:stCxn id="20" idx="2"/>
          </p:cNvCxnSpPr>
          <p:nvPr/>
        </p:nvCxnSpPr>
        <p:spPr>
          <a:xfrm flipH="1" flipV="1">
            <a:off x="9507894" y="3237722"/>
            <a:ext cx="1123" cy="2202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551" y="3044387"/>
            <a:ext cx="1435389" cy="10095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462865" y="3237722"/>
            <a:ext cx="9401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Describe and explain this graph</a:t>
            </a:r>
            <a:endParaRPr lang="en-GB" sz="105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581819" y="3229456"/>
            <a:ext cx="9401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Describe and explain this graph</a:t>
            </a:r>
            <a:endParaRPr lang="en-GB" sz="105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6848" y="3021483"/>
            <a:ext cx="1435390" cy="1009557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8737"/>
              </p:ext>
            </p:extLst>
          </p:nvPr>
        </p:nvGraphicFramePr>
        <p:xfrm>
          <a:off x="6906897" y="93305"/>
          <a:ext cx="5155340" cy="2808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7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7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4437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Describe</a:t>
                      </a:r>
                      <a:r>
                        <a:rPr lang="en-GB" sz="1100" baseline="0" dirty="0" smtClean="0"/>
                        <a:t> the food test for starch</a:t>
                      </a:r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r>
                        <a:rPr lang="en-GB" sz="1100" b="1" i="1" baseline="0" dirty="0" smtClean="0"/>
                        <a:t>A positive result =</a:t>
                      </a:r>
                      <a:endParaRPr lang="en-GB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Describe</a:t>
                      </a:r>
                      <a:r>
                        <a:rPr lang="en-GB" sz="1100" baseline="0" dirty="0" smtClean="0"/>
                        <a:t> the food test for protein</a:t>
                      </a:r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r>
                        <a:rPr lang="en-GB" sz="1100" b="1" i="1" baseline="0" dirty="0" smtClean="0"/>
                        <a:t>A positive result =</a:t>
                      </a:r>
                      <a:endParaRPr lang="en-GB" sz="1100" b="1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4437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Describe</a:t>
                      </a:r>
                      <a:r>
                        <a:rPr lang="en-GB" sz="1100" baseline="0" dirty="0" smtClean="0"/>
                        <a:t> the food test for sugars/carbs</a:t>
                      </a:r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r>
                        <a:rPr lang="en-GB" sz="1100" b="1" i="1" baseline="0" dirty="0" smtClean="0"/>
                        <a:t>A positive result =</a:t>
                      </a:r>
                      <a:endParaRPr lang="en-GB" sz="11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Describe</a:t>
                      </a:r>
                      <a:r>
                        <a:rPr lang="en-GB" sz="1100" baseline="0" dirty="0" smtClean="0"/>
                        <a:t> the food test for lipids</a:t>
                      </a:r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 smtClean="0"/>
                    </a:p>
                    <a:p>
                      <a:r>
                        <a:rPr lang="en-GB" sz="1100" b="1" i="1" baseline="0" dirty="0" smtClean="0"/>
                        <a:t>A positive result =</a:t>
                      </a:r>
                      <a:endParaRPr lang="en-GB" sz="1100" b="1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2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0" y="435526"/>
            <a:ext cx="1159932" cy="14865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295331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Organisation revision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1418253" y="447869"/>
            <a:ext cx="2379306" cy="1483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Describe the differences between the xylem tissue and the phloem tissue</a:t>
            </a:r>
          </a:p>
          <a:p>
            <a:pPr algn="ctr"/>
            <a:endParaRPr lang="en-GB" sz="1050" dirty="0"/>
          </a:p>
          <a:p>
            <a:pPr algn="ctr"/>
            <a:endParaRPr lang="en-GB" sz="1050" dirty="0" smtClean="0"/>
          </a:p>
          <a:p>
            <a:pPr algn="ctr"/>
            <a:endParaRPr lang="en-GB" sz="1050" dirty="0"/>
          </a:p>
          <a:p>
            <a:pPr algn="ctr"/>
            <a:endParaRPr lang="en-GB" sz="1050" dirty="0" smtClean="0"/>
          </a:p>
          <a:p>
            <a:pPr algn="ctr"/>
            <a:endParaRPr lang="en-GB" sz="1050" dirty="0"/>
          </a:p>
          <a:p>
            <a:pPr algn="ctr"/>
            <a:endParaRPr lang="en-GB" sz="1050" dirty="0" smtClean="0"/>
          </a:p>
          <a:p>
            <a:pPr algn="ctr"/>
            <a:endParaRPr lang="en-GB" sz="105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56548"/>
              </p:ext>
            </p:extLst>
          </p:nvPr>
        </p:nvGraphicFramePr>
        <p:xfrm>
          <a:off x="72571" y="2024743"/>
          <a:ext cx="3724988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2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04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Transpiration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Translocation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Where does it occur?</a:t>
                      </a:r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r>
                        <a:rPr lang="en-GB" sz="1100" dirty="0" smtClean="0"/>
                        <a:t>Describe how it works</a:t>
                      </a:r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Where does it occur?</a:t>
                      </a:r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r>
                        <a:rPr lang="en-GB" sz="1100" dirty="0" smtClean="0"/>
                        <a:t>Describe how it works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06" y="4722292"/>
            <a:ext cx="2652615" cy="1858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571" y="4429566"/>
            <a:ext cx="37249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 smtClean="0"/>
              <a:t>Describe the functions of the different tissues (1-7)</a:t>
            </a:r>
            <a:endParaRPr lang="en-GB" sz="11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337" y="670107"/>
            <a:ext cx="1082329" cy="14246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4883" y="0"/>
            <a:ext cx="114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Label the heart</a:t>
            </a:r>
          </a:p>
          <a:p>
            <a:r>
              <a:rPr lang="en-GB" sz="800" dirty="0" smtClean="0"/>
              <a:t>Show with arrows the direction of blood flow</a:t>
            </a:r>
            <a:endParaRPr lang="en-GB" sz="8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802001"/>
              </p:ext>
            </p:extLst>
          </p:nvPr>
        </p:nvGraphicFramePr>
        <p:xfrm>
          <a:off x="6475444" y="0"/>
          <a:ext cx="5716555" cy="2435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249">
                <a:tc>
                  <a:txBody>
                    <a:bodyPr/>
                    <a:lstStyle/>
                    <a:p>
                      <a:r>
                        <a:rPr lang="en-GB" sz="1050" b="1" dirty="0" smtClean="0"/>
                        <a:t>Blood vessel</a:t>
                      </a:r>
                      <a:endParaRPr lang="en-GB" sz="105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 smtClean="0"/>
                        <a:t>Diagram</a:t>
                      </a:r>
                      <a:endParaRPr lang="en-GB" sz="105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 smtClean="0"/>
                        <a:t>Adaptations</a:t>
                      </a:r>
                      <a:endParaRPr lang="en-GB" sz="105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 smtClean="0"/>
                        <a:t>Type of blood it carries</a:t>
                      </a:r>
                      <a:endParaRPr lang="en-GB" sz="105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Artery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 smtClean="0"/>
                    </a:p>
                    <a:p>
                      <a:endParaRPr lang="en-GB" sz="1050" dirty="0" smtClean="0"/>
                    </a:p>
                    <a:p>
                      <a:endParaRPr lang="en-GB" sz="1050" dirty="0" smtClean="0"/>
                    </a:p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Vein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 smtClean="0"/>
                    </a:p>
                    <a:p>
                      <a:endParaRPr lang="en-GB" sz="1050" dirty="0" smtClean="0"/>
                    </a:p>
                    <a:p>
                      <a:endParaRPr lang="en-GB" sz="1050" dirty="0" smtClean="0"/>
                    </a:p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176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Capillary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 smtClean="0"/>
                    </a:p>
                    <a:p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25" y="461665"/>
            <a:ext cx="966070" cy="56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25" y="1201215"/>
            <a:ext cx="908616" cy="57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25" y="1931437"/>
            <a:ext cx="1121206" cy="3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904883" y="2586934"/>
            <a:ext cx="3428978" cy="1169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Describe how our heart rate is controlled:</a:t>
            </a:r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05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542661"/>
              </p:ext>
            </p:extLst>
          </p:nvPr>
        </p:nvGraphicFramePr>
        <p:xfrm>
          <a:off x="7441184" y="2567231"/>
          <a:ext cx="4750814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5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632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Red blood</a:t>
                      </a:r>
                      <a:r>
                        <a:rPr lang="en-GB" sz="1100" baseline="0" dirty="0" smtClean="0"/>
                        <a:t> cells:</a:t>
                      </a:r>
                    </a:p>
                    <a:p>
                      <a:endParaRPr lang="en-GB" sz="1100" baseline="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White blood cells: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Plasma:</a:t>
                      </a:r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Platelets: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Cloud Callout 17"/>
          <p:cNvSpPr/>
          <p:nvPr/>
        </p:nvSpPr>
        <p:spPr>
          <a:xfrm>
            <a:off x="4329404" y="3860575"/>
            <a:ext cx="2146040" cy="1399592"/>
          </a:xfrm>
          <a:prstGeom prst="cloudCallout">
            <a:avLst>
              <a:gd name="adj1" fmla="val 91341"/>
              <a:gd name="adj2" fmla="val -501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cholesterol?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9" name="Right Arrow 18"/>
          <p:cNvSpPr/>
          <p:nvPr/>
        </p:nvSpPr>
        <p:spPr>
          <a:xfrm>
            <a:off x="6568751" y="4402183"/>
            <a:ext cx="594674" cy="6083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7333861" y="3887486"/>
            <a:ext cx="4777274" cy="12630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Describe how cholesterol contributes to atherosclerosis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21" name="Rectangle 20"/>
          <p:cNvSpPr/>
          <p:nvPr/>
        </p:nvSpPr>
        <p:spPr>
          <a:xfrm>
            <a:off x="4525335" y="5334812"/>
            <a:ext cx="2433395" cy="1523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coronary heart disease?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22" name="Rectangle 21"/>
          <p:cNvSpPr/>
          <p:nvPr/>
        </p:nvSpPr>
        <p:spPr>
          <a:xfrm>
            <a:off x="7066365" y="5334812"/>
            <a:ext cx="2436532" cy="1523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causes coronary heart disease?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23" name="Rectangle 22"/>
          <p:cNvSpPr/>
          <p:nvPr/>
        </p:nvSpPr>
        <p:spPr>
          <a:xfrm>
            <a:off x="9610532" y="5334812"/>
            <a:ext cx="2460796" cy="1523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treatments are there for coronary heart disease?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10748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95331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Organisation revision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645" y="466531"/>
            <a:ext cx="222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Treatments for heart conditions</a:t>
            </a:r>
            <a:endParaRPr lang="en-GB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74645" y="743529"/>
            <a:ext cx="2220686" cy="15891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b="1" dirty="0" smtClean="0"/>
              <a:t>Statins:</a:t>
            </a:r>
          </a:p>
          <a:p>
            <a:endParaRPr lang="en-GB" sz="1100" b="1" dirty="0" smtClean="0"/>
          </a:p>
          <a:p>
            <a:endParaRPr lang="en-GB" sz="1100" b="1" dirty="0" smtClean="0"/>
          </a:p>
          <a:p>
            <a:r>
              <a:rPr lang="en-GB" sz="1100" i="1" dirty="0" smtClean="0"/>
              <a:t>Advantages</a:t>
            </a:r>
          </a:p>
          <a:p>
            <a:endParaRPr lang="en-GB" sz="1100" i="1" dirty="0"/>
          </a:p>
          <a:p>
            <a:endParaRPr lang="en-GB" sz="1100" i="1" dirty="0" smtClean="0"/>
          </a:p>
          <a:p>
            <a:r>
              <a:rPr lang="en-GB" sz="1100" i="1" dirty="0" smtClean="0"/>
              <a:t>Disadvantages</a:t>
            </a:r>
          </a:p>
          <a:p>
            <a:pPr algn="ctr"/>
            <a:endParaRPr lang="en-GB" sz="1100" dirty="0"/>
          </a:p>
          <a:p>
            <a:pPr algn="ctr"/>
            <a:endParaRPr lang="en-GB" sz="900" dirty="0"/>
          </a:p>
        </p:txBody>
      </p:sp>
      <p:sp>
        <p:nvSpPr>
          <p:cNvPr id="10" name="Rectangle 9"/>
          <p:cNvSpPr/>
          <p:nvPr/>
        </p:nvSpPr>
        <p:spPr>
          <a:xfrm>
            <a:off x="74645" y="2416819"/>
            <a:ext cx="2220686" cy="15891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b="1" dirty="0" smtClean="0"/>
              <a:t>Stents:</a:t>
            </a:r>
          </a:p>
          <a:p>
            <a:endParaRPr lang="en-GB" sz="1100" b="1" dirty="0" smtClean="0"/>
          </a:p>
          <a:p>
            <a:endParaRPr lang="en-GB" sz="1100" b="1" dirty="0" smtClean="0"/>
          </a:p>
          <a:p>
            <a:r>
              <a:rPr lang="en-GB" sz="1100" i="1" dirty="0" smtClean="0"/>
              <a:t>Advantages</a:t>
            </a:r>
          </a:p>
          <a:p>
            <a:endParaRPr lang="en-GB" sz="1100" i="1" dirty="0"/>
          </a:p>
          <a:p>
            <a:endParaRPr lang="en-GB" sz="1100" i="1" dirty="0" smtClean="0"/>
          </a:p>
          <a:p>
            <a:r>
              <a:rPr lang="en-GB" sz="1100" i="1" dirty="0" smtClean="0"/>
              <a:t>Disadvantages</a:t>
            </a:r>
          </a:p>
          <a:p>
            <a:pPr algn="ctr"/>
            <a:endParaRPr lang="en-GB" sz="1100" dirty="0"/>
          </a:p>
          <a:p>
            <a:pPr algn="ctr"/>
            <a:endParaRPr lang="en-GB" sz="900" dirty="0"/>
          </a:p>
        </p:txBody>
      </p:sp>
      <p:sp>
        <p:nvSpPr>
          <p:cNvPr id="11" name="Rectangle 10"/>
          <p:cNvSpPr/>
          <p:nvPr/>
        </p:nvSpPr>
        <p:spPr>
          <a:xfrm>
            <a:off x="74645" y="4090109"/>
            <a:ext cx="2220686" cy="15891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b="1" dirty="0" smtClean="0"/>
              <a:t>Mechanical/artificial valves:</a:t>
            </a:r>
          </a:p>
          <a:p>
            <a:endParaRPr lang="en-GB" sz="1100" b="1" dirty="0" smtClean="0"/>
          </a:p>
          <a:p>
            <a:endParaRPr lang="en-GB" sz="1100" b="1" dirty="0" smtClean="0"/>
          </a:p>
          <a:p>
            <a:r>
              <a:rPr lang="en-GB" sz="1100" i="1" dirty="0" smtClean="0"/>
              <a:t>Advantages</a:t>
            </a:r>
          </a:p>
          <a:p>
            <a:endParaRPr lang="en-GB" sz="1100" i="1" dirty="0"/>
          </a:p>
          <a:p>
            <a:endParaRPr lang="en-GB" sz="1100" i="1" dirty="0" smtClean="0"/>
          </a:p>
          <a:p>
            <a:r>
              <a:rPr lang="en-GB" sz="1100" i="1" dirty="0" smtClean="0"/>
              <a:t>Disadvantages</a:t>
            </a:r>
          </a:p>
          <a:p>
            <a:pPr algn="ctr"/>
            <a:endParaRPr lang="en-GB" sz="1100" dirty="0"/>
          </a:p>
          <a:p>
            <a:pPr algn="ctr"/>
            <a:endParaRPr lang="en-GB" sz="900" dirty="0"/>
          </a:p>
        </p:txBody>
      </p:sp>
      <p:sp>
        <p:nvSpPr>
          <p:cNvPr id="12" name="Rectangle 11"/>
          <p:cNvSpPr/>
          <p:nvPr/>
        </p:nvSpPr>
        <p:spPr>
          <a:xfrm>
            <a:off x="2410408" y="743529"/>
            <a:ext cx="2220686" cy="15891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b="1" dirty="0" smtClean="0"/>
              <a:t>Artificial heart:</a:t>
            </a:r>
          </a:p>
          <a:p>
            <a:endParaRPr lang="en-GB" sz="1100" b="1" dirty="0" smtClean="0"/>
          </a:p>
          <a:p>
            <a:endParaRPr lang="en-GB" sz="1100" b="1" dirty="0" smtClean="0"/>
          </a:p>
          <a:p>
            <a:r>
              <a:rPr lang="en-GB" sz="1100" i="1" dirty="0" smtClean="0"/>
              <a:t>Advantages</a:t>
            </a:r>
          </a:p>
          <a:p>
            <a:endParaRPr lang="en-GB" sz="1100" i="1" dirty="0"/>
          </a:p>
          <a:p>
            <a:endParaRPr lang="en-GB" sz="1100" i="1" dirty="0" smtClean="0"/>
          </a:p>
          <a:p>
            <a:r>
              <a:rPr lang="en-GB" sz="1100" i="1" dirty="0" smtClean="0"/>
              <a:t>Disadvantages</a:t>
            </a:r>
          </a:p>
          <a:p>
            <a:pPr algn="ctr"/>
            <a:endParaRPr lang="en-GB" sz="1100" dirty="0"/>
          </a:p>
          <a:p>
            <a:pPr algn="ctr"/>
            <a:endParaRPr lang="en-GB" sz="900" dirty="0"/>
          </a:p>
        </p:txBody>
      </p:sp>
      <p:sp>
        <p:nvSpPr>
          <p:cNvPr id="13" name="Rectangle 12"/>
          <p:cNvSpPr/>
          <p:nvPr/>
        </p:nvSpPr>
        <p:spPr>
          <a:xfrm>
            <a:off x="2410408" y="2416819"/>
            <a:ext cx="2220686" cy="15891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b="1" dirty="0" smtClean="0"/>
              <a:t>Heart transplant:</a:t>
            </a:r>
          </a:p>
          <a:p>
            <a:endParaRPr lang="en-GB" sz="1100" b="1" dirty="0" smtClean="0"/>
          </a:p>
          <a:p>
            <a:endParaRPr lang="en-GB" sz="1100" b="1" dirty="0" smtClean="0"/>
          </a:p>
          <a:p>
            <a:r>
              <a:rPr lang="en-GB" sz="1100" i="1" dirty="0" smtClean="0"/>
              <a:t>Advantages</a:t>
            </a:r>
          </a:p>
          <a:p>
            <a:endParaRPr lang="en-GB" sz="1100" i="1" dirty="0"/>
          </a:p>
          <a:p>
            <a:endParaRPr lang="en-GB" sz="1100" i="1" dirty="0" smtClean="0"/>
          </a:p>
          <a:p>
            <a:r>
              <a:rPr lang="en-GB" sz="1100" i="1" dirty="0" smtClean="0"/>
              <a:t>Disadvantages</a:t>
            </a:r>
          </a:p>
          <a:p>
            <a:pPr algn="ctr"/>
            <a:endParaRPr lang="en-GB" sz="1100" dirty="0"/>
          </a:p>
          <a:p>
            <a:pPr algn="ctr"/>
            <a:endParaRPr lang="en-GB" sz="900" dirty="0"/>
          </a:p>
        </p:txBody>
      </p:sp>
      <p:sp>
        <p:nvSpPr>
          <p:cNvPr id="14" name="Rectangle 13"/>
          <p:cNvSpPr/>
          <p:nvPr/>
        </p:nvSpPr>
        <p:spPr>
          <a:xfrm>
            <a:off x="2410408" y="4090109"/>
            <a:ext cx="2220686" cy="15891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b="1" dirty="0" smtClean="0"/>
              <a:t>Artificial blood:</a:t>
            </a:r>
          </a:p>
          <a:p>
            <a:endParaRPr lang="en-GB" sz="1100" b="1" dirty="0" smtClean="0"/>
          </a:p>
          <a:p>
            <a:endParaRPr lang="en-GB" sz="1100" b="1" dirty="0" smtClean="0"/>
          </a:p>
          <a:p>
            <a:r>
              <a:rPr lang="en-GB" sz="1100" i="1" dirty="0" smtClean="0"/>
              <a:t>Advantages</a:t>
            </a:r>
          </a:p>
          <a:p>
            <a:endParaRPr lang="en-GB" sz="1100" i="1" dirty="0"/>
          </a:p>
          <a:p>
            <a:endParaRPr lang="en-GB" sz="1100" i="1" dirty="0" smtClean="0"/>
          </a:p>
          <a:p>
            <a:r>
              <a:rPr lang="en-GB" sz="1100" i="1" dirty="0" smtClean="0"/>
              <a:t>Disadvantages</a:t>
            </a:r>
          </a:p>
          <a:p>
            <a:pPr algn="ctr"/>
            <a:endParaRPr lang="en-GB" sz="1100" dirty="0"/>
          </a:p>
          <a:p>
            <a:pPr algn="ctr"/>
            <a:endParaRPr lang="en-GB" sz="900" dirty="0"/>
          </a:p>
        </p:txBody>
      </p:sp>
      <p:sp>
        <p:nvSpPr>
          <p:cNvPr id="15" name="Rectangle 14"/>
          <p:cNvSpPr/>
          <p:nvPr/>
        </p:nvSpPr>
        <p:spPr>
          <a:xfrm>
            <a:off x="74645" y="5747657"/>
            <a:ext cx="4556449" cy="10356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How can we </a:t>
            </a:r>
            <a:r>
              <a:rPr lang="en-GB" sz="1100" b="1" dirty="0" smtClean="0"/>
              <a:t>reduce</a:t>
            </a:r>
            <a:r>
              <a:rPr lang="en-GB" sz="1100" dirty="0" smtClean="0"/>
              <a:t> the risk of CHD?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6" name="Rectangle 15"/>
          <p:cNvSpPr/>
          <p:nvPr/>
        </p:nvSpPr>
        <p:spPr>
          <a:xfrm>
            <a:off x="2410408" y="24878"/>
            <a:ext cx="3654490" cy="634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</a:t>
            </a:r>
            <a:r>
              <a:rPr lang="en-GB" sz="1100" b="1" dirty="0" smtClean="0"/>
              <a:t>health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354345"/>
              </p:ext>
            </p:extLst>
          </p:nvPr>
        </p:nvGraphicFramePr>
        <p:xfrm>
          <a:off x="4746171" y="743529"/>
          <a:ext cx="7318310" cy="33733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3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397">
                <a:tc gridSpan="2">
                  <a:txBody>
                    <a:bodyPr/>
                    <a:lstStyle/>
                    <a:p>
                      <a:r>
                        <a:rPr lang="en-GB" sz="1200" b="1" dirty="0" smtClean="0"/>
                        <a:t>Explain</a:t>
                      </a:r>
                      <a:r>
                        <a:rPr lang="en-GB" sz="1200" b="1" baseline="0" dirty="0" smtClean="0"/>
                        <a:t> the following statements: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i="1" dirty="0" smtClean="0"/>
                        <a:t>Defects in the immune system mean that an individual is more likely to suffer from infectious diseases</a:t>
                      </a:r>
                      <a:endParaRPr lang="en-GB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i="1" dirty="0" smtClean="0"/>
                        <a:t>Viruses living in cells can be the trigger for cancers</a:t>
                      </a:r>
                      <a:endParaRPr lang="en-GB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i="1" dirty="0" smtClean="0"/>
                        <a:t>Immune reactions initially caused by a pathogen can trigger allergies such as skin rashes and asthma</a:t>
                      </a:r>
                      <a:endParaRPr lang="en-GB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i="1" dirty="0" smtClean="0"/>
                        <a:t>Severe physical ill health can lead to depression and other mental illness</a:t>
                      </a:r>
                      <a:endParaRPr lang="en-GB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195527" y="24878"/>
            <a:ext cx="5868954" cy="634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a </a:t>
            </a:r>
            <a:r>
              <a:rPr lang="en-GB" sz="1100" b="1" dirty="0" smtClean="0"/>
              <a:t>risk factor</a:t>
            </a:r>
            <a:r>
              <a:rPr lang="en-GB" sz="1100" dirty="0" smtClean="0"/>
              <a:t>? Give some examples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9" name="Rectangle 18"/>
          <p:cNvSpPr/>
          <p:nvPr/>
        </p:nvSpPr>
        <p:spPr>
          <a:xfrm>
            <a:off x="8434873" y="4189445"/>
            <a:ext cx="3629608" cy="2593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Describe the differences </a:t>
            </a:r>
            <a:r>
              <a:rPr lang="en-GB" sz="1100" dirty="0" smtClean="0"/>
              <a:t>between a benign and malignant tumour: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20" name="Rectangle 19"/>
          <p:cNvSpPr/>
          <p:nvPr/>
        </p:nvSpPr>
        <p:spPr>
          <a:xfrm>
            <a:off x="4746171" y="4189445"/>
            <a:ext cx="3629608" cy="2593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cancer?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Give some </a:t>
            </a:r>
            <a:r>
              <a:rPr lang="en-GB" sz="1100" b="1" dirty="0" smtClean="0"/>
              <a:t>examples</a:t>
            </a:r>
            <a:r>
              <a:rPr lang="en-GB" sz="1100" dirty="0" smtClean="0"/>
              <a:t> of risk factors that lead to </a:t>
            </a:r>
            <a:r>
              <a:rPr lang="en-GB" sz="1100" b="1" dirty="0" smtClean="0"/>
              <a:t>specific</a:t>
            </a:r>
            <a:r>
              <a:rPr lang="en-GB" sz="1100" dirty="0" smtClean="0"/>
              <a:t> cancers: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5615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265714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Infection and response revision</a:t>
            </a:r>
            <a:endParaRPr lang="en-GB" b="1" dirty="0"/>
          </a:p>
        </p:txBody>
      </p:sp>
      <p:sp>
        <p:nvSpPr>
          <p:cNvPr id="5" name="Cloud Callout 4"/>
          <p:cNvSpPr/>
          <p:nvPr/>
        </p:nvSpPr>
        <p:spPr>
          <a:xfrm>
            <a:off x="1" y="354563"/>
            <a:ext cx="2565918" cy="1371600"/>
          </a:xfrm>
          <a:prstGeom prst="cloudCallout">
            <a:avLst>
              <a:gd name="adj1" fmla="val 49351"/>
              <a:gd name="adj2" fmla="val 704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Communicable</a:t>
            </a:r>
            <a:r>
              <a:rPr lang="en-GB" sz="1100" dirty="0" smtClean="0"/>
              <a:t> diseases are…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6" name="Cloud Callout 5"/>
          <p:cNvSpPr/>
          <p:nvPr/>
        </p:nvSpPr>
        <p:spPr>
          <a:xfrm>
            <a:off x="2839617" y="273698"/>
            <a:ext cx="2565918" cy="1371600"/>
          </a:xfrm>
          <a:prstGeom prst="cloudCallout">
            <a:avLst>
              <a:gd name="adj1" fmla="val -54285"/>
              <a:gd name="adj2" fmla="val 759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Non-communicable</a:t>
            </a:r>
            <a:r>
              <a:rPr lang="en-GB" sz="1100" dirty="0" smtClean="0"/>
              <a:t> diseases are…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8" name="Horizontal Scroll 7"/>
          <p:cNvSpPr/>
          <p:nvPr/>
        </p:nvSpPr>
        <p:spPr>
          <a:xfrm>
            <a:off x="5679233" y="4664"/>
            <a:ext cx="2755642" cy="103569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Describe what a </a:t>
            </a:r>
            <a:r>
              <a:rPr lang="en-GB" sz="1100" b="1" dirty="0" smtClean="0"/>
              <a:t>pathogen</a:t>
            </a:r>
            <a:r>
              <a:rPr lang="en-GB" sz="1100" dirty="0" smtClean="0"/>
              <a:t> is…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9" name="Rounded Rectangle 8"/>
          <p:cNvSpPr/>
          <p:nvPr/>
        </p:nvSpPr>
        <p:spPr>
          <a:xfrm>
            <a:off x="5679233" y="1102178"/>
            <a:ext cx="2755641" cy="9167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Name 3 types of </a:t>
            </a:r>
            <a:r>
              <a:rPr lang="en-GB" sz="1100" b="1" dirty="0" smtClean="0"/>
              <a:t>pathogen</a:t>
            </a:r>
            <a:r>
              <a:rPr lang="en-GB" sz="1100" dirty="0" smtClean="0"/>
              <a:t>: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374889"/>
              </p:ext>
            </p:extLst>
          </p:nvPr>
        </p:nvGraphicFramePr>
        <p:xfrm>
          <a:off x="114560" y="2080726"/>
          <a:ext cx="8320314" cy="47119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3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3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782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13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Disease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Symptoms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How is</a:t>
                      </a:r>
                      <a:r>
                        <a:rPr lang="en-GB" sz="1100" b="1" baseline="0" dirty="0" smtClean="0"/>
                        <a:t> it spread?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What</a:t>
                      </a:r>
                      <a:r>
                        <a:rPr lang="en-GB" sz="1100" b="1" baseline="0" dirty="0" smtClean="0"/>
                        <a:t> type of pathogen causes it?</a:t>
                      </a:r>
                      <a:endParaRPr lang="en-GB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3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Measles</a:t>
                      </a:r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3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HIV</a:t>
                      </a:r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3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Tobacco</a:t>
                      </a:r>
                      <a:r>
                        <a:rPr lang="en-GB" sz="1100" baseline="0" dirty="0" smtClean="0"/>
                        <a:t> Mosaic virus</a:t>
                      </a:r>
                    </a:p>
                    <a:p>
                      <a:pPr algn="ctr"/>
                      <a:endParaRPr lang="en-GB" sz="11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3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Salmonella</a:t>
                      </a:r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3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Gonorrhoea</a:t>
                      </a:r>
                      <a:r>
                        <a:rPr lang="en-GB" sz="1100" baseline="0" dirty="0" smtClean="0"/>
                        <a:t> </a:t>
                      </a:r>
                    </a:p>
                    <a:p>
                      <a:pPr algn="ctr"/>
                      <a:endParaRPr lang="en-GB" sz="1100" baseline="0" dirty="0" smtClean="0"/>
                    </a:p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3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Rose black</a:t>
                      </a:r>
                      <a:r>
                        <a:rPr lang="en-GB" sz="1100" baseline="0" dirty="0" smtClean="0"/>
                        <a:t> spot</a:t>
                      </a:r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Cloud Callout 10"/>
          <p:cNvSpPr/>
          <p:nvPr/>
        </p:nvSpPr>
        <p:spPr>
          <a:xfrm>
            <a:off x="9050694" y="0"/>
            <a:ext cx="2939143" cy="1240971"/>
          </a:xfrm>
          <a:prstGeom prst="cloudCallout">
            <a:avLst>
              <a:gd name="adj1" fmla="val -50039"/>
              <a:gd name="adj2" fmla="val 661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are </a:t>
            </a:r>
            <a:r>
              <a:rPr lang="en-GB" sz="1100" b="1" dirty="0" smtClean="0"/>
              <a:t>protists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2" name="Rectangle 11"/>
          <p:cNvSpPr/>
          <p:nvPr/>
        </p:nvSpPr>
        <p:spPr>
          <a:xfrm>
            <a:off x="8602824" y="1645298"/>
            <a:ext cx="3498980" cy="2581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</a:t>
            </a:r>
            <a:r>
              <a:rPr lang="en-GB" sz="1100" b="1" dirty="0" smtClean="0"/>
              <a:t>malaria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How is a </a:t>
            </a:r>
            <a:r>
              <a:rPr lang="en-GB" sz="1100" b="1" dirty="0" smtClean="0"/>
              <a:t>mosquito</a:t>
            </a:r>
            <a:r>
              <a:rPr lang="en-GB" sz="1100" dirty="0" smtClean="0"/>
              <a:t> involved in causing malaria?</a:t>
            </a:r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3" name="Rectangle 12"/>
          <p:cNvSpPr/>
          <p:nvPr/>
        </p:nvSpPr>
        <p:spPr>
          <a:xfrm>
            <a:off x="8602824" y="4310743"/>
            <a:ext cx="3498980" cy="2481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are the </a:t>
            </a:r>
            <a:r>
              <a:rPr lang="en-GB" sz="1100" b="1" dirty="0" smtClean="0"/>
              <a:t>symptoms</a:t>
            </a:r>
            <a:r>
              <a:rPr lang="en-GB" sz="1100" dirty="0" smtClean="0"/>
              <a:t> of </a:t>
            </a:r>
            <a:r>
              <a:rPr lang="en-GB" sz="1100" dirty="0"/>
              <a:t>m</a:t>
            </a:r>
            <a:r>
              <a:rPr lang="en-GB" sz="1100" dirty="0" smtClean="0"/>
              <a:t>alaria?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How can we control the </a:t>
            </a:r>
            <a:r>
              <a:rPr lang="en-GB" sz="1100" b="1" dirty="0" smtClean="0"/>
              <a:t>spread</a:t>
            </a:r>
            <a:r>
              <a:rPr lang="en-GB" sz="1100" dirty="0" smtClean="0"/>
              <a:t> of malaria?</a:t>
            </a:r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5609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265714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Infection and response revision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83974" y="635666"/>
            <a:ext cx="2537927" cy="1302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What is meant by </a:t>
            </a:r>
            <a:r>
              <a:rPr lang="en-GB" sz="1200" b="1" dirty="0" smtClean="0"/>
              <a:t>immunity</a:t>
            </a:r>
            <a:r>
              <a:rPr lang="en-GB" sz="1200" dirty="0" smtClean="0"/>
              <a:t>?</a:t>
            </a:r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6" name="Rectangle 5"/>
          <p:cNvSpPr/>
          <p:nvPr/>
        </p:nvSpPr>
        <p:spPr>
          <a:xfrm>
            <a:off x="83975" y="2022223"/>
            <a:ext cx="2537927" cy="1532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What is meant by </a:t>
            </a:r>
            <a:r>
              <a:rPr lang="en-GB" sz="1200" b="1" dirty="0" smtClean="0"/>
              <a:t>herd</a:t>
            </a:r>
            <a:r>
              <a:rPr lang="en-GB" sz="1200" dirty="0" smtClean="0"/>
              <a:t> immunity?</a:t>
            </a:r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074401"/>
              </p:ext>
            </p:extLst>
          </p:nvPr>
        </p:nvGraphicFramePr>
        <p:xfrm>
          <a:off x="83975" y="3638936"/>
          <a:ext cx="5253136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599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Phagocytosis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Lymphocytes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582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i="1" dirty="0" smtClean="0"/>
                        <a:t>Antibody</a:t>
                      </a:r>
                      <a:r>
                        <a:rPr lang="en-GB" sz="1100" i="1" baseline="0" dirty="0" smtClean="0"/>
                        <a:t> production</a:t>
                      </a:r>
                    </a:p>
                    <a:p>
                      <a:endParaRPr lang="en-GB" sz="1100" i="1" baseline="0" dirty="0" smtClean="0"/>
                    </a:p>
                    <a:p>
                      <a:endParaRPr lang="en-GB" sz="1100" i="1" baseline="0" dirty="0" smtClean="0"/>
                    </a:p>
                    <a:p>
                      <a:endParaRPr lang="en-GB" sz="1100" i="1" baseline="0" dirty="0" smtClean="0"/>
                    </a:p>
                    <a:p>
                      <a:endParaRPr lang="en-GB" sz="1100" i="1" baseline="0" dirty="0" smtClean="0"/>
                    </a:p>
                    <a:p>
                      <a:endParaRPr lang="en-GB" sz="1100" i="1" baseline="0" dirty="0" smtClean="0"/>
                    </a:p>
                    <a:p>
                      <a:endParaRPr lang="en-GB" sz="1100" i="1" baseline="0" dirty="0" smtClean="0"/>
                    </a:p>
                    <a:p>
                      <a:endParaRPr lang="en-GB" sz="1100" i="1" baseline="0" dirty="0" smtClean="0"/>
                    </a:p>
                    <a:p>
                      <a:endParaRPr lang="en-GB" sz="1100" i="1" baseline="0" dirty="0" smtClean="0"/>
                    </a:p>
                    <a:p>
                      <a:r>
                        <a:rPr lang="en-GB" sz="1100" b="1" i="1" baseline="0" dirty="0" smtClean="0"/>
                        <a:t>Antitoxin</a:t>
                      </a:r>
                      <a:r>
                        <a:rPr lang="en-GB" sz="1100" i="1" baseline="0" dirty="0" smtClean="0"/>
                        <a:t> 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710544" y="635666"/>
            <a:ext cx="2626568" cy="29189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What are </a:t>
            </a:r>
            <a:r>
              <a:rPr lang="en-GB" sz="1200" b="1" dirty="0" smtClean="0"/>
              <a:t>vaccines</a:t>
            </a:r>
            <a:r>
              <a:rPr lang="en-GB" sz="1200" dirty="0" smtClean="0"/>
              <a:t>?</a:t>
            </a:r>
          </a:p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r>
              <a:rPr lang="en-GB" sz="1200" b="1" dirty="0" smtClean="0"/>
              <a:t>How</a:t>
            </a:r>
            <a:r>
              <a:rPr lang="en-GB" sz="1200" dirty="0" smtClean="0"/>
              <a:t> do they work?</a:t>
            </a:r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3405673" y="65314"/>
            <a:ext cx="8714792" cy="48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 smtClean="0"/>
              <a:t>What non specific defence systems do we have in our body?</a:t>
            </a:r>
          </a:p>
          <a:p>
            <a:endParaRPr lang="en-GB" sz="1100" dirty="0"/>
          </a:p>
          <a:p>
            <a:endParaRPr lang="en-GB" sz="11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030376"/>
              </p:ext>
            </p:extLst>
          </p:nvPr>
        </p:nvGraphicFramePr>
        <p:xfrm>
          <a:off x="5425754" y="635666"/>
          <a:ext cx="6694711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742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Drug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How does it work? What does</a:t>
                      </a:r>
                      <a:r>
                        <a:rPr lang="en-GB" sz="1200" b="1" baseline="0" dirty="0" smtClean="0"/>
                        <a:t> it treat?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i="1" dirty="0" smtClean="0"/>
                        <a:t>Antibiotic</a:t>
                      </a:r>
                      <a:endParaRPr lang="en-GB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i="1" dirty="0" smtClean="0"/>
                        <a:t>Painkiller</a:t>
                      </a:r>
                      <a:endParaRPr lang="en-GB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i="1" dirty="0" smtClean="0"/>
                        <a:t>Antitoxin</a:t>
                      </a:r>
                      <a:endParaRPr lang="en-GB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425753" y="2365939"/>
            <a:ext cx="2038736" cy="23743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Traditionally drugs were extracted from plants and microorganisms. Where do the following originate from?</a:t>
            </a:r>
          </a:p>
          <a:p>
            <a:pPr algn="ctr"/>
            <a:endParaRPr lang="en-GB" sz="1100" b="1" dirty="0" smtClean="0"/>
          </a:p>
          <a:p>
            <a:r>
              <a:rPr lang="en-GB" sz="1100" dirty="0" smtClean="0"/>
              <a:t>The heart drug digitalis</a:t>
            </a:r>
          </a:p>
          <a:p>
            <a:endParaRPr lang="en-GB" sz="1100" dirty="0" smtClean="0"/>
          </a:p>
          <a:p>
            <a:endParaRPr lang="en-GB" sz="1100" dirty="0" smtClean="0"/>
          </a:p>
          <a:p>
            <a:r>
              <a:rPr lang="en-GB" sz="1100" dirty="0" smtClean="0"/>
              <a:t>The painkiller aspirin</a:t>
            </a:r>
          </a:p>
          <a:p>
            <a:endParaRPr lang="en-GB" sz="1100" dirty="0" smtClean="0"/>
          </a:p>
          <a:p>
            <a:endParaRPr lang="en-GB" sz="1100" dirty="0" smtClean="0"/>
          </a:p>
          <a:p>
            <a:r>
              <a:rPr lang="en-GB" sz="1100" dirty="0" smtClean="0"/>
              <a:t>The antibiotic Penicillin</a:t>
            </a:r>
          </a:p>
          <a:p>
            <a:endParaRPr lang="en-GB" sz="1100" dirty="0"/>
          </a:p>
          <a:p>
            <a:endParaRPr lang="en-GB" sz="11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5425753" y="4824682"/>
            <a:ext cx="3699586" cy="19232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Why</a:t>
            </a:r>
            <a:r>
              <a:rPr lang="en-GB" sz="1100" dirty="0" smtClean="0"/>
              <a:t> is it important that all new drugs go through </a:t>
            </a:r>
            <a:r>
              <a:rPr lang="en-GB" sz="1100" b="1" dirty="0" smtClean="0"/>
              <a:t>clinical testing?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5" name="Rectangle 14"/>
          <p:cNvSpPr/>
          <p:nvPr/>
        </p:nvSpPr>
        <p:spPr>
          <a:xfrm>
            <a:off x="7548465" y="2365939"/>
            <a:ext cx="4572000" cy="23743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Describe the </a:t>
            </a:r>
            <a:r>
              <a:rPr lang="en-GB" sz="1100" b="1" dirty="0" smtClean="0"/>
              <a:t>stages</a:t>
            </a:r>
            <a:r>
              <a:rPr lang="en-GB" sz="1100" dirty="0" smtClean="0"/>
              <a:t> involved in testing a new drug</a:t>
            </a:r>
          </a:p>
          <a:p>
            <a:r>
              <a:rPr lang="en-GB" sz="1100" i="1" dirty="0" smtClean="0"/>
              <a:t>PRE CLINICAL</a:t>
            </a:r>
            <a:endParaRPr lang="en-GB" sz="1100" i="1" dirty="0"/>
          </a:p>
          <a:p>
            <a:endParaRPr lang="en-GB" sz="1100" i="1" dirty="0" smtClean="0"/>
          </a:p>
          <a:p>
            <a:endParaRPr lang="en-GB" sz="1100" i="1" dirty="0"/>
          </a:p>
          <a:p>
            <a:endParaRPr lang="en-GB" sz="1100" i="1" dirty="0" smtClean="0"/>
          </a:p>
          <a:p>
            <a:endParaRPr lang="en-GB" sz="1100" i="1" dirty="0"/>
          </a:p>
          <a:p>
            <a:r>
              <a:rPr lang="en-GB" sz="1100" i="1" dirty="0" smtClean="0"/>
              <a:t>CLINICAL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6" name="Rectangle 15"/>
          <p:cNvSpPr/>
          <p:nvPr/>
        </p:nvSpPr>
        <p:spPr>
          <a:xfrm>
            <a:off x="9227975" y="4824682"/>
            <a:ext cx="2892490" cy="19232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a </a:t>
            </a:r>
            <a:r>
              <a:rPr lang="en-GB" sz="1100" b="1" dirty="0" smtClean="0"/>
              <a:t>double blind </a:t>
            </a:r>
            <a:r>
              <a:rPr lang="en-GB" sz="1100" dirty="0" smtClean="0"/>
              <a:t>trial?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r>
              <a:rPr lang="en-GB" sz="1100" dirty="0" smtClean="0"/>
              <a:t>What is a </a:t>
            </a:r>
            <a:r>
              <a:rPr lang="en-GB" sz="1100" b="1" dirty="0" smtClean="0"/>
              <a:t>placebo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62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4711959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Infection and response revision (Separate only)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51316" y="419878"/>
            <a:ext cx="6396137" cy="895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What is a </a:t>
            </a:r>
            <a:r>
              <a:rPr lang="en-GB" sz="1200" b="1" dirty="0" smtClean="0"/>
              <a:t>monoclonal</a:t>
            </a:r>
            <a:r>
              <a:rPr lang="en-GB" sz="1200" dirty="0" smtClean="0"/>
              <a:t> antibody?</a:t>
            </a:r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</p:txBody>
      </p:sp>
      <p:sp>
        <p:nvSpPr>
          <p:cNvPr id="6" name="Rectangle 5"/>
          <p:cNvSpPr/>
          <p:nvPr/>
        </p:nvSpPr>
        <p:spPr>
          <a:xfrm>
            <a:off x="51316" y="1380932"/>
            <a:ext cx="6396137" cy="2127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Describe how monoclonal antibodies are </a:t>
            </a:r>
            <a:r>
              <a:rPr lang="en-GB" sz="1200" b="1" dirty="0" smtClean="0"/>
              <a:t>produced</a:t>
            </a:r>
            <a:r>
              <a:rPr lang="en-GB" sz="1200" dirty="0" smtClean="0"/>
              <a:t>?</a:t>
            </a:r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781166"/>
              </p:ext>
            </p:extLst>
          </p:nvPr>
        </p:nvGraphicFramePr>
        <p:xfrm>
          <a:off x="51315" y="3780106"/>
          <a:ext cx="6396138" cy="3077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8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8947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Diagnosis such as in pregnancy tests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Measure the levels of hormones and other chemicals in blood, or to detect pathogens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947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Locate or identify specific molecules in a cell or tissue by binding to them with a fluorescent dye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Treat diseases such as cancer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316" y="3477718"/>
            <a:ext cx="639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Uses of monoclonal antibodies</a:t>
            </a:r>
            <a:endParaRPr lang="en-GB" sz="1200" b="1" u="sng" dirty="0"/>
          </a:p>
        </p:txBody>
      </p:sp>
      <p:sp>
        <p:nvSpPr>
          <p:cNvPr id="10" name="Cloud Callout 9"/>
          <p:cNvSpPr/>
          <p:nvPr/>
        </p:nvSpPr>
        <p:spPr>
          <a:xfrm>
            <a:off x="6941976" y="0"/>
            <a:ext cx="5178489" cy="1632857"/>
          </a:xfrm>
          <a:prstGeom prst="cloudCallout">
            <a:avLst>
              <a:gd name="adj1" fmla="val -63674"/>
              <a:gd name="adj2" fmla="val 227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Why</a:t>
            </a:r>
            <a:r>
              <a:rPr lang="en-GB" sz="1100" dirty="0" smtClean="0"/>
              <a:t> are monoclonal antibodies </a:t>
            </a:r>
            <a:r>
              <a:rPr lang="en-GB" sz="1100" b="1" dirty="0" smtClean="0"/>
              <a:t>not</a:t>
            </a:r>
            <a:r>
              <a:rPr lang="en-GB" sz="1100" dirty="0" smtClean="0"/>
              <a:t> so widely used at the moment?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1" name="Rectangle 10"/>
          <p:cNvSpPr/>
          <p:nvPr/>
        </p:nvSpPr>
        <p:spPr>
          <a:xfrm>
            <a:off x="6512768" y="1828800"/>
            <a:ext cx="2789852" cy="16489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How can we </a:t>
            </a:r>
            <a:r>
              <a:rPr lang="en-GB" sz="1100" b="1" dirty="0" smtClean="0"/>
              <a:t>detect</a:t>
            </a:r>
            <a:r>
              <a:rPr lang="en-GB" sz="1100" dirty="0" smtClean="0"/>
              <a:t> if a plant has a disease?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</p:txBody>
      </p:sp>
      <p:sp>
        <p:nvSpPr>
          <p:cNvPr id="12" name="Rectangle 11"/>
          <p:cNvSpPr/>
          <p:nvPr/>
        </p:nvSpPr>
        <p:spPr>
          <a:xfrm>
            <a:off x="9451910" y="1828800"/>
            <a:ext cx="2722983" cy="16489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How can we </a:t>
            </a:r>
            <a:r>
              <a:rPr lang="en-GB" sz="1100" b="1" dirty="0" smtClean="0"/>
              <a:t>identify</a:t>
            </a:r>
            <a:r>
              <a:rPr lang="en-GB" sz="1100" dirty="0" smtClean="0"/>
              <a:t> if a plant has a specific  disease?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3" name="Rectangle 12"/>
          <p:cNvSpPr/>
          <p:nvPr/>
        </p:nvSpPr>
        <p:spPr>
          <a:xfrm>
            <a:off x="6512768" y="3508310"/>
            <a:ext cx="5634134" cy="9237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Explain how can we </a:t>
            </a:r>
            <a:r>
              <a:rPr lang="en-GB" sz="1100" b="1" dirty="0" smtClean="0"/>
              <a:t>identify</a:t>
            </a:r>
            <a:r>
              <a:rPr lang="en-GB" sz="1100" dirty="0" smtClean="0"/>
              <a:t> a plant with a</a:t>
            </a:r>
          </a:p>
          <a:p>
            <a:r>
              <a:rPr lang="en-GB" sz="1100" b="1" dirty="0" smtClean="0"/>
              <a:t>Nitrate</a:t>
            </a:r>
            <a:r>
              <a:rPr lang="en-GB" sz="1100" dirty="0" smtClean="0"/>
              <a:t> deficiency:</a:t>
            </a:r>
          </a:p>
          <a:p>
            <a:endParaRPr lang="en-GB" sz="1100" dirty="0" smtClean="0"/>
          </a:p>
          <a:p>
            <a:r>
              <a:rPr lang="en-GB" sz="1100" b="1" dirty="0" smtClean="0"/>
              <a:t>Magnesium</a:t>
            </a:r>
            <a:r>
              <a:rPr lang="en-GB" sz="1100" dirty="0" smtClean="0"/>
              <a:t> deficiency:</a:t>
            </a:r>
          </a:p>
          <a:p>
            <a:pPr algn="ctr"/>
            <a:endParaRPr lang="en-GB" sz="11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612756"/>
              </p:ext>
            </p:extLst>
          </p:nvPr>
        </p:nvGraphicFramePr>
        <p:xfrm>
          <a:off x="6525987" y="4723890"/>
          <a:ext cx="5607696" cy="2141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9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6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Chemical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Mechanical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Physical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346">
                <a:tc>
                  <a:txBody>
                    <a:bodyPr/>
                    <a:lstStyle/>
                    <a:p>
                      <a:pPr algn="ctr"/>
                      <a:endParaRPr lang="en-GB" sz="1100" dirty="0" smtClean="0"/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endParaRPr lang="en-GB" sz="1100" dirty="0" smtClean="0"/>
                    </a:p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941976" y="4462633"/>
            <a:ext cx="4693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PLANT DEFENCE RESPONSES</a:t>
            </a:r>
            <a:endParaRPr lang="en-GB" sz="1200" b="1" u="sng" dirty="0"/>
          </a:p>
        </p:txBody>
      </p:sp>
    </p:spTree>
    <p:extLst>
      <p:ext uri="{BB962C8B-B14F-4D97-AF65-F5344CB8AC3E}">
        <p14:creationId xmlns:p14="http://schemas.microsoft.com/office/powerpoint/2010/main" val="15181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88637" cy="354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Bioenergetics revision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472612" y="83975"/>
            <a:ext cx="5626359" cy="7091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Write the </a:t>
            </a:r>
            <a:r>
              <a:rPr lang="en-GB" sz="1100" b="1" dirty="0" smtClean="0"/>
              <a:t>word</a:t>
            </a:r>
            <a:r>
              <a:rPr lang="en-GB" sz="1100" dirty="0" smtClean="0"/>
              <a:t> and </a:t>
            </a:r>
            <a:r>
              <a:rPr lang="en-GB" sz="1100" b="1" dirty="0" smtClean="0"/>
              <a:t>symbol</a:t>
            </a:r>
            <a:r>
              <a:rPr lang="en-GB" sz="1100" dirty="0" smtClean="0"/>
              <a:t> equation for photosynthesis: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6" name="Rectangle 5"/>
          <p:cNvSpPr/>
          <p:nvPr/>
        </p:nvSpPr>
        <p:spPr>
          <a:xfrm>
            <a:off x="65314" y="438538"/>
            <a:ext cx="2323323" cy="12036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</a:t>
            </a:r>
            <a:r>
              <a:rPr lang="en-GB" sz="1100" b="1" dirty="0" smtClean="0"/>
              <a:t>photosynthesis</a:t>
            </a:r>
            <a:r>
              <a:rPr lang="en-GB" sz="1100" dirty="0" smtClean="0"/>
              <a:t>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7" name="Rectangle 6"/>
          <p:cNvSpPr/>
          <p:nvPr/>
        </p:nvSpPr>
        <p:spPr>
          <a:xfrm>
            <a:off x="65313" y="1726162"/>
            <a:ext cx="2323323" cy="14182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Why</a:t>
            </a:r>
            <a:r>
              <a:rPr lang="en-GB" sz="1100" dirty="0" smtClean="0"/>
              <a:t> does a plant need to photosynthesise?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8" name="Double Wave 7"/>
          <p:cNvSpPr/>
          <p:nvPr/>
        </p:nvSpPr>
        <p:spPr>
          <a:xfrm>
            <a:off x="2472612" y="811762"/>
            <a:ext cx="5626359" cy="914400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 smtClean="0"/>
              <a:t>What type of reaction is photosynthesis? </a:t>
            </a:r>
            <a:r>
              <a:rPr lang="en-GB" sz="1100" b="1" dirty="0" smtClean="0"/>
              <a:t>Explain</a:t>
            </a:r>
            <a:r>
              <a:rPr lang="en-GB" sz="1100" dirty="0" smtClean="0"/>
              <a:t> why?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9" name="Rectangle 8"/>
          <p:cNvSpPr/>
          <p:nvPr/>
        </p:nvSpPr>
        <p:spPr>
          <a:xfrm>
            <a:off x="65313" y="3237722"/>
            <a:ext cx="2323323" cy="18008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What are the </a:t>
            </a:r>
            <a:r>
              <a:rPr lang="en-GB" sz="1200" b="1" dirty="0" smtClean="0"/>
              <a:t>uses</a:t>
            </a:r>
            <a:r>
              <a:rPr lang="en-GB" sz="1200" dirty="0" smtClean="0"/>
              <a:t> of glucose?</a:t>
            </a:r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65313" y="5113176"/>
            <a:ext cx="2323323" cy="1642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How do you </a:t>
            </a:r>
            <a:r>
              <a:rPr lang="en-GB" sz="1100" b="1" dirty="0" smtClean="0"/>
              <a:t>calculate</a:t>
            </a:r>
            <a:r>
              <a:rPr lang="en-GB" sz="1100" dirty="0" smtClean="0"/>
              <a:t> the rate of photosynthesis?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11" name="Cloud Callout 10"/>
          <p:cNvSpPr/>
          <p:nvPr/>
        </p:nvSpPr>
        <p:spPr>
          <a:xfrm>
            <a:off x="2472612" y="1744822"/>
            <a:ext cx="2174033" cy="1604865"/>
          </a:xfrm>
          <a:prstGeom prst="cloudCallout">
            <a:avLst>
              <a:gd name="adj1" fmla="val 84317"/>
              <a:gd name="adj2" fmla="val -520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What is a </a:t>
            </a:r>
            <a:r>
              <a:rPr lang="en-GB" sz="1100" b="1" dirty="0" smtClean="0"/>
              <a:t>limiting</a:t>
            </a:r>
            <a:r>
              <a:rPr lang="en-GB" sz="1100" dirty="0" smtClean="0"/>
              <a:t> </a:t>
            </a:r>
            <a:r>
              <a:rPr lang="en-GB" sz="1100" b="1" dirty="0" smtClean="0"/>
              <a:t>factor</a:t>
            </a:r>
            <a:r>
              <a:rPr lang="en-GB" sz="1100" dirty="0" smtClean="0"/>
              <a:t>?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486400" y="1884784"/>
            <a:ext cx="2612571" cy="1259632"/>
          </a:xfrm>
          <a:prstGeom prst="wedgeRoundRectCallout">
            <a:avLst>
              <a:gd name="adj1" fmla="val -80119"/>
              <a:gd name="adj2" fmla="val 1805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Name the </a:t>
            </a:r>
            <a:r>
              <a:rPr lang="en-GB" sz="1100" b="1" dirty="0" smtClean="0"/>
              <a:t>main limiting factors </a:t>
            </a:r>
            <a:r>
              <a:rPr lang="en-GB" sz="1100" dirty="0" smtClean="0"/>
              <a:t>for photosynthesis:</a:t>
            </a:r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754" y="3676261"/>
            <a:ext cx="5363936" cy="16469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488024" y="5038531"/>
            <a:ext cx="9331" cy="1716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14188" y="5038531"/>
            <a:ext cx="9331" cy="1716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29812" y="3349687"/>
            <a:ext cx="5113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 smtClean="0"/>
              <a:t>Describe and explain the limiting factor graphs</a:t>
            </a:r>
            <a:endParaRPr lang="en-GB" sz="12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8182947" y="83975"/>
            <a:ext cx="3928188" cy="6671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Required practical: </a:t>
            </a:r>
            <a:r>
              <a:rPr lang="en-GB" sz="1100" dirty="0" smtClean="0"/>
              <a:t>investigate the effect of light intensity on the rate of photosynthesis using an aquatic organism such as pondweed</a:t>
            </a:r>
          </a:p>
          <a:p>
            <a:pPr algn="ctr"/>
            <a:endParaRPr lang="en-GB" sz="1100" dirty="0"/>
          </a:p>
          <a:p>
            <a:r>
              <a:rPr lang="en-GB" sz="1100" b="1" dirty="0" smtClean="0"/>
              <a:t>Method</a:t>
            </a:r>
            <a:r>
              <a:rPr lang="en-GB" sz="1100" dirty="0" smtClean="0"/>
              <a:t>: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r>
              <a:rPr lang="en-GB" sz="1100" b="1" dirty="0" smtClean="0"/>
              <a:t>Independent variable</a:t>
            </a:r>
            <a:r>
              <a:rPr lang="en-GB" sz="1100" dirty="0" smtClean="0"/>
              <a:t>:</a:t>
            </a:r>
          </a:p>
          <a:p>
            <a:r>
              <a:rPr lang="en-GB" sz="1100" b="1" dirty="0" smtClean="0"/>
              <a:t>Dependent variable</a:t>
            </a:r>
            <a:r>
              <a:rPr lang="en-GB" sz="1100" dirty="0" smtClean="0"/>
              <a:t>:</a:t>
            </a:r>
          </a:p>
          <a:p>
            <a:r>
              <a:rPr lang="en-GB" sz="1100" b="1" dirty="0" smtClean="0"/>
              <a:t>Control variables</a:t>
            </a:r>
            <a:r>
              <a:rPr lang="en-GB" sz="1100" dirty="0" smtClean="0"/>
              <a:t>: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/>
          </a:p>
          <a:p>
            <a:r>
              <a:rPr lang="en-GB" sz="1100" dirty="0" smtClean="0"/>
              <a:t>What results would you </a:t>
            </a:r>
            <a:r>
              <a:rPr lang="en-GB" sz="1100" b="1" dirty="0" smtClean="0"/>
              <a:t>expect</a:t>
            </a:r>
            <a:r>
              <a:rPr lang="en-GB" sz="1100" dirty="0" smtClean="0"/>
              <a:t> from your method?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r>
              <a:rPr lang="en-GB" sz="1100" dirty="0" smtClean="0"/>
              <a:t>How can you make your results more </a:t>
            </a:r>
            <a:r>
              <a:rPr lang="en-GB" sz="1100" b="1" dirty="0" smtClean="0"/>
              <a:t>reliable</a:t>
            </a:r>
            <a:r>
              <a:rPr lang="en-GB" sz="1100" dirty="0" smtClean="0"/>
              <a:t>?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r>
              <a:rPr lang="en-GB" sz="1100" b="1" dirty="0" smtClean="0"/>
              <a:t>Explain the science </a:t>
            </a:r>
            <a:r>
              <a:rPr lang="en-GB" sz="1100" dirty="0" smtClean="0"/>
              <a:t>behind your practical: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2217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25273</TotalTime>
  <Words>2834</Words>
  <Application>Microsoft Office PowerPoint</Application>
  <PresentationFormat>Widescreen</PresentationFormat>
  <Paragraphs>1796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Singleton</dc:creator>
  <cp:lastModifiedBy>G.Singleton0</cp:lastModifiedBy>
  <cp:revision>80</cp:revision>
  <cp:lastPrinted>2018-01-12T13:28:15Z</cp:lastPrinted>
  <dcterms:created xsi:type="dcterms:W3CDTF">2017-07-06T06:47:40Z</dcterms:created>
  <dcterms:modified xsi:type="dcterms:W3CDTF">2019-04-15T07:17:48Z</dcterms:modified>
</cp:coreProperties>
</file>