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6" r:id="rId4"/>
    <p:sldId id="299" r:id="rId5"/>
    <p:sldId id="302" r:id="rId6"/>
    <p:sldId id="310" r:id="rId7"/>
    <p:sldId id="312" r:id="rId8"/>
    <p:sldId id="283" r:id="rId9"/>
    <p:sldId id="297" r:id="rId10"/>
    <p:sldId id="288" r:id="rId11"/>
    <p:sldId id="303" r:id="rId12"/>
    <p:sldId id="304" r:id="rId13"/>
    <p:sldId id="305" r:id="rId14"/>
    <p:sldId id="306" r:id="rId15"/>
    <p:sldId id="308" r:id="rId16"/>
    <p:sldId id="307" r:id="rId17"/>
    <p:sldId id="309" r:id="rId18"/>
    <p:sldId id="311" r:id="rId1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17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9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3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95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1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52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0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8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38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54B9-A47A-4742-97CF-657A0F25CC4A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DC417-BF6C-4C8B-BCFC-0A290740D7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9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448594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Atomic Structure &amp; the Periodic Table</a:t>
            </a:r>
            <a:endParaRPr lang="en-GB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85431" y="138444"/>
            <a:ext cx="21284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Label the sub-atomic particles found in an atom</a:t>
            </a:r>
            <a:endParaRPr lang="en-GB" sz="11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534" y="742423"/>
            <a:ext cx="1584123" cy="1584123"/>
          </a:xfrm>
          <a:prstGeom prst="rect">
            <a:avLst/>
          </a:prstGeom>
        </p:spPr>
      </p:pic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369095"/>
              </p:ext>
            </p:extLst>
          </p:nvPr>
        </p:nvGraphicFramePr>
        <p:xfrm>
          <a:off x="6320175" y="127967"/>
          <a:ext cx="3845224" cy="132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8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07">
                  <a:extLst>
                    <a:ext uri="{9D8B030D-6E8A-4147-A177-3AD203B41FA5}">
                      <a16:colId xmlns:a16="http://schemas.microsoft.com/office/drawing/2014/main" val="3298824353"/>
                    </a:ext>
                  </a:extLst>
                </a:gridCol>
                <a:gridCol w="1154481">
                  <a:extLst>
                    <a:ext uri="{9D8B030D-6E8A-4147-A177-3AD203B41FA5}">
                      <a16:colId xmlns:a16="http://schemas.microsoft.com/office/drawing/2014/main" val="369166150"/>
                    </a:ext>
                  </a:extLst>
                </a:gridCol>
              </a:tblGrid>
              <a:tr h="44954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Sub-atomic particle</a:t>
                      </a:r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Mass</a:t>
                      </a:r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Charge</a:t>
                      </a:r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Position in atom</a:t>
                      </a:r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Proton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Neutron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Electron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89065" y="615074"/>
            <a:ext cx="3879486" cy="2708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 smtClean="0"/>
              <a:t>Describe the differences between plum pudding and nuclear model of an atom</a:t>
            </a:r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  <a:p>
            <a:pPr algn="ctr"/>
            <a:endParaRPr lang="en-GB" sz="1050" dirty="0" smtClean="0"/>
          </a:p>
          <a:p>
            <a:pPr algn="ctr"/>
            <a:endParaRPr lang="en-GB" sz="1050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468729"/>
              </p:ext>
            </p:extLst>
          </p:nvPr>
        </p:nvGraphicFramePr>
        <p:xfrm>
          <a:off x="6333504" y="1778636"/>
          <a:ext cx="4669808" cy="2712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6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term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Definition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Atom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Element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Compound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Mixture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Mass number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Atomic number</a:t>
                      </a:r>
                      <a:endParaRPr lang="en-GB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31155"/>
                  </a:ext>
                </a:extLst>
              </a:tr>
              <a:tr h="3820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Isotope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33689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32" y="1183057"/>
            <a:ext cx="844922" cy="889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91" y="2433147"/>
            <a:ext cx="982013" cy="771728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1346147" y="3204875"/>
            <a:ext cx="653518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7</a:t>
            </a:r>
          </a:p>
          <a:p>
            <a:pPr algn="ctr"/>
            <a:r>
              <a:rPr lang="en-GB" sz="1400" dirty="0" smtClean="0"/>
              <a:t>Li</a:t>
            </a:r>
          </a:p>
          <a:p>
            <a:pPr algn="ctr"/>
            <a:r>
              <a:rPr lang="en-GB" sz="1400" dirty="0" smtClean="0"/>
              <a:t>3</a:t>
            </a:r>
            <a:endParaRPr lang="en-GB" sz="1400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1003312" y="3790044"/>
            <a:ext cx="479189" cy="13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1007009" y="3382067"/>
            <a:ext cx="475492" cy="16255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own Arrow 49"/>
          <p:cNvSpPr/>
          <p:nvPr/>
        </p:nvSpPr>
        <p:spPr>
          <a:xfrm>
            <a:off x="9828860" y="4657379"/>
            <a:ext cx="363894" cy="4945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ounded Rectangle 50"/>
          <p:cNvSpPr/>
          <p:nvPr/>
        </p:nvSpPr>
        <p:spPr>
          <a:xfrm>
            <a:off x="7894338" y="5168699"/>
            <a:ext cx="4141064" cy="14951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 smtClean="0"/>
          </a:p>
          <a:p>
            <a:pPr algn="ctr"/>
            <a:r>
              <a:rPr lang="en-GB" sz="1100" dirty="0" smtClean="0"/>
              <a:t>Give the formula for calculating relative atomic mass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/>
          </a:p>
        </p:txBody>
      </p:sp>
      <p:sp>
        <p:nvSpPr>
          <p:cNvPr id="53" name="Cloud Callout 52"/>
          <p:cNvSpPr/>
          <p:nvPr/>
        </p:nvSpPr>
        <p:spPr>
          <a:xfrm>
            <a:off x="385073" y="4189797"/>
            <a:ext cx="3639322" cy="2474041"/>
          </a:xfrm>
          <a:prstGeom prst="cloudCallout">
            <a:avLst>
              <a:gd name="adj1" fmla="val -43284"/>
              <a:gd name="adj2" fmla="val -799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r>
              <a:rPr lang="en-GB" sz="1100" dirty="0" smtClean="0"/>
              <a:t>How did Rutherford’s scattering experiment change our ideas about the atom</a:t>
            </a:r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sz="1100" dirty="0"/>
          </a:p>
        </p:txBody>
      </p:sp>
      <p:sp>
        <p:nvSpPr>
          <p:cNvPr id="56" name="Double Wave 55"/>
          <p:cNvSpPr/>
          <p:nvPr/>
        </p:nvSpPr>
        <p:spPr>
          <a:xfrm>
            <a:off x="4303112" y="4712520"/>
            <a:ext cx="3199090" cy="1475690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100" b="1" dirty="0" smtClean="0"/>
          </a:p>
          <a:p>
            <a:endParaRPr lang="en-GB" sz="1100" b="1" dirty="0"/>
          </a:p>
          <a:p>
            <a:endParaRPr lang="en-GB" sz="1100" b="1" dirty="0" smtClean="0"/>
          </a:p>
          <a:p>
            <a:r>
              <a:rPr lang="en-GB" sz="1100" dirty="0" smtClean="0"/>
              <a:t>How did Niels Bohr adapt the nuclear model?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endParaRPr lang="en-GB" sz="1100" dirty="0"/>
          </a:p>
        </p:txBody>
      </p:sp>
      <p:sp>
        <p:nvSpPr>
          <p:cNvPr id="57" name="Double Wave 56"/>
          <p:cNvSpPr/>
          <p:nvPr/>
        </p:nvSpPr>
        <p:spPr>
          <a:xfrm>
            <a:off x="3716297" y="3421256"/>
            <a:ext cx="2445790" cy="933663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100" b="1" dirty="0" smtClean="0"/>
          </a:p>
          <a:p>
            <a:endParaRPr lang="en-GB" sz="1100" b="1" dirty="0"/>
          </a:p>
          <a:p>
            <a:endParaRPr lang="en-GB" sz="1100" b="1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r>
              <a:rPr lang="en-GB" sz="1100" dirty="0" smtClean="0"/>
              <a:t>What did James Chadwick provide evidence of?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endParaRPr lang="en-GB" sz="1100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32649"/>
              </p:ext>
            </p:extLst>
          </p:nvPr>
        </p:nvGraphicFramePr>
        <p:xfrm>
          <a:off x="10302638" y="127967"/>
          <a:ext cx="1829010" cy="1568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54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Electronic Shell</a:t>
                      </a:r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Max</a:t>
                      </a:r>
                      <a:r>
                        <a:rPr lang="en-US" sz="1200" b="1" baseline="0" dirty="0" smtClean="0"/>
                        <a:t> No. Electrons</a:t>
                      </a:r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932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14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782" y="1785867"/>
            <a:ext cx="1751451" cy="25687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"/>
            <a:ext cx="3300516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Energy Changes</a:t>
            </a:r>
            <a:endParaRPr lang="en-GB" sz="1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06017"/>
              </p:ext>
            </p:extLst>
          </p:nvPr>
        </p:nvGraphicFramePr>
        <p:xfrm>
          <a:off x="104504" y="555284"/>
          <a:ext cx="5329786" cy="1574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6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term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Definition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Conservation</a:t>
                      </a:r>
                      <a:r>
                        <a:rPr lang="en-US" sz="1100" baseline="0" dirty="0" smtClean="0"/>
                        <a:t> of energy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Exothermic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Endothermic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Activation energy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761357" y="83546"/>
            <a:ext cx="2898093" cy="591011"/>
          </a:xfrm>
          <a:prstGeom prst="wedgeRoundRectCallout">
            <a:avLst>
              <a:gd name="adj1" fmla="val -60141"/>
              <a:gd name="adj2" fmla="val 14508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examples of exothermic reactions</a:t>
            </a:r>
            <a:endParaRPr lang="en-US" sz="1100" dirty="0"/>
          </a:p>
          <a:p>
            <a:endParaRPr lang="en-GB" sz="11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262099" y="1048174"/>
            <a:ext cx="2568391" cy="823970"/>
          </a:xfrm>
          <a:prstGeom prst="wedgeRoundRectCallout">
            <a:avLst>
              <a:gd name="adj1" fmla="val -81931"/>
              <a:gd name="adj2" fmla="val 3138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examples of endothermic  reactions</a:t>
            </a:r>
            <a:endParaRPr lang="en-US" sz="1100" dirty="0"/>
          </a:p>
          <a:p>
            <a:endParaRPr lang="en-GB" sz="1100" dirty="0"/>
          </a:p>
        </p:txBody>
      </p:sp>
      <p:sp>
        <p:nvSpPr>
          <p:cNvPr id="7" name="Cloud Callout 6"/>
          <p:cNvSpPr/>
          <p:nvPr/>
        </p:nvSpPr>
        <p:spPr>
          <a:xfrm>
            <a:off x="9231046" y="142441"/>
            <a:ext cx="2960954" cy="1163845"/>
          </a:xfrm>
          <a:prstGeom prst="cloudCallout">
            <a:avLst>
              <a:gd name="adj1" fmla="val -66506"/>
              <a:gd name="adj2" fmla="val -34116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Name some useful applications of exothermic reactions?</a:t>
            </a:r>
            <a:endParaRPr lang="en-GB" sz="1100" dirty="0"/>
          </a:p>
        </p:txBody>
      </p:sp>
      <p:sp>
        <p:nvSpPr>
          <p:cNvPr id="8" name="Cloud Callout 7"/>
          <p:cNvSpPr/>
          <p:nvPr/>
        </p:nvSpPr>
        <p:spPr>
          <a:xfrm>
            <a:off x="9396508" y="1548333"/>
            <a:ext cx="2795491" cy="1443061"/>
          </a:xfrm>
          <a:prstGeom prst="cloudCallout">
            <a:avLst>
              <a:gd name="adj1" fmla="val -68375"/>
              <a:gd name="adj2" fmla="val -65799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Name some useful applications of endothermic reactions?</a:t>
            </a:r>
            <a:endParaRPr lang="en-GB" sz="1100" dirty="0"/>
          </a:p>
        </p:txBody>
      </p:sp>
      <p:sp>
        <p:nvSpPr>
          <p:cNvPr id="9" name="Rectangle 8"/>
          <p:cNvSpPr/>
          <p:nvPr/>
        </p:nvSpPr>
        <p:spPr>
          <a:xfrm>
            <a:off x="9981545" y="3201617"/>
            <a:ext cx="2125135" cy="20057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Draw and label a reaction profile to show an </a:t>
            </a:r>
            <a:r>
              <a:rPr lang="en-GB" sz="1100" dirty="0" smtClean="0"/>
              <a:t>exothermic </a:t>
            </a:r>
            <a:r>
              <a:rPr lang="en-GB" sz="1100" dirty="0"/>
              <a:t>reaction</a:t>
            </a:r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0" name="Rectangle 9"/>
          <p:cNvSpPr/>
          <p:nvPr/>
        </p:nvSpPr>
        <p:spPr>
          <a:xfrm>
            <a:off x="7637376" y="3618802"/>
            <a:ext cx="2125135" cy="1907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Draw and label a reaction profile to show an endothermic reaction</a:t>
            </a:r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1" name="Rectangle 10"/>
          <p:cNvSpPr/>
          <p:nvPr/>
        </p:nvSpPr>
        <p:spPr>
          <a:xfrm>
            <a:off x="104504" y="2201984"/>
            <a:ext cx="4402182" cy="4551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500" b="1" dirty="0" smtClean="0"/>
          </a:p>
          <a:p>
            <a:pPr algn="ctr"/>
            <a:r>
              <a:rPr lang="en-GB" sz="1100" b="1" dirty="0" smtClean="0"/>
              <a:t>Required practical: </a:t>
            </a:r>
            <a:r>
              <a:rPr lang="en-GB" sz="1100" dirty="0" smtClean="0"/>
              <a:t>investigate the variables that affect temperature changes in reacting solutions such as, e.g. acid plus metal, acid plus carbonates, neutralisations, displacement of metals</a:t>
            </a:r>
          </a:p>
          <a:p>
            <a:pPr algn="ctr"/>
            <a:endParaRPr lang="en-GB" sz="500" dirty="0"/>
          </a:p>
          <a:p>
            <a:r>
              <a:rPr lang="en-GB" sz="1100" b="1" dirty="0" smtClean="0"/>
              <a:t>Method</a:t>
            </a:r>
            <a:r>
              <a:rPr lang="en-GB" sz="1100" dirty="0" smtClean="0"/>
              <a:t>: </a:t>
            </a:r>
          </a:p>
          <a:p>
            <a:r>
              <a:rPr lang="en-GB" sz="1100" dirty="0" smtClean="0">
                <a:sym typeface="Wingdings 2" panose="05020102010507070707" pitchFamily="18" charset="2"/>
              </a:rPr>
              <a:t>①</a:t>
            </a:r>
          </a:p>
          <a:p>
            <a:endParaRPr lang="en-GB" sz="1100" dirty="0" smtClean="0">
              <a:sym typeface="Wingdings 2" panose="05020102010507070707" pitchFamily="18" charset="2"/>
            </a:endParaRPr>
          </a:p>
          <a:p>
            <a:r>
              <a:rPr lang="en-GB" sz="1100" dirty="0" smtClean="0">
                <a:sym typeface="Wingdings 2" panose="05020102010507070707" pitchFamily="18" charset="2"/>
              </a:rPr>
              <a:t>②</a:t>
            </a:r>
          </a:p>
          <a:p>
            <a:endParaRPr lang="en-GB" sz="1100" dirty="0" smtClean="0">
              <a:sym typeface="Wingdings 2" panose="05020102010507070707" pitchFamily="18" charset="2"/>
            </a:endParaRPr>
          </a:p>
          <a:p>
            <a:r>
              <a:rPr lang="en-GB" sz="1100" dirty="0" smtClean="0">
                <a:sym typeface="Wingdings 2" panose="05020102010507070707" pitchFamily="18" charset="2"/>
              </a:rPr>
              <a:t>③</a:t>
            </a:r>
          </a:p>
          <a:p>
            <a:endParaRPr lang="en-GB" sz="1100" dirty="0" smtClean="0">
              <a:sym typeface="Wingdings 2" panose="05020102010507070707" pitchFamily="18" charset="2"/>
            </a:endParaRPr>
          </a:p>
          <a:p>
            <a:r>
              <a:rPr lang="en-GB" sz="1100" dirty="0" smtClean="0">
                <a:sym typeface="Wingdings 2" panose="05020102010507070707" pitchFamily="18" charset="2"/>
              </a:rPr>
              <a:t>④</a:t>
            </a:r>
          </a:p>
          <a:p>
            <a:endParaRPr lang="en-GB" sz="1100" dirty="0" smtClean="0">
              <a:sym typeface="Wingdings 2" panose="05020102010507070707" pitchFamily="18" charset="2"/>
            </a:endParaRPr>
          </a:p>
          <a:p>
            <a:r>
              <a:rPr lang="en-GB" sz="1100" dirty="0" smtClean="0">
                <a:sym typeface="Wingdings 2" panose="05020102010507070707" pitchFamily="18" charset="2"/>
              </a:rPr>
              <a:t>⑤</a:t>
            </a:r>
            <a:endParaRPr lang="en-GB" sz="1100" dirty="0" smtClean="0"/>
          </a:p>
          <a:p>
            <a:endParaRPr lang="en-GB" sz="1100" dirty="0"/>
          </a:p>
          <a:p>
            <a:pPr>
              <a:lnSpc>
                <a:spcPct val="150000"/>
              </a:lnSpc>
            </a:pPr>
            <a:r>
              <a:rPr lang="en-GB" sz="1100" b="1" dirty="0" smtClean="0"/>
              <a:t>Independent variable</a:t>
            </a:r>
            <a:r>
              <a:rPr lang="en-GB" sz="11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GB" sz="1100" b="1" dirty="0" smtClean="0"/>
              <a:t>Dependent variable</a:t>
            </a:r>
            <a:r>
              <a:rPr lang="en-GB" sz="11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GB" sz="1100" b="1" dirty="0" smtClean="0"/>
              <a:t>Control variables</a:t>
            </a:r>
            <a:r>
              <a:rPr lang="en-GB" sz="1100" dirty="0" smtClean="0"/>
              <a:t>:</a:t>
            </a:r>
          </a:p>
          <a:p>
            <a:endParaRPr lang="en-GB" sz="1100" dirty="0"/>
          </a:p>
          <a:p>
            <a:r>
              <a:rPr lang="en-GB" sz="1100" dirty="0" smtClean="0"/>
              <a:t>What results would you </a:t>
            </a:r>
            <a:r>
              <a:rPr lang="en-GB" sz="1100" b="1" dirty="0" smtClean="0"/>
              <a:t>expect</a:t>
            </a:r>
            <a:r>
              <a:rPr lang="en-GB" sz="1100" dirty="0" smtClean="0"/>
              <a:t> from your method?</a:t>
            </a:r>
          </a:p>
          <a:p>
            <a:endParaRPr lang="en-GB" sz="1100" dirty="0"/>
          </a:p>
          <a:p>
            <a:endParaRPr lang="en-GB" sz="1100" dirty="0" smtClean="0"/>
          </a:p>
          <a:p>
            <a:r>
              <a:rPr lang="en-GB" sz="1100" dirty="0" smtClean="0"/>
              <a:t>How can you make your results more </a:t>
            </a:r>
            <a:r>
              <a:rPr lang="en-GB" sz="1100" b="1" dirty="0" smtClean="0"/>
              <a:t>reliable</a:t>
            </a:r>
            <a:r>
              <a:rPr lang="en-GB" sz="1100" dirty="0" smtClean="0"/>
              <a:t>?</a:t>
            </a:r>
          </a:p>
          <a:p>
            <a:endParaRPr lang="en-GB" sz="1100" dirty="0"/>
          </a:p>
          <a:p>
            <a:endParaRPr lang="en-GB" sz="1100" dirty="0" smtClean="0"/>
          </a:p>
        </p:txBody>
      </p:sp>
      <p:sp>
        <p:nvSpPr>
          <p:cNvPr id="21" name="Cloud Callout 20"/>
          <p:cNvSpPr/>
          <p:nvPr/>
        </p:nvSpPr>
        <p:spPr>
          <a:xfrm>
            <a:off x="6196491" y="1917634"/>
            <a:ext cx="3195844" cy="1608590"/>
          </a:xfrm>
          <a:prstGeom prst="cloudCallout">
            <a:avLst>
              <a:gd name="adj1" fmla="val -54799"/>
              <a:gd name="adj2" fmla="val 44952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dirty="0" smtClean="0"/>
              <a:t>Why is a polystyrene beaker used?</a:t>
            </a:r>
          </a:p>
          <a:p>
            <a:endParaRPr lang="en-US" sz="1100" dirty="0"/>
          </a:p>
          <a:p>
            <a:r>
              <a:rPr lang="en-US" sz="1100" dirty="0" smtClean="0"/>
              <a:t>Why is cotton wool used?</a:t>
            </a:r>
          </a:p>
          <a:p>
            <a:endParaRPr lang="en-US" sz="1100" dirty="0"/>
          </a:p>
          <a:p>
            <a:r>
              <a:rPr lang="en-US" sz="1100" dirty="0" smtClean="0"/>
              <a:t>Suggest an improvement?</a:t>
            </a:r>
            <a:endParaRPr lang="en-GB" sz="11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4062549" y="2886891"/>
            <a:ext cx="652190" cy="5466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 Diagonal Corner Rectangle 34"/>
          <p:cNvSpPr/>
          <p:nvPr/>
        </p:nvSpPr>
        <p:spPr>
          <a:xfrm>
            <a:off x="4623709" y="4343519"/>
            <a:ext cx="2873011" cy="2409978"/>
          </a:xfrm>
          <a:prstGeom prst="round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dirty="0" smtClean="0"/>
              <a:t>Explain, using ideas about energy, what happens in a reaction when:</a:t>
            </a:r>
          </a:p>
          <a:p>
            <a:endParaRPr lang="en-US" sz="1200" dirty="0" smtClean="0"/>
          </a:p>
          <a:p>
            <a:pPr marL="228600" indent="-228600">
              <a:buAutoNum type="alphaLcParenR"/>
            </a:pPr>
            <a:r>
              <a:rPr lang="en-US" sz="1200" dirty="0" smtClean="0"/>
              <a:t>bonds are broken</a:t>
            </a:r>
          </a:p>
          <a:p>
            <a:pPr marL="228600" indent="-228600">
              <a:buAutoNum type="alphaLcParenR"/>
            </a:pPr>
            <a:endParaRPr lang="en-US" sz="1200" dirty="0"/>
          </a:p>
          <a:p>
            <a:pPr marL="228600" indent="-228600">
              <a:buAutoNum type="alphaLcParenR"/>
            </a:pPr>
            <a:endParaRPr lang="en-US" sz="1200" dirty="0" smtClean="0"/>
          </a:p>
          <a:p>
            <a:pPr marL="228600" indent="-228600">
              <a:buAutoNum type="alphaLcParenR"/>
            </a:pPr>
            <a:endParaRPr lang="en-US" sz="1200" dirty="0"/>
          </a:p>
          <a:p>
            <a:pPr marL="228600" indent="-228600">
              <a:buAutoNum type="alphaLcParenR"/>
            </a:pPr>
            <a:endParaRPr lang="en-US" sz="1200" dirty="0" smtClean="0"/>
          </a:p>
          <a:p>
            <a:pPr marL="228600" indent="-228600">
              <a:buAutoNum type="alphaLcParenR"/>
            </a:pPr>
            <a:r>
              <a:rPr lang="en-US" sz="1200" dirty="0"/>
              <a:t>b</a:t>
            </a:r>
            <a:r>
              <a:rPr lang="en-US" sz="1200" dirty="0" smtClean="0"/>
              <a:t>onds are made</a:t>
            </a:r>
            <a:endParaRPr lang="en-GB" sz="1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6" name="Wave 35"/>
          <p:cNvSpPr/>
          <p:nvPr/>
        </p:nvSpPr>
        <p:spPr>
          <a:xfrm>
            <a:off x="7719270" y="5651107"/>
            <a:ext cx="4368873" cy="1201664"/>
          </a:xfrm>
          <a:prstGeom prst="wave">
            <a:avLst>
              <a:gd name="adj1" fmla="val 7206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en-GB" sz="1100" dirty="0">
                <a:solidFill>
                  <a:schemeClr val="tx1"/>
                </a:solidFill>
              </a:rPr>
              <a:t>Hydrogen and chlorine react to </a:t>
            </a:r>
            <a:endParaRPr lang="en-GB" sz="1100" dirty="0" smtClean="0">
              <a:solidFill>
                <a:schemeClr val="tx1"/>
              </a:solidFill>
            </a:endParaRPr>
          </a:p>
          <a:p>
            <a:r>
              <a:rPr lang="en-GB" sz="1100" dirty="0" smtClean="0">
                <a:solidFill>
                  <a:schemeClr val="tx1"/>
                </a:solidFill>
              </a:rPr>
              <a:t>form </a:t>
            </a:r>
            <a:r>
              <a:rPr lang="en-GB" sz="1100" dirty="0">
                <a:solidFill>
                  <a:schemeClr val="tx1"/>
                </a:solidFill>
              </a:rPr>
              <a:t>hydrogen chloride gas: </a:t>
            </a:r>
            <a:endParaRPr lang="en-GB" sz="1100" dirty="0" smtClean="0">
              <a:solidFill>
                <a:schemeClr val="tx1"/>
              </a:solidFill>
            </a:endParaRPr>
          </a:p>
          <a:p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>
                <a:solidFill>
                  <a:schemeClr val="tx1"/>
                </a:solidFill>
              </a:rPr>
              <a:t>H</a:t>
            </a:r>
            <a:r>
              <a:rPr lang="en-GB" sz="1100" baseline="-25000" dirty="0">
                <a:solidFill>
                  <a:schemeClr val="tx1"/>
                </a:solidFill>
              </a:rPr>
              <a:t>2</a:t>
            </a:r>
            <a:r>
              <a:rPr lang="en-GB" sz="1100" dirty="0">
                <a:solidFill>
                  <a:schemeClr val="tx1"/>
                </a:solidFill>
              </a:rPr>
              <a:t> + Cl</a:t>
            </a:r>
            <a:r>
              <a:rPr lang="en-GB" sz="1100" baseline="-25000" dirty="0">
                <a:solidFill>
                  <a:schemeClr val="tx1"/>
                </a:solidFill>
              </a:rPr>
              <a:t>2</a:t>
            </a:r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>
                <a:solidFill>
                  <a:schemeClr val="tx1"/>
                </a:solidFill>
                <a:sym typeface="Wingdings" panose="05000000000000000000" pitchFamily="2" charset="2"/>
              </a:rPr>
              <a:t> 2HCl </a:t>
            </a:r>
          </a:p>
          <a:p>
            <a:endParaRPr lang="en-GB" sz="500" dirty="0" smtClean="0">
              <a:solidFill>
                <a:schemeClr val="tx1"/>
              </a:solidFill>
            </a:endParaRPr>
          </a:p>
          <a:p>
            <a:r>
              <a:rPr lang="en-GB" sz="1100" dirty="0" smtClean="0">
                <a:solidFill>
                  <a:schemeClr val="tx1"/>
                </a:solidFill>
              </a:rPr>
              <a:t>Calculate </a:t>
            </a:r>
            <a:r>
              <a:rPr lang="en-GB" sz="1100" dirty="0">
                <a:solidFill>
                  <a:schemeClr val="tx1"/>
                </a:solidFill>
              </a:rPr>
              <a:t>energy </a:t>
            </a:r>
            <a:r>
              <a:rPr lang="en-GB" sz="1100" dirty="0" smtClean="0">
                <a:solidFill>
                  <a:schemeClr val="tx1"/>
                </a:solidFill>
              </a:rPr>
              <a:t>change</a:t>
            </a:r>
          </a:p>
          <a:p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154" y="5909896"/>
            <a:ext cx="816490" cy="68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3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84" y="16043"/>
            <a:ext cx="2547257" cy="3396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Organic chemistry</a:t>
            </a:r>
            <a:endParaRPr lang="en-GB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310262" y="121091"/>
          <a:ext cx="5329786" cy="1574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6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term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Definition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 Boiling point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 Volatility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117731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 Viscosity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292114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 Flammability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6738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5313" y="438538"/>
            <a:ext cx="3138217" cy="1709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What is </a:t>
            </a:r>
            <a:r>
              <a:rPr lang="en-GB" sz="1100" b="1" dirty="0" smtClean="0"/>
              <a:t>crude oil?</a:t>
            </a:r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6" name="Rectangle 5"/>
          <p:cNvSpPr/>
          <p:nvPr/>
        </p:nvSpPr>
        <p:spPr>
          <a:xfrm>
            <a:off x="89094" y="2287144"/>
            <a:ext cx="3114437" cy="63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What  are</a:t>
            </a:r>
            <a:r>
              <a:rPr lang="en-GB" sz="1100" b="1" dirty="0" smtClean="0"/>
              <a:t> hydrocarbons?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2532" y="3304549"/>
          <a:ext cx="4028151" cy="3466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9564">
                  <a:extLst>
                    <a:ext uri="{9D8B030D-6E8A-4147-A177-3AD203B41FA5}">
                      <a16:colId xmlns:a16="http://schemas.microsoft.com/office/drawing/2014/main" val="4192641330"/>
                    </a:ext>
                  </a:extLst>
                </a:gridCol>
                <a:gridCol w="917050">
                  <a:extLst>
                    <a:ext uri="{9D8B030D-6E8A-4147-A177-3AD203B41FA5}">
                      <a16:colId xmlns:a16="http://schemas.microsoft.com/office/drawing/2014/main" val="1431355168"/>
                    </a:ext>
                  </a:extLst>
                </a:gridCol>
                <a:gridCol w="1721537">
                  <a:extLst>
                    <a:ext uri="{9D8B030D-6E8A-4147-A177-3AD203B41FA5}">
                      <a16:colId xmlns:a16="http://schemas.microsoft.com/office/drawing/2014/main" val="4092128928"/>
                    </a:ext>
                  </a:extLst>
                </a:gridCol>
              </a:tblGrid>
              <a:tr h="4334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Compare the properties of long and</a:t>
                      </a:r>
                      <a:r>
                        <a:rPr lang="en-US" sz="1100" b="1" baseline="0" dirty="0" smtClean="0"/>
                        <a:t> short chain hydrocarbons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298023"/>
                  </a:ext>
                </a:extLst>
              </a:tr>
              <a:tr h="322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Short chain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Long chain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601704"/>
                  </a:ext>
                </a:extLst>
              </a:tr>
              <a:tr h="661772"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Boiling</a:t>
                      </a:r>
                      <a:r>
                        <a:rPr lang="en-US" sz="1100" baseline="0" dirty="0" smtClean="0"/>
                        <a:t> point</a:t>
                      </a:r>
                    </a:p>
                    <a:p>
                      <a:pPr algn="ctr"/>
                      <a:endParaRPr lang="en-US" sz="11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175704"/>
                  </a:ext>
                </a:extLst>
              </a:tr>
              <a:tr h="661772">
                <a:tc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Volatility</a:t>
                      </a:r>
                    </a:p>
                    <a:p>
                      <a:pPr algn="ctr"/>
                      <a:endParaRPr lang="en-US" sz="11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497053"/>
                  </a:ext>
                </a:extLst>
              </a:tr>
              <a:tr h="661772">
                <a:tc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Viscosity</a:t>
                      </a:r>
                    </a:p>
                    <a:p>
                      <a:pPr algn="ctr"/>
                      <a:endParaRPr lang="en-US" sz="11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27788"/>
                  </a:ext>
                </a:extLst>
              </a:tr>
              <a:tr h="724934"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Flammability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10238"/>
                  </a:ext>
                </a:extLst>
              </a:tr>
            </a:tbl>
          </a:graphicData>
        </a:graphic>
      </p:graphicFrame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779" y="2384474"/>
            <a:ext cx="3559613" cy="4175061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8163393" y="2701459"/>
            <a:ext cx="946242" cy="2882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8163393" y="3472514"/>
            <a:ext cx="962284" cy="207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8156060" y="4100650"/>
            <a:ext cx="93753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GB" sz="200" dirty="0"/>
          </a:p>
        </p:txBody>
      </p:sp>
      <p:sp>
        <p:nvSpPr>
          <p:cNvPr id="59" name="TextBox 58"/>
          <p:cNvSpPr txBox="1"/>
          <p:nvPr/>
        </p:nvSpPr>
        <p:spPr>
          <a:xfrm>
            <a:off x="8172102" y="4729999"/>
            <a:ext cx="96228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endParaRPr lang="en-GB" sz="200" dirty="0"/>
          </a:p>
        </p:txBody>
      </p:sp>
      <p:sp>
        <p:nvSpPr>
          <p:cNvPr id="60" name="TextBox 59"/>
          <p:cNvSpPr txBox="1"/>
          <p:nvPr/>
        </p:nvSpPr>
        <p:spPr>
          <a:xfrm>
            <a:off x="8163393" y="5332240"/>
            <a:ext cx="94624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200" dirty="0" smtClean="0"/>
              <a:t>v</a:t>
            </a:r>
            <a:endParaRPr lang="en-GB" sz="200" dirty="0"/>
          </a:p>
        </p:txBody>
      </p:sp>
      <p:sp>
        <p:nvSpPr>
          <p:cNvPr id="61" name="TextBox 60"/>
          <p:cNvSpPr txBox="1"/>
          <p:nvPr/>
        </p:nvSpPr>
        <p:spPr>
          <a:xfrm>
            <a:off x="8163393" y="6153645"/>
            <a:ext cx="96228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" dirty="0" smtClean="0"/>
          </a:p>
          <a:p>
            <a:endParaRPr lang="en-US" sz="200" dirty="0"/>
          </a:p>
          <a:p>
            <a:endParaRPr lang="en-US" sz="200" dirty="0" smtClean="0"/>
          </a:p>
          <a:p>
            <a:endParaRPr lang="en-US" sz="200" dirty="0"/>
          </a:p>
          <a:p>
            <a:endParaRPr lang="en-US" sz="200" dirty="0" smtClean="0"/>
          </a:p>
          <a:p>
            <a:endParaRPr lang="en-US" sz="200" dirty="0"/>
          </a:p>
          <a:p>
            <a:endParaRPr lang="en-US" sz="200" dirty="0" smtClean="0"/>
          </a:p>
          <a:p>
            <a:endParaRPr lang="en-GB" sz="200" dirty="0"/>
          </a:p>
        </p:txBody>
      </p:sp>
      <p:sp>
        <p:nvSpPr>
          <p:cNvPr id="65" name="Rounded Rectangle 64"/>
          <p:cNvSpPr/>
          <p:nvPr/>
        </p:nvSpPr>
        <p:spPr>
          <a:xfrm>
            <a:off x="9245392" y="2351634"/>
            <a:ext cx="2677886" cy="811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ounded Rectangle 65"/>
          <p:cNvSpPr/>
          <p:nvPr/>
        </p:nvSpPr>
        <p:spPr>
          <a:xfrm>
            <a:off x="9245392" y="5594415"/>
            <a:ext cx="2677886" cy="811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ounded Rectangle 66"/>
          <p:cNvSpPr/>
          <p:nvPr/>
        </p:nvSpPr>
        <p:spPr>
          <a:xfrm>
            <a:off x="9245392" y="3432043"/>
            <a:ext cx="2677886" cy="811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ounded Rectangle 67"/>
          <p:cNvSpPr/>
          <p:nvPr/>
        </p:nvSpPr>
        <p:spPr>
          <a:xfrm>
            <a:off x="9245392" y="4522950"/>
            <a:ext cx="2677886" cy="811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Down Arrow 68"/>
          <p:cNvSpPr/>
          <p:nvPr/>
        </p:nvSpPr>
        <p:spPr>
          <a:xfrm>
            <a:off x="10377507" y="3091091"/>
            <a:ext cx="363894" cy="4945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Down Arrow 69"/>
          <p:cNvSpPr/>
          <p:nvPr/>
        </p:nvSpPr>
        <p:spPr>
          <a:xfrm>
            <a:off x="10377507" y="5217304"/>
            <a:ext cx="363894" cy="4945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Down Arrow 70"/>
          <p:cNvSpPr/>
          <p:nvPr/>
        </p:nvSpPr>
        <p:spPr>
          <a:xfrm>
            <a:off x="10377507" y="4185491"/>
            <a:ext cx="363894" cy="4945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9245392" y="1825960"/>
            <a:ext cx="2677886" cy="43088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Describe the stages of f</a:t>
            </a:r>
            <a:r>
              <a:rPr lang="en-GB" sz="1100" b="1" dirty="0" smtClean="0"/>
              <a:t>ractional distillation </a:t>
            </a:r>
            <a:r>
              <a:rPr lang="en-GB" sz="1100" dirty="0" smtClean="0"/>
              <a:t>in the flow diagram</a:t>
            </a:r>
            <a:endParaRPr lang="en-GB" sz="1100" dirty="0"/>
          </a:p>
        </p:txBody>
      </p:sp>
      <p:sp>
        <p:nvSpPr>
          <p:cNvPr id="79" name="Rounded Rectangular Callout 78"/>
          <p:cNvSpPr/>
          <p:nvPr/>
        </p:nvSpPr>
        <p:spPr>
          <a:xfrm>
            <a:off x="3448256" y="93415"/>
            <a:ext cx="2257639" cy="941154"/>
          </a:xfrm>
          <a:prstGeom prst="wedgeRoundRectCallout">
            <a:avLst>
              <a:gd name="adj1" fmla="val -63661"/>
              <a:gd name="adj2" fmla="val 1251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Name the process by which </a:t>
            </a:r>
            <a:r>
              <a:rPr lang="en-US" sz="1100" b="1" dirty="0" smtClean="0"/>
              <a:t>crude oil </a:t>
            </a:r>
            <a:r>
              <a:rPr lang="en-US" sz="1100" dirty="0" smtClean="0"/>
              <a:t>can be separated.</a:t>
            </a:r>
            <a:endParaRPr lang="en-GB" sz="1100" dirty="0"/>
          </a:p>
        </p:txBody>
      </p:sp>
      <p:sp>
        <p:nvSpPr>
          <p:cNvPr id="80" name="Rounded Rectangular Callout 79"/>
          <p:cNvSpPr/>
          <p:nvPr/>
        </p:nvSpPr>
        <p:spPr>
          <a:xfrm>
            <a:off x="3385683" y="1157869"/>
            <a:ext cx="2320212" cy="1186410"/>
          </a:xfrm>
          <a:prstGeom prst="wedgeRoundRectCallout">
            <a:avLst>
              <a:gd name="adj1" fmla="val -65044"/>
              <a:gd name="adj2" fmla="val 845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b="1" dirty="0" smtClean="0"/>
              <a:t>Crude oil</a:t>
            </a:r>
            <a:r>
              <a:rPr lang="en-US" sz="1100" dirty="0" smtClean="0"/>
              <a:t> is a </a:t>
            </a:r>
            <a:r>
              <a:rPr lang="en-US" sz="1100" b="1" dirty="0" smtClean="0"/>
              <a:t>finite </a:t>
            </a:r>
            <a:r>
              <a:rPr lang="en-US" sz="1100" dirty="0" smtClean="0"/>
              <a:t>resource.  What does this mean?</a:t>
            </a:r>
            <a:endParaRPr lang="en-GB" sz="1100" dirty="0"/>
          </a:p>
        </p:txBody>
      </p:sp>
      <p:sp>
        <p:nvSpPr>
          <p:cNvPr id="81" name="Rounded Rectangular Callout 80"/>
          <p:cNvSpPr/>
          <p:nvPr/>
        </p:nvSpPr>
        <p:spPr>
          <a:xfrm>
            <a:off x="3385683" y="2440495"/>
            <a:ext cx="2320212" cy="699056"/>
          </a:xfrm>
          <a:prstGeom prst="wedgeRoundRectCallout">
            <a:avLst>
              <a:gd name="adj1" fmla="val -65044"/>
              <a:gd name="adj2" fmla="val 845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an alkane?</a:t>
            </a:r>
            <a:endParaRPr lang="en-GB" sz="1100" dirty="0"/>
          </a:p>
        </p:txBody>
      </p:sp>
      <p:sp>
        <p:nvSpPr>
          <p:cNvPr id="87" name="Rounded Rectangular Callout 86"/>
          <p:cNvSpPr/>
          <p:nvPr/>
        </p:nvSpPr>
        <p:spPr>
          <a:xfrm>
            <a:off x="5888047" y="1897004"/>
            <a:ext cx="1940475" cy="652095"/>
          </a:xfrm>
          <a:prstGeom prst="wedgeRoundRectCallout">
            <a:avLst>
              <a:gd name="adj1" fmla="val 64112"/>
              <a:gd name="adj2" fmla="val 3666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Complete the diagram to show the uses of each fraction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218381" y="3259430"/>
            <a:ext cx="1322326" cy="35114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Give examples of useful materials produced by the petrochemical industry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1716505" y="2919171"/>
            <a:ext cx="0" cy="51287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2547257" cy="3396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Organic chemistry</a:t>
            </a:r>
            <a:endParaRPr lang="en-GB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306773"/>
              </p:ext>
            </p:extLst>
          </p:nvPr>
        </p:nvGraphicFramePr>
        <p:xfrm>
          <a:off x="134278" y="4224820"/>
          <a:ext cx="3715827" cy="2633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521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+mn-lt"/>
                        </a:rPr>
                        <a:t>Key term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+mn-lt"/>
                        </a:rPr>
                        <a:t>Definition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9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Combustion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208770"/>
                  </a:ext>
                </a:extLst>
              </a:tr>
              <a:tr h="3879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Complete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combustion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370856"/>
                  </a:ext>
                </a:extLst>
              </a:tr>
              <a:tr h="3879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Incomplete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combustion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17264"/>
                  </a:ext>
                </a:extLst>
              </a:tr>
              <a:tr h="3879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 Alkene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414801"/>
                  </a:ext>
                </a:extLst>
              </a:tr>
              <a:tr h="3879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 Bromine 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water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14813"/>
                  </a:ext>
                </a:extLst>
              </a:tr>
              <a:tr h="38794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 Cracking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5269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6257" y="2915184"/>
            <a:ext cx="2323323" cy="9670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 smtClean="0"/>
              <a:t>Give the general formula for an </a:t>
            </a:r>
            <a:r>
              <a:rPr lang="en-GB" sz="1200" b="1" dirty="0" smtClean="0"/>
              <a:t>alkane</a:t>
            </a:r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</p:txBody>
      </p:sp>
      <p:sp>
        <p:nvSpPr>
          <p:cNvPr id="21" name="Down Arrow 20"/>
          <p:cNvSpPr/>
          <p:nvPr/>
        </p:nvSpPr>
        <p:spPr>
          <a:xfrm>
            <a:off x="1088284" y="2539679"/>
            <a:ext cx="370688" cy="41111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677379" y="111281"/>
          <a:ext cx="6081821" cy="3064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589">
                  <a:extLst>
                    <a:ext uri="{9D8B030D-6E8A-4147-A177-3AD203B41FA5}">
                      <a16:colId xmlns:a16="http://schemas.microsoft.com/office/drawing/2014/main" val="3236877846"/>
                    </a:ext>
                  </a:extLst>
                </a:gridCol>
                <a:gridCol w="1122737">
                  <a:extLst>
                    <a:ext uri="{9D8B030D-6E8A-4147-A177-3AD203B41FA5}">
                      <a16:colId xmlns:a16="http://schemas.microsoft.com/office/drawing/2014/main" val="3820889509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1844055120"/>
                    </a:ext>
                  </a:extLst>
                </a:gridCol>
                <a:gridCol w="3465305">
                  <a:extLst>
                    <a:ext uri="{9D8B030D-6E8A-4147-A177-3AD203B41FA5}">
                      <a16:colId xmlns:a16="http://schemas.microsoft.com/office/drawing/2014/main" val="314666476"/>
                    </a:ext>
                  </a:extLst>
                </a:gridCol>
              </a:tblGrid>
              <a:tr h="48694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No. </a:t>
                      </a:r>
                    </a:p>
                    <a:p>
                      <a:pPr algn="ctr"/>
                      <a:r>
                        <a:rPr lang="en-US" sz="1100" dirty="0" smtClean="0"/>
                        <a:t>Carbon  Atoms 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Name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Formula</a:t>
                      </a:r>
                      <a:r>
                        <a:rPr lang="en-US" sz="1100" baseline="0" dirty="0" smtClean="0"/>
                        <a:t> 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Diagram</a:t>
                      </a:r>
                      <a:r>
                        <a:rPr lang="en-US" sz="1100" baseline="0" dirty="0" smtClean="0"/>
                        <a:t> displayed formula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77576"/>
                  </a:ext>
                </a:extLst>
              </a:tr>
              <a:tr h="6175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359675"/>
                  </a:ext>
                </a:extLst>
              </a:tr>
              <a:tr h="6175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08666"/>
                  </a:ext>
                </a:extLst>
              </a:tr>
              <a:tr h="6175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643089"/>
                  </a:ext>
                </a:extLst>
              </a:tr>
              <a:tr h="6175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285320"/>
                  </a:ext>
                </a:extLst>
              </a:tr>
            </a:tbl>
          </a:graphicData>
        </a:graphic>
      </p:graphicFrame>
      <p:sp>
        <p:nvSpPr>
          <p:cNvPr id="8" name="Regular Pentagon 7"/>
          <p:cNvSpPr/>
          <p:nvPr/>
        </p:nvSpPr>
        <p:spPr>
          <a:xfrm>
            <a:off x="134278" y="517756"/>
            <a:ext cx="2278700" cy="2021923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What is an </a:t>
            </a:r>
            <a:r>
              <a:rPr lang="en-US" sz="1200" b="1" dirty="0" smtClean="0">
                <a:solidFill>
                  <a:schemeClr val="tx1"/>
                </a:solidFill>
              </a:rPr>
              <a:t>alkane</a:t>
            </a:r>
            <a:r>
              <a:rPr lang="en-US" sz="1200" dirty="0" smtClean="0">
                <a:solidFill>
                  <a:schemeClr val="tx1"/>
                </a:solidFill>
              </a:rPr>
              <a:t>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86999" y="78592"/>
            <a:ext cx="2951747" cy="3097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tx1"/>
                </a:solidFill>
              </a:rPr>
              <a:t>Define </a:t>
            </a:r>
            <a:r>
              <a:rPr lang="en-US" sz="1100" b="1" dirty="0" smtClean="0">
                <a:solidFill>
                  <a:schemeClr val="tx1"/>
                </a:solidFill>
              </a:rPr>
              <a:t>combustion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Write the word equation for the </a:t>
            </a:r>
            <a:r>
              <a:rPr lang="en-US" sz="1100" b="1" dirty="0" smtClean="0">
                <a:solidFill>
                  <a:schemeClr val="tx1"/>
                </a:solidFill>
              </a:rPr>
              <a:t>complete combustion </a:t>
            </a:r>
            <a:r>
              <a:rPr lang="en-US" sz="1100" dirty="0" smtClean="0">
                <a:solidFill>
                  <a:schemeClr val="tx1"/>
                </a:solidFill>
              </a:rPr>
              <a:t>of </a:t>
            </a:r>
            <a:r>
              <a:rPr lang="en-US" sz="1100" b="1" dirty="0" smtClean="0">
                <a:solidFill>
                  <a:schemeClr val="tx1"/>
                </a:solidFill>
              </a:rPr>
              <a:t>methane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/>
              </a:solidFill>
            </a:endParaRP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Give the symbol equation for the above reaction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9" name="Flowchart: Punched Tape 28"/>
          <p:cNvSpPr/>
          <p:nvPr/>
        </p:nvSpPr>
        <p:spPr>
          <a:xfrm>
            <a:off x="3994484" y="3242449"/>
            <a:ext cx="2871536" cy="1524000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tx1"/>
                </a:solidFill>
              </a:rPr>
              <a:t>What is </a:t>
            </a:r>
            <a:r>
              <a:rPr lang="en-US" sz="1100" b="1" dirty="0" smtClean="0">
                <a:solidFill>
                  <a:schemeClr val="tx1"/>
                </a:solidFill>
              </a:rPr>
              <a:t>cracking</a:t>
            </a:r>
            <a:r>
              <a:rPr lang="en-US" sz="1100" dirty="0" smtClean="0">
                <a:solidFill>
                  <a:schemeClr val="tx1"/>
                </a:solidFill>
              </a:rPr>
              <a:t>?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7055469" y="3367557"/>
            <a:ext cx="2871751" cy="1269305"/>
          </a:xfrm>
          <a:prstGeom prst="wedgeRoundRectCallout">
            <a:avLst>
              <a:gd name="adj1" fmla="val -73397"/>
              <a:gd name="adj2" fmla="val -3005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the importance of </a:t>
            </a:r>
            <a:r>
              <a:rPr lang="en-US" sz="1100" b="1" dirty="0" smtClean="0"/>
              <a:t>cracking </a:t>
            </a:r>
            <a:r>
              <a:rPr lang="en-US" sz="1100" dirty="0" smtClean="0"/>
              <a:t>a long chained </a:t>
            </a:r>
            <a:r>
              <a:rPr lang="en-US" sz="1100" b="1" dirty="0" smtClean="0"/>
              <a:t>hydrocarbon</a:t>
            </a:r>
            <a:r>
              <a:rPr lang="en-US" sz="1100" dirty="0" smtClean="0"/>
              <a:t>?</a:t>
            </a:r>
            <a:endParaRPr lang="en-GB" sz="11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955740" y="4832906"/>
          <a:ext cx="3279248" cy="2025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624">
                  <a:extLst>
                    <a:ext uri="{9D8B030D-6E8A-4147-A177-3AD203B41FA5}">
                      <a16:colId xmlns:a16="http://schemas.microsoft.com/office/drawing/2014/main" val="4077349362"/>
                    </a:ext>
                  </a:extLst>
                </a:gridCol>
                <a:gridCol w="1639624">
                  <a:extLst>
                    <a:ext uri="{9D8B030D-6E8A-4147-A177-3AD203B41FA5}">
                      <a16:colId xmlns:a16="http://schemas.microsoft.com/office/drawing/2014/main" val="3816284814"/>
                    </a:ext>
                  </a:extLst>
                </a:gridCol>
              </a:tblGrid>
              <a:tr h="4032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Compare the two methods of cracking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245462"/>
                  </a:ext>
                </a:extLst>
              </a:tr>
              <a:tr h="162180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Catalytic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Steam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833230"/>
                  </a:ext>
                </a:extLst>
              </a:tr>
            </a:tbl>
          </a:graphicData>
        </a:graphic>
      </p:graphicFrame>
      <p:sp>
        <p:nvSpPr>
          <p:cNvPr id="34" name="Rounded Rectangular Callout 33"/>
          <p:cNvSpPr/>
          <p:nvPr/>
        </p:nvSpPr>
        <p:spPr>
          <a:xfrm>
            <a:off x="10116669" y="3367556"/>
            <a:ext cx="1891423" cy="1269305"/>
          </a:xfrm>
          <a:prstGeom prst="wedgeRoundRectCallout">
            <a:avLst>
              <a:gd name="adj1" fmla="val -63628"/>
              <a:gd name="adj2" fmla="val -1868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b="1" dirty="0" smtClean="0"/>
              <a:t>Cracking</a:t>
            </a:r>
            <a:r>
              <a:rPr lang="en-US" sz="1100" dirty="0" smtClean="0"/>
              <a:t> produces an </a:t>
            </a:r>
            <a:r>
              <a:rPr lang="en-US" sz="1100" b="1" dirty="0" smtClean="0"/>
              <a:t>alkane</a:t>
            </a:r>
            <a:r>
              <a:rPr lang="en-US" sz="1100" dirty="0" smtClean="0"/>
              <a:t> and another </a:t>
            </a:r>
            <a:r>
              <a:rPr lang="en-US" sz="1100" b="1" dirty="0" smtClean="0"/>
              <a:t>hydrocarbon</a:t>
            </a:r>
            <a:r>
              <a:rPr lang="en-US" sz="1100" dirty="0" smtClean="0"/>
              <a:t>.  What are these called?</a:t>
            </a:r>
            <a:endParaRPr lang="en-GB" sz="1100" dirty="0"/>
          </a:p>
        </p:txBody>
      </p:sp>
      <p:sp>
        <p:nvSpPr>
          <p:cNvPr id="36" name="Rounded Rectangle 35"/>
          <p:cNvSpPr/>
          <p:nvPr/>
        </p:nvSpPr>
        <p:spPr>
          <a:xfrm>
            <a:off x="10207850" y="4766449"/>
            <a:ext cx="1800242" cy="195519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Compare alkanes to alkenes: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What's the same?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What's different?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7340623" y="4766449"/>
            <a:ext cx="2586597" cy="1955193"/>
          </a:xfrm>
          <a:prstGeom prst="wedgeRoundRectCallout">
            <a:avLst>
              <a:gd name="adj1" fmla="val 65397"/>
              <a:gd name="adj2" fmla="val -3511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the details of a test that can be done to determine if a </a:t>
            </a:r>
            <a:r>
              <a:rPr lang="en-US" sz="1100" b="1" dirty="0" smtClean="0"/>
              <a:t>hydrocarbon </a:t>
            </a:r>
            <a:r>
              <a:rPr lang="en-US" sz="1100" dirty="0" smtClean="0"/>
              <a:t>is an </a:t>
            </a:r>
            <a:r>
              <a:rPr lang="en-US" sz="1100" b="1" dirty="0" smtClean="0"/>
              <a:t>alkane</a:t>
            </a:r>
            <a:r>
              <a:rPr lang="en-US" sz="1100" dirty="0" smtClean="0"/>
              <a:t> or an </a:t>
            </a:r>
            <a:r>
              <a:rPr lang="en-US" sz="1100" b="1" dirty="0" smtClean="0"/>
              <a:t>alkene</a:t>
            </a:r>
            <a:r>
              <a:rPr lang="en-US" sz="1100" dirty="0" smtClean="0"/>
              <a:t>.  </a:t>
            </a:r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Test:</a:t>
            </a:r>
          </a:p>
          <a:p>
            <a:endParaRPr lang="en-US" sz="1100" dirty="0"/>
          </a:p>
          <a:p>
            <a:r>
              <a:rPr lang="en-US" sz="1100" dirty="0" smtClean="0"/>
              <a:t>Presence of alkane</a:t>
            </a:r>
          </a:p>
          <a:p>
            <a:endParaRPr lang="en-US" sz="1100" dirty="0"/>
          </a:p>
          <a:p>
            <a:r>
              <a:rPr lang="en-US" sz="1100" dirty="0" smtClean="0"/>
              <a:t>Presence of alkene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18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2388637" cy="3047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Chemical analysis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8182947" y="83975"/>
            <a:ext cx="3928188" cy="6671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b="1" dirty="0" smtClean="0"/>
              <a:t>Required practical: </a:t>
            </a:r>
            <a:r>
              <a:rPr lang="en-GB" sz="1100" dirty="0" smtClean="0"/>
              <a:t>Investigate how paper chromatography can be used to separate and tell the difference between coloured substances.</a:t>
            </a:r>
          </a:p>
          <a:p>
            <a:pPr algn="ctr"/>
            <a:endParaRPr lang="en-GB" sz="1100" dirty="0"/>
          </a:p>
          <a:p>
            <a:r>
              <a:rPr lang="en-GB" sz="1100" b="1" dirty="0" smtClean="0"/>
              <a:t>Method (include a labelled diagram)</a:t>
            </a:r>
            <a:r>
              <a:rPr lang="en-GB" sz="1100" dirty="0" smtClean="0"/>
              <a:t>: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Why must the start line be drawn in pencil not ink?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Why must the start line be above the </a:t>
            </a:r>
            <a:r>
              <a:rPr lang="en-US" sz="1100" b="1" dirty="0" smtClean="0"/>
              <a:t>solute </a:t>
            </a:r>
            <a:r>
              <a:rPr lang="en-US" sz="1100" dirty="0" smtClean="0"/>
              <a:t>line?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 smtClean="0"/>
              <a:t>Suggest why a lid is placed on the container?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 smtClean="0"/>
              <a:t>How do you calculate the </a:t>
            </a:r>
            <a:r>
              <a:rPr lang="en-US" sz="1100" b="1" dirty="0" smtClean="0"/>
              <a:t>R</a:t>
            </a:r>
            <a:r>
              <a:rPr lang="en-US" sz="1100" b="1" baseline="-25000" dirty="0" smtClean="0"/>
              <a:t>f </a:t>
            </a:r>
            <a:r>
              <a:rPr lang="en-US" sz="1100" b="1" dirty="0" smtClean="0"/>
              <a:t> value</a:t>
            </a:r>
            <a:r>
              <a:rPr lang="en-US" sz="1100" dirty="0" smtClean="0"/>
              <a:t>?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baseline="-25000" dirty="0"/>
          </a:p>
          <a:p>
            <a:endParaRPr lang="en-US" sz="1100" baseline="-25000" dirty="0" smtClean="0"/>
          </a:p>
          <a:p>
            <a:endParaRPr lang="en-US" sz="1100" baseline="-25000" dirty="0"/>
          </a:p>
          <a:p>
            <a:endParaRPr lang="en-US" sz="1100" baseline="-25000" dirty="0" smtClean="0"/>
          </a:p>
          <a:p>
            <a:endParaRPr lang="en-US" sz="1100" baseline="-25000" dirty="0"/>
          </a:p>
          <a:p>
            <a:endParaRPr lang="en-US" sz="1100" baseline="-250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5" name="Rectangle 4"/>
          <p:cNvSpPr/>
          <p:nvPr/>
        </p:nvSpPr>
        <p:spPr>
          <a:xfrm>
            <a:off x="65314" y="438538"/>
            <a:ext cx="2323323" cy="1203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Define </a:t>
            </a:r>
            <a:r>
              <a:rPr lang="en-GB" sz="1100" b="1" dirty="0" smtClean="0"/>
              <a:t>pure</a:t>
            </a:r>
            <a:r>
              <a:rPr lang="en-GB" sz="1100" dirty="0" smtClean="0"/>
              <a:t> substance in chemistry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6" name="Rectangle 5"/>
          <p:cNvSpPr/>
          <p:nvPr/>
        </p:nvSpPr>
        <p:spPr>
          <a:xfrm>
            <a:off x="65314" y="1775925"/>
            <a:ext cx="2323323" cy="1203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Define pure substance in everyday language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570584" y="90932"/>
            <a:ext cx="5430416" cy="1222310"/>
          </a:xfrm>
          <a:prstGeom prst="wedgeRoundRectCallout">
            <a:avLst>
              <a:gd name="adj1" fmla="val -53841"/>
              <a:gd name="adj2" fmla="val 6817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Describe how you can use </a:t>
            </a:r>
            <a:r>
              <a:rPr lang="en-GB" sz="1100" b="1" dirty="0" smtClean="0"/>
              <a:t>melting</a:t>
            </a:r>
            <a:r>
              <a:rPr lang="en-GB" sz="1100" dirty="0" smtClean="0"/>
              <a:t> and </a:t>
            </a:r>
            <a:r>
              <a:rPr lang="en-GB" sz="1100" b="1" dirty="0" smtClean="0"/>
              <a:t>boiling point </a:t>
            </a:r>
            <a:r>
              <a:rPr lang="en-GB" sz="1100" dirty="0" smtClean="0"/>
              <a:t>data to distinguish pure from impure substances. 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65314" y="3113312"/>
            <a:ext cx="2323323" cy="1203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What is a </a:t>
            </a:r>
            <a:r>
              <a:rPr lang="en-GB" sz="1100" b="1" dirty="0" smtClean="0"/>
              <a:t>formulation</a:t>
            </a:r>
            <a:r>
              <a:rPr lang="en-GB" sz="1100" dirty="0" smtClean="0"/>
              <a:t>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0" name="Rectangle 9"/>
          <p:cNvSpPr/>
          <p:nvPr/>
        </p:nvSpPr>
        <p:spPr>
          <a:xfrm>
            <a:off x="65313" y="4450699"/>
            <a:ext cx="2323323" cy="1203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Give some examples of formulations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1" name="Cloud Callout 10"/>
          <p:cNvSpPr/>
          <p:nvPr/>
        </p:nvSpPr>
        <p:spPr>
          <a:xfrm>
            <a:off x="0" y="5739960"/>
            <a:ext cx="2388635" cy="1015403"/>
          </a:xfrm>
          <a:prstGeom prst="cloudCallout">
            <a:avLst>
              <a:gd name="adj1" fmla="val 36989"/>
              <a:gd name="adj2" fmla="val -70648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dirty="0" smtClean="0"/>
              <a:t>What is a </a:t>
            </a:r>
            <a:r>
              <a:rPr lang="en-US" sz="1100" b="1" dirty="0" smtClean="0"/>
              <a:t>mixture</a:t>
            </a:r>
            <a:r>
              <a:rPr lang="en-US" sz="1100" dirty="0" smtClean="0"/>
              <a:t>?</a:t>
            </a:r>
            <a:endParaRPr lang="en-GB" sz="1100" dirty="0"/>
          </a:p>
        </p:txBody>
      </p:sp>
      <p:sp>
        <p:nvSpPr>
          <p:cNvPr id="14" name="Double Wave 13"/>
          <p:cNvSpPr/>
          <p:nvPr/>
        </p:nvSpPr>
        <p:spPr>
          <a:xfrm>
            <a:off x="2467499" y="1548346"/>
            <a:ext cx="2780153" cy="1337388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Define the term ‘</a:t>
            </a:r>
            <a:r>
              <a:rPr lang="en-GB" sz="1100" b="1" dirty="0" smtClean="0"/>
              <a:t>soluble</a:t>
            </a:r>
            <a:r>
              <a:rPr lang="en-GB" sz="1100" dirty="0" smtClean="0"/>
              <a:t>’</a:t>
            </a:r>
          </a:p>
          <a:p>
            <a:endParaRPr lang="en-GB" sz="1100" dirty="0"/>
          </a:p>
        </p:txBody>
      </p:sp>
      <p:sp>
        <p:nvSpPr>
          <p:cNvPr id="15" name="Double Wave 14"/>
          <p:cNvSpPr/>
          <p:nvPr/>
        </p:nvSpPr>
        <p:spPr>
          <a:xfrm>
            <a:off x="5323932" y="1548346"/>
            <a:ext cx="2780153" cy="1337388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Define the term ‘</a:t>
            </a:r>
            <a:r>
              <a:rPr lang="en-GB" sz="1100" b="1" dirty="0" smtClean="0"/>
              <a:t>insoluble</a:t>
            </a:r>
            <a:r>
              <a:rPr lang="en-GB" sz="1100" dirty="0" smtClean="0"/>
              <a:t>’</a:t>
            </a:r>
          </a:p>
          <a:p>
            <a:endParaRPr lang="en-GB" sz="1100" dirty="0"/>
          </a:p>
        </p:txBody>
      </p:sp>
      <p:sp>
        <p:nvSpPr>
          <p:cNvPr id="16" name="Rectangle 15"/>
          <p:cNvSpPr/>
          <p:nvPr/>
        </p:nvSpPr>
        <p:spPr>
          <a:xfrm>
            <a:off x="2467499" y="3007563"/>
            <a:ext cx="5636586" cy="1203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Describe how </a:t>
            </a:r>
            <a:r>
              <a:rPr lang="en-GB" sz="1100" b="1" dirty="0" smtClean="0"/>
              <a:t>chromatography </a:t>
            </a:r>
            <a:r>
              <a:rPr lang="en-GB" sz="1100" dirty="0" smtClean="0"/>
              <a:t>can be used  to identify substances.</a:t>
            </a:r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What are the two </a:t>
            </a:r>
            <a:r>
              <a:rPr lang="en-US" sz="1100" b="1" dirty="0" smtClean="0"/>
              <a:t>phases</a:t>
            </a:r>
            <a:r>
              <a:rPr lang="en-US" sz="1100" dirty="0" smtClean="0"/>
              <a:t>?</a:t>
            </a:r>
            <a:endParaRPr lang="en-GB" sz="11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67498" y="4300957"/>
          <a:ext cx="5636586" cy="2454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8096">
                  <a:extLst>
                    <a:ext uri="{9D8B030D-6E8A-4147-A177-3AD203B41FA5}">
                      <a16:colId xmlns:a16="http://schemas.microsoft.com/office/drawing/2014/main" val="4033400186"/>
                    </a:ext>
                  </a:extLst>
                </a:gridCol>
                <a:gridCol w="2194245">
                  <a:extLst>
                    <a:ext uri="{9D8B030D-6E8A-4147-A177-3AD203B41FA5}">
                      <a16:colId xmlns:a16="http://schemas.microsoft.com/office/drawing/2014/main" val="4170344468"/>
                    </a:ext>
                  </a:extLst>
                </a:gridCol>
                <a:gridCol w="2194245">
                  <a:extLst>
                    <a:ext uri="{9D8B030D-6E8A-4147-A177-3AD203B41FA5}">
                      <a16:colId xmlns:a16="http://schemas.microsoft.com/office/drawing/2014/main" val="2673592471"/>
                    </a:ext>
                  </a:extLst>
                </a:gridCol>
              </a:tblGrid>
              <a:tr h="4090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Testing for common gases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828100"/>
                  </a:ext>
                </a:extLst>
              </a:tr>
              <a:tr h="40906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Gas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Test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Positive result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51329"/>
                  </a:ext>
                </a:extLst>
              </a:tr>
              <a:tr h="409068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Hydrogen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34372"/>
                  </a:ext>
                </a:extLst>
              </a:tr>
              <a:tr h="409068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Oxygen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765246"/>
                  </a:ext>
                </a:extLst>
              </a:tr>
              <a:tr h="409068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Carbon dioxide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7482"/>
                  </a:ext>
                </a:extLst>
              </a:tr>
              <a:tr h="409068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Chlorine 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03788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031" y="5351698"/>
            <a:ext cx="1479323" cy="1052172"/>
          </a:xfrm>
          <a:prstGeom prst="rect">
            <a:avLst/>
          </a:prstGeom>
        </p:spPr>
      </p:pic>
      <p:sp>
        <p:nvSpPr>
          <p:cNvPr id="20" name="Rounded Rectangular Callout 19"/>
          <p:cNvSpPr/>
          <p:nvPr/>
        </p:nvSpPr>
        <p:spPr>
          <a:xfrm>
            <a:off x="10147041" y="4852121"/>
            <a:ext cx="1816768" cy="870817"/>
          </a:xfrm>
          <a:prstGeom prst="wedgeRoundRectCallout">
            <a:avLst>
              <a:gd name="adj1" fmla="val -69735"/>
              <a:gd name="adj2" fmla="val 294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What colours are present in the brown ink?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10147041" y="5787106"/>
            <a:ext cx="1816768" cy="838283"/>
          </a:xfrm>
          <a:prstGeom prst="wedgeRoundRectCallout">
            <a:avLst>
              <a:gd name="adj1" fmla="val -68852"/>
              <a:gd name="adj2" fmla="val -4029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How do you know the other colours are ‘pure’?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3798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095897" cy="3396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b="1" dirty="0" smtClean="0"/>
              <a:t>Chemistry of the atmosphere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65314" y="438537"/>
            <a:ext cx="2323323" cy="24073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What proportion of the Earth’s atmosphere is:</a:t>
            </a:r>
          </a:p>
          <a:p>
            <a:pPr algn="ctr"/>
            <a:endParaRPr lang="en-US" sz="1100" dirty="0"/>
          </a:p>
          <a:p>
            <a:r>
              <a:rPr lang="en-US" sz="1100" dirty="0" smtClean="0"/>
              <a:t>Nitrogen</a:t>
            </a:r>
          </a:p>
          <a:p>
            <a:endParaRPr lang="en-US" sz="1100" dirty="0"/>
          </a:p>
          <a:p>
            <a:r>
              <a:rPr lang="en-US" sz="1100" dirty="0" smtClean="0"/>
              <a:t>Oxygen</a:t>
            </a:r>
          </a:p>
          <a:p>
            <a:endParaRPr lang="en-US" sz="1100" dirty="0"/>
          </a:p>
          <a:p>
            <a:r>
              <a:rPr lang="en-US" sz="1100" dirty="0" smtClean="0"/>
              <a:t>Water vapour</a:t>
            </a:r>
          </a:p>
          <a:p>
            <a:endParaRPr lang="en-US" sz="1100" dirty="0"/>
          </a:p>
          <a:p>
            <a:r>
              <a:rPr lang="en-US" sz="1100" dirty="0" smtClean="0"/>
              <a:t>Carbon dioxide</a:t>
            </a:r>
          </a:p>
          <a:p>
            <a:endParaRPr lang="en-US" sz="1100" dirty="0"/>
          </a:p>
          <a:p>
            <a:r>
              <a:rPr lang="en-US" sz="1100" dirty="0" smtClean="0"/>
              <a:t>Argon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6" name="Cloud Callout 5"/>
          <p:cNvSpPr/>
          <p:nvPr/>
        </p:nvSpPr>
        <p:spPr>
          <a:xfrm>
            <a:off x="3095897" y="1"/>
            <a:ext cx="2919892" cy="1475873"/>
          </a:xfrm>
          <a:prstGeom prst="cloudCallout">
            <a:avLst>
              <a:gd name="adj1" fmla="val -69615"/>
              <a:gd name="adj2" fmla="val 11102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Theories about the Earth’s early atmosphere have changed over time.  Why?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555415" y="64169"/>
            <a:ext cx="5519412" cy="981526"/>
          </a:xfrm>
          <a:prstGeom prst="wedgeRoundRectCallout">
            <a:avLst>
              <a:gd name="adj1" fmla="val -64180"/>
              <a:gd name="adj2" fmla="val -531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During the first billion years of the Earth’s existence one theory suggests that there was a lot of volcanic activity. How did this change the atmosphere?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1" name="Double Wave 10"/>
          <p:cNvSpPr/>
          <p:nvPr/>
        </p:nvSpPr>
        <p:spPr>
          <a:xfrm>
            <a:off x="6555414" y="1124838"/>
            <a:ext cx="2780153" cy="1337388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How did the oceans form?</a:t>
            </a:r>
            <a:endParaRPr lang="en-GB" sz="1100" dirty="0"/>
          </a:p>
        </p:txBody>
      </p:sp>
      <p:sp>
        <p:nvSpPr>
          <p:cNvPr id="12" name="Double Wave 11"/>
          <p:cNvSpPr/>
          <p:nvPr/>
        </p:nvSpPr>
        <p:spPr>
          <a:xfrm>
            <a:off x="6578692" y="2428747"/>
            <a:ext cx="2756875" cy="1002474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Which organisms increased the amount of oxygen in the Earth’s atmosphere?</a:t>
            </a:r>
            <a:endParaRPr lang="en-GB" sz="11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9875192" y="1160927"/>
            <a:ext cx="2199634" cy="1036843"/>
          </a:xfrm>
          <a:prstGeom prst="wedgeRoundRectCallout">
            <a:avLst>
              <a:gd name="adj1" fmla="val -74390"/>
              <a:gd name="adj2" fmla="val -2973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How did the formation of the oceans affect the carbon dioxide levels?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9875192" y="2320455"/>
            <a:ext cx="2232038" cy="1110766"/>
          </a:xfrm>
          <a:prstGeom prst="wedgeRoundRectCallout">
            <a:avLst>
              <a:gd name="adj1" fmla="val -74390"/>
              <a:gd name="adj2" fmla="val -715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How did the appearance of animals and plants affect the carbon dioxide levels?</a:t>
            </a:r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  <a:p>
            <a:pPr algn="ctr"/>
            <a:endParaRPr lang="en-US" sz="1100" dirty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5" name="Double Wave 14"/>
          <p:cNvSpPr/>
          <p:nvPr/>
        </p:nvSpPr>
        <p:spPr>
          <a:xfrm>
            <a:off x="6594733" y="3464029"/>
            <a:ext cx="5481668" cy="1037334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Give the word and symbol equation for </a:t>
            </a:r>
            <a:r>
              <a:rPr lang="en-GB" sz="1100" b="1" dirty="0" smtClean="0"/>
              <a:t>photosynthesis</a:t>
            </a:r>
            <a:endParaRPr lang="en-GB" sz="11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566737" y="1529893"/>
            <a:ext cx="3818021" cy="117107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What gases are believed to have been released from volcanoes during the first billion years?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313" y="2944741"/>
            <a:ext cx="2323323" cy="873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Name 3 </a:t>
            </a:r>
            <a:r>
              <a:rPr lang="en-US" sz="1100" b="1" dirty="0" smtClean="0"/>
              <a:t>green house </a:t>
            </a:r>
            <a:r>
              <a:rPr lang="en-US" sz="1100" dirty="0" smtClean="0"/>
              <a:t>gases </a:t>
            </a:r>
            <a:endParaRPr lang="en-US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566737" y="2819156"/>
          <a:ext cx="3818022" cy="1455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9011">
                  <a:extLst>
                    <a:ext uri="{9D8B030D-6E8A-4147-A177-3AD203B41FA5}">
                      <a16:colId xmlns:a16="http://schemas.microsoft.com/office/drawing/2014/main" val="4170344468"/>
                    </a:ext>
                  </a:extLst>
                </a:gridCol>
                <a:gridCol w="1909011">
                  <a:extLst>
                    <a:ext uri="{9D8B030D-6E8A-4147-A177-3AD203B41FA5}">
                      <a16:colId xmlns:a16="http://schemas.microsoft.com/office/drawing/2014/main" val="2673592471"/>
                    </a:ext>
                  </a:extLst>
                </a:gridCol>
              </a:tblGrid>
              <a:tr h="34956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Human activities that increase</a:t>
                      </a:r>
                      <a:r>
                        <a:rPr lang="en-US" sz="1100" b="1" baseline="0" dirty="0" smtClean="0"/>
                        <a:t> greenhouse gases in the atmosphere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828100"/>
                  </a:ext>
                </a:extLst>
              </a:tr>
              <a:tr h="21223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Methane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Carbon dioxide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51329"/>
                  </a:ext>
                </a:extLst>
              </a:tr>
              <a:tr h="770187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34372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65312" y="3946357"/>
            <a:ext cx="2323323" cy="28457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how the interaction between short and long wavelength interaction with matter creates the </a:t>
            </a:r>
            <a:r>
              <a:rPr lang="en-US" sz="1100" b="1" dirty="0" smtClean="0"/>
              <a:t>greenhouse effect</a:t>
            </a:r>
            <a:r>
              <a:rPr lang="en-US" sz="1100" dirty="0" smtClean="0"/>
              <a:t>.</a:t>
            </a:r>
            <a:endParaRPr lang="en-US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24" name="Rounded Rectangle 23"/>
          <p:cNvSpPr/>
          <p:nvPr/>
        </p:nvSpPr>
        <p:spPr>
          <a:xfrm>
            <a:off x="2518611" y="5613670"/>
            <a:ext cx="5598051" cy="114005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Describe how we can reduce the emissions of CO</a:t>
            </a:r>
            <a:r>
              <a:rPr lang="en-US" sz="1100" baseline="-25000">
                <a:solidFill>
                  <a:schemeClr val="tx1"/>
                </a:solidFill>
              </a:rPr>
              <a:t>2</a:t>
            </a:r>
            <a:r>
              <a:rPr lang="en-US" sz="1100">
                <a:solidFill>
                  <a:schemeClr val="tx1"/>
                </a:solidFill>
              </a:rPr>
              <a:t> and CH</a:t>
            </a:r>
            <a:r>
              <a:rPr lang="en-US" sz="1100" baseline="-25000">
                <a:solidFill>
                  <a:schemeClr val="tx1"/>
                </a:solidFill>
              </a:rPr>
              <a:t>4</a:t>
            </a:r>
            <a:endParaRPr lang="en-GB" sz="1100" baseline="-250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34653" y="4363453"/>
            <a:ext cx="1892968" cy="11710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How is an increase in greenhouse gases affecting global temperatures?</a:t>
            </a: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8295084" y="5592951"/>
          <a:ext cx="3812146" cy="1190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2177">
                  <a:extLst>
                    <a:ext uri="{9D8B030D-6E8A-4147-A177-3AD203B41FA5}">
                      <a16:colId xmlns:a16="http://schemas.microsoft.com/office/drawing/2014/main" val="4033400186"/>
                    </a:ext>
                  </a:extLst>
                </a:gridCol>
                <a:gridCol w="2429969">
                  <a:extLst>
                    <a:ext uri="{9D8B030D-6E8A-4147-A177-3AD203B41FA5}">
                      <a16:colId xmlns:a16="http://schemas.microsoft.com/office/drawing/2014/main" val="4170344468"/>
                    </a:ext>
                  </a:extLst>
                </a:gridCol>
              </a:tblGrid>
              <a:tr h="2761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Pollutant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Affect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51329"/>
                  </a:ext>
                </a:extLst>
              </a:tr>
              <a:tr h="276157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Carbon monoxide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34372"/>
                  </a:ext>
                </a:extLst>
              </a:tr>
              <a:tr h="276157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Sulphur dioxide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765246"/>
                  </a:ext>
                </a:extLst>
              </a:tr>
              <a:tr h="276157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Particulates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7482"/>
                  </a:ext>
                </a:extLst>
              </a:tr>
            </a:tbl>
          </a:graphicData>
        </a:graphic>
      </p:graphicFrame>
      <p:sp>
        <p:nvSpPr>
          <p:cNvPr id="27" name="Rounded Rectangular Callout 26"/>
          <p:cNvSpPr/>
          <p:nvPr/>
        </p:nvSpPr>
        <p:spPr>
          <a:xfrm>
            <a:off x="4525513" y="4502087"/>
            <a:ext cx="3591149" cy="1032440"/>
          </a:xfrm>
          <a:prstGeom prst="wedgeRoundRectCallout">
            <a:avLst>
              <a:gd name="adj1" fmla="val -20335"/>
              <a:gd name="adj2" fmla="val -7185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CO</a:t>
            </a:r>
            <a:r>
              <a:rPr lang="en-GB" sz="1100" baseline="-25000" dirty="0" smtClean="0"/>
              <a:t>2</a:t>
            </a:r>
            <a:r>
              <a:rPr lang="en-GB" sz="1100" dirty="0" smtClean="0"/>
              <a:t> is a product of </a:t>
            </a:r>
            <a:r>
              <a:rPr lang="en-GB" sz="1100" b="1" dirty="0" smtClean="0"/>
              <a:t>combustion</a:t>
            </a:r>
            <a:r>
              <a:rPr lang="en-GB" sz="1100" dirty="0" smtClean="0"/>
              <a:t>.  Write the word equation for complete combustion on methane, CH</a:t>
            </a:r>
            <a:r>
              <a:rPr lang="en-GB" sz="1100" baseline="-25000" dirty="0" smtClean="0"/>
              <a:t>4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28" name="Rounded Rectangle 27"/>
          <p:cNvSpPr/>
          <p:nvPr/>
        </p:nvSpPr>
        <p:spPr>
          <a:xfrm>
            <a:off x="8295084" y="4550213"/>
            <a:ext cx="3812146" cy="9208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Define ‘</a:t>
            </a:r>
            <a:r>
              <a:rPr lang="en-US" sz="1100" b="1" dirty="0" smtClean="0">
                <a:solidFill>
                  <a:schemeClr val="tx1"/>
                </a:solidFill>
              </a:rPr>
              <a:t>carbon footprint</a:t>
            </a:r>
            <a:r>
              <a:rPr lang="en-US" sz="1100" dirty="0" smtClean="0">
                <a:solidFill>
                  <a:schemeClr val="tx1"/>
                </a:solidFill>
              </a:rPr>
              <a:t>’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834190" y="1610103"/>
            <a:ext cx="834190" cy="2443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2085" y="0"/>
            <a:ext cx="2356551" cy="4064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Using resources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65314" y="438538"/>
            <a:ext cx="2323323" cy="1203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Give the 4 ways that humans use the Earth’s resources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7" name="Double Wave 6"/>
          <p:cNvSpPr/>
          <p:nvPr/>
        </p:nvSpPr>
        <p:spPr>
          <a:xfrm>
            <a:off x="2502569" y="32903"/>
            <a:ext cx="3304673" cy="1609284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Define ‘</a:t>
            </a:r>
            <a:r>
              <a:rPr lang="en-US" sz="1100" b="1" dirty="0" smtClean="0">
                <a:solidFill>
                  <a:schemeClr val="tx1"/>
                </a:solidFill>
              </a:rPr>
              <a:t>finite</a:t>
            </a:r>
            <a:r>
              <a:rPr lang="en-US" sz="1100" dirty="0" smtClean="0">
                <a:solidFill>
                  <a:schemeClr val="tx1"/>
                </a:solidFill>
              </a:rPr>
              <a:t>’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Give some examples of </a:t>
            </a:r>
            <a:r>
              <a:rPr lang="en-US" sz="1100" b="1" dirty="0" smtClean="0">
                <a:solidFill>
                  <a:schemeClr val="tx1"/>
                </a:solidFill>
              </a:rPr>
              <a:t>finite </a:t>
            </a:r>
            <a:r>
              <a:rPr lang="en-US" sz="1100" dirty="0" smtClean="0">
                <a:solidFill>
                  <a:schemeClr val="tx1"/>
                </a:solidFill>
              </a:rPr>
              <a:t>resources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5921175" y="81029"/>
            <a:ext cx="2516972" cy="1561158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Define </a:t>
            </a:r>
            <a:r>
              <a:rPr lang="en-US" sz="1100" b="1" dirty="0" smtClean="0">
                <a:solidFill>
                  <a:schemeClr val="tx1"/>
                </a:solidFill>
              </a:rPr>
              <a:t>renewable</a:t>
            </a:r>
            <a:r>
              <a:rPr lang="en-US" sz="1100" dirty="0" smtClean="0">
                <a:solidFill>
                  <a:schemeClr val="tx1"/>
                </a:solidFill>
              </a:rPr>
              <a:t> resource?</a:t>
            </a: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8126" y="1886583"/>
          <a:ext cx="4724241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7130">
                  <a:extLst>
                    <a:ext uri="{9D8B030D-6E8A-4147-A177-3AD203B41FA5}">
                      <a16:colId xmlns:a16="http://schemas.microsoft.com/office/drawing/2014/main" val="1971241918"/>
                    </a:ext>
                  </a:extLst>
                </a:gridCol>
                <a:gridCol w="1639094">
                  <a:extLst>
                    <a:ext uri="{9D8B030D-6E8A-4147-A177-3AD203B41FA5}">
                      <a16:colId xmlns:a16="http://schemas.microsoft.com/office/drawing/2014/main" val="2552220623"/>
                    </a:ext>
                  </a:extLst>
                </a:gridCol>
                <a:gridCol w="1918017">
                  <a:extLst>
                    <a:ext uri="{9D8B030D-6E8A-4147-A177-3AD203B41FA5}">
                      <a16:colId xmlns:a16="http://schemas.microsoft.com/office/drawing/2014/main" val="46234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Natural resource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Use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Alternative synthetic product</a:t>
                      </a:r>
                      <a:endParaRPr lang="en-GB" sz="11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247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Wool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08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Cotton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3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Silk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973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Linseed</a:t>
                      </a:r>
                      <a:r>
                        <a:rPr lang="en-US" sz="1100" baseline="0" dirty="0" smtClean="0"/>
                        <a:t> oil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248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Rubber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91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Wood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7125794"/>
                  </a:ext>
                </a:extLst>
              </a:tr>
            </a:tbl>
          </a:graphicData>
        </a:graphic>
      </p:graphicFrame>
      <p:sp>
        <p:nvSpPr>
          <p:cNvPr id="13" name="Double Wave 12"/>
          <p:cNvSpPr/>
          <p:nvPr/>
        </p:nvSpPr>
        <p:spPr>
          <a:xfrm>
            <a:off x="8550442" y="81029"/>
            <a:ext cx="3481137" cy="1561158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What is meant by the term ‘</a:t>
            </a:r>
            <a:r>
              <a:rPr lang="en-US" sz="1100" b="1" dirty="0">
                <a:solidFill>
                  <a:schemeClr val="tx1"/>
                </a:solidFill>
              </a:rPr>
              <a:t>sustainable </a:t>
            </a:r>
            <a:r>
              <a:rPr lang="en-US" sz="1100" b="1" dirty="0" smtClean="0">
                <a:solidFill>
                  <a:schemeClr val="tx1"/>
                </a:solidFill>
              </a:rPr>
              <a:t>development’</a:t>
            </a:r>
            <a:r>
              <a:rPr lang="en-US" sz="1100" dirty="0" smtClean="0">
                <a:solidFill>
                  <a:schemeClr val="tx1"/>
                </a:solidFill>
              </a:rPr>
              <a:t>?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40968" y="1886583"/>
            <a:ext cx="3497179" cy="1225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Describe the process of </a:t>
            </a:r>
            <a:r>
              <a:rPr lang="en-US" sz="1100" b="1" dirty="0" smtClean="0">
                <a:solidFill>
                  <a:schemeClr val="tx1"/>
                </a:solidFill>
              </a:rPr>
              <a:t>phytomining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551713" y="1886583"/>
            <a:ext cx="3462553" cy="1225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Describe the process of </a:t>
            </a:r>
            <a:r>
              <a:rPr lang="en-US" sz="1100" b="1" dirty="0" smtClean="0">
                <a:solidFill>
                  <a:schemeClr val="tx1"/>
                </a:solidFill>
              </a:rPr>
              <a:t>bioleaching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5202094" y="3184523"/>
            <a:ext cx="2919892" cy="1475873"/>
          </a:xfrm>
          <a:prstGeom prst="cloudCallout">
            <a:avLst>
              <a:gd name="adj1" fmla="val 62243"/>
              <a:gd name="adj2" fmla="val -59550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an </a:t>
            </a:r>
            <a:r>
              <a:rPr lang="en-US" sz="1100" b="1" dirty="0" smtClean="0"/>
              <a:t>ore</a:t>
            </a:r>
            <a:r>
              <a:rPr lang="en-US" sz="1100" dirty="0" smtClean="0"/>
              <a:t>?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8654715" y="3356564"/>
            <a:ext cx="3359551" cy="1197430"/>
          </a:xfrm>
          <a:prstGeom prst="wedgeRectCallout">
            <a:avLst>
              <a:gd name="adj1" fmla="val -45394"/>
              <a:gd name="adj2" fmla="val -724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Why do we need </a:t>
            </a:r>
            <a:r>
              <a:rPr lang="en-US" sz="1100" dirty="0" smtClean="0">
                <a:solidFill>
                  <a:schemeClr val="tx1"/>
                </a:solidFill>
              </a:rPr>
              <a:t>use alternative </a:t>
            </a:r>
            <a:r>
              <a:rPr lang="en-US" sz="1100" dirty="0">
                <a:solidFill>
                  <a:schemeClr val="tx1"/>
                </a:solidFill>
              </a:rPr>
              <a:t>methods </a:t>
            </a:r>
            <a:r>
              <a:rPr lang="en-US" sz="1100" dirty="0" smtClean="0">
                <a:solidFill>
                  <a:schemeClr val="tx1"/>
                </a:solidFill>
              </a:rPr>
              <a:t>for </a:t>
            </a:r>
            <a:r>
              <a:rPr lang="en-US" sz="1100" dirty="0">
                <a:solidFill>
                  <a:schemeClr val="tx1"/>
                </a:solidFill>
              </a:rPr>
              <a:t>metal extraction?</a:t>
            </a:r>
          </a:p>
        </p:txBody>
      </p:sp>
      <p:sp>
        <p:nvSpPr>
          <p:cNvPr id="19" name="Double Wave 18"/>
          <p:cNvSpPr/>
          <p:nvPr/>
        </p:nvSpPr>
        <p:spPr>
          <a:xfrm>
            <a:off x="65315" y="4563324"/>
            <a:ext cx="3357154" cy="2294676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What is meant by a </a:t>
            </a:r>
            <a:r>
              <a:rPr lang="en-US" sz="1100" b="1" dirty="0" smtClean="0">
                <a:solidFill>
                  <a:schemeClr val="tx1"/>
                </a:solidFill>
              </a:rPr>
              <a:t>Life cycle assessment </a:t>
            </a:r>
            <a:r>
              <a:rPr lang="en-US" sz="1100" dirty="0" smtClean="0">
                <a:solidFill>
                  <a:schemeClr val="tx1"/>
                </a:solidFill>
              </a:rPr>
              <a:t>(</a:t>
            </a:r>
            <a:r>
              <a:rPr lang="en-US" sz="1100" b="1" dirty="0" smtClean="0">
                <a:solidFill>
                  <a:schemeClr val="tx1"/>
                </a:solidFill>
              </a:rPr>
              <a:t>LCA</a:t>
            </a:r>
            <a:r>
              <a:rPr lang="en-US" sz="1100" dirty="0" smtClean="0">
                <a:solidFill>
                  <a:schemeClr val="tx1"/>
                </a:solidFill>
              </a:rPr>
              <a:t>)?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Give the 4 stages that are assessed as part of an </a:t>
            </a:r>
            <a:r>
              <a:rPr lang="en-US" sz="1100" b="1" dirty="0" smtClean="0">
                <a:solidFill>
                  <a:schemeClr val="tx1"/>
                </a:solidFill>
              </a:rPr>
              <a:t>LCA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0" name="Double Wave 19"/>
          <p:cNvSpPr/>
          <p:nvPr/>
        </p:nvSpPr>
        <p:spPr>
          <a:xfrm>
            <a:off x="3523517" y="4628639"/>
            <a:ext cx="3306851" cy="1072043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What three things can we do to reduce the use of limited resources?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3" name="Double Wave 22"/>
          <p:cNvSpPr/>
          <p:nvPr/>
        </p:nvSpPr>
        <p:spPr>
          <a:xfrm>
            <a:off x="3523517" y="5700682"/>
            <a:ext cx="3306851" cy="1157318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Name three materials that can be produced from limited resources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7654834" y="4678314"/>
            <a:ext cx="4376745" cy="1014581"/>
          </a:xfrm>
          <a:prstGeom prst="wedgeRectCallout">
            <a:avLst>
              <a:gd name="adj1" fmla="val -70860"/>
              <a:gd name="adj2" fmla="val 684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Describe how metals can be </a:t>
            </a:r>
            <a:r>
              <a:rPr lang="en-US" sz="1100" b="1" dirty="0" smtClean="0">
                <a:solidFill>
                  <a:schemeClr val="tx1"/>
                </a:solidFill>
              </a:rPr>
              <a:t>recycled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7637521" y="5877139"/>
            <a:ext cx="4376745" cy="886655"/>
          </a:xfrm>
          <a:prstGeom prst="wedgeRectCallout">
            <a:avLst>
              <a:gd name="adj1" fmla="val -71756"/>
              <a:gd name="adj2" fmla="val 120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Describe how glass can be </a:t>
            </a:r>
            <a:r>
              <a:rPr lang="en-US" sz="1100" b="1" dirty="0" smtClean="0">
                <a:solidFill>
                  <a:schemeClr val="tx1"/>
                </a:solidFill>
              </a:rPr>
              <a:t>recycled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85" y="0"/>
            <a:ext cx="2582778" cy="3845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/>
              <a:t>Using resources</a:t>
            </a:r>
            <a:endParaRPr lang="en-GB" b="1" dirty="0"/>
          </a:p>
        </p:txBody>
      </p:sp>
      <p:sp>
        <p:nvSpPr>
          <p:cNvPr id="11" name="Rectangle 10"/>
          <p:cNvSpPr/>
          <p:nvPr/>
        </p:nvSpPr>
        <p:spPr>
          <a:xfrm>
            <a:off x="8407701" y="83975"/>
            <a:ext cx="3703433" cy="6671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b="1" dirty="0" smtClean="0"/>
              <a:t>Required practical: </a:t>
            </a:r>
            <a:r>
              <a:rPr lang="en-GB" sz="1100" dirty="0" smtClean="0"/>
              <a:t>Analysis and purification of water samples from different sources, including pH, dissolved solids and distillation</a:t>
            </a:r>
          </a:p>
          <a:p>
            <a:pPr algn="ctr"/>
            <a:endParaRPr lang="en-GB" sz="1100" dirty="0"/>
          </a:p>
          <a:p>
            <a:r>
              <a:rPr lang="en-US" sz="1100" dirty="0" smtClean="0"/>
              <a:t>Describe how to determine the pH of sample of water.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 smtClean="0"/>
              <a:t>Describe how to determine the mass of dissolved solids in a sample of water </a:t>
            </a:r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Describe how you would test for sodium chloride:</a:t>
            </a:r>
          </a:p>
          <a:p>
            <a:endParaRPr lang="en-US" sz="500" dirty="0" smtClean="0"/>
          </a:p>
          <a:p>
            <a:r>
              <a:rPr lang="en-US" sz="1100" dirty="0" smtClean="0"/>
              <a:t>Test for sodium ions:</a:t>
            </a:r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Test for chloride ions:</a:t>
            </a:r>
            <a:endParaRPr lang="en-GB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Label the equipment</a:t>
            </a:r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US" sz="1100" dirty="0" smtClean="0"/>
          </a:p>
          <a:p>
            <a:r>
              <a:rPr lang="en-US" sz="1100" dirty="0" smtClean="0"/>
              <a:t>Explain the </a:t>
            </a:r>
            <a:r>
              <a:rPr lang="en-US" sz="1100" b="1" dirty="0" smtClean="0"/>
              <a:t>science</a:t>
            </a:r>
            <a:r>
              <a:rPr lang="en-US" sz="1100" dirty="0" smtClean="0"/>
              <a:t> behind this process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13" name="Rectangle 12"/>
          <p:cNvSpPr/>
          <p:nvPr/>
        </p:nvSpPr>
        <p:spPr>
          <a:xfrm>
            <a:off x="65314" y="502707"/>
            <a:ext cx="2549549" cy="118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Define ‘</a:t>
            </a:r>
            <a:r>
              <a:rPr lang="en-GB" sz="1100" b="1" dirty="0" smtClean="0"/>
              <a:t>potable’ </a:t>
            </a:r>
            <a:r>
              <a:rPr lang="en-GB" sz="1100" dirty="0" smtClean="0"/>
              <a:t>water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4" name="Cloud Callout 13"/>
          <p:cNvSpPr/>
          <p:nvPr/>
        </p:nvSpPr>
        <p:spPr>
          <a:xfrm>
            <a:off x="3148148" y="83975"/>
            <a:ext cx="2771387" cy="1718632"/>
          </a:xfrm>
          <a:prstGeom prst="cloudCallout">
            <a:avLst>
              <a:gd name="adj1" fmla="val -71597"/>
              <a:gd name="adj2" fmla="val -14118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How is </a:t>
            </a:r>
            <a:r>
              <a:rPr lang="en-US" sz="1100" b="1" dirty="0" smtClean="0"/>
              <a:t>potable </a:t>
            </a:r>
            <a:r>
              <a:rPr lang="en-US" sz="1100" dirty="0" smtClean="0"/>
              <a:t>water different from ‘</a:t>
            </a:r>
            <a:r>
              <a:rPr lang="en-US" sz="1100" b="1" dirty="0" smtClean="0"/>
              <a:t>pure</a:t>
            </a:r>
            <a:r>
              <a:rPr lang="en-US" sz="1100" dirty="0" smtClean="0"/>
              <a:t>’ water</a:t>
            </a:r>
          </a:p>
        </p:txBody>
      </p:sp>
      <p:sp>
        <p:nvSpPr>
          <p:cNvPr id="5" name="Double Wave 4"/>
          <p:cNvSpPr/>
          <p:nvPr/>
        </p:nvSpPr>
        <p:spPr>
          <a:xfrm>
            <a:off x="2899368" y="3197441"/>
            <a:ext cx="2854346" cy="1973179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tx1"/>
                </a:solidFill>
              </a:rPr>
              <a:t>Explain why it is important that water has: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Low levels of dissolved salts 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Low levels of microbes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gular Pentagon 14"/>
          <p:cNvSpPr/>
          <p:nvPr/>
        </p:nvSpPr>
        <p:spPr>
          <a:xfrm>
            <a:off x="6047874" y="83975"/>
            <a:ext cx="2231489" cy="2176325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Give two methods used to obtain </a:t>
            </a:r>
            <a:r>
              <a:rPr lang="en-US" sz="1100" b="1">
                <a:solidFill>
                  <a:schemeClr val="tx1"/>
                </a:solidFill>
              </a:rPr>
              <a:t>potable</a:t>
            </a:r>
            <a:r>
              <a:rPr lang="en-US" sz="1100">
                <a:solidFill>
                  <a:schemeClr val="tx1"/>
                </a:solidFill>
              </a:rPr>
              <a:t> water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2854349" y="1937643"/>
            <a:ext cx="2892852" cy="1250155"/>
          </a:xfrm>
          <a:prstGeom prst="cloudCallout">
            <a:avLst>
              <a:gd name="adj1" fmla="val 69187"/>
              <a:gd name="adj2" fmla="val -104282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Name some </a:t>
            </a:r>
            <a:r>
              <a:rPr lang="en-US" sz="1100" b="1" dirty="0" smtClean="0"/>
              <a:t>sterilising agents</a:t>
            </a:r>
            <a:endParaRPr lang="en-US" sz="1100" dirty="0" smtClean="0"/>
          </a:p>
        </p:txBody>
      </p:sp>
      <p:sp>
        <p:nvSpPr>
          <p:cNvPr id="17" name="Rectangular Callout 16"/>
          <p:cNvSpPr/>
          <p:nvPr/>
        </p:nvSpPr>
        <p:spPr>
          <a:xfrm>
            <a:off x="5882052" y="2663049"/>
            <a:ext cx="2359828" cy="1268963"/>
          </a:xfrm>
          <a:prstGeom prst="wedgeRectCallout">
            <a:avLst>
              <a:gd name="adj1" fmla="val -8862"/>
              <a:gd name="adj2" fmla="val -913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How is most </a:t>
            </a:r>
            <a:r>
              <a:rPr lang="en-US" sz="1100" b="1" dirty="0" smtClean="0"/>
              <a:t>potable </a:t>
            </a:r>
            <a:r>
              <a:rPr lang="en-US" sz="1100" dirty="0" smtClean="0"/>
              <a:t>water produced in the UK?</a:t>
            </a:r>
            <a:endParaRPr lang="en-GB" sz="1100" dirty="0"/>
          </a:p>
        </p:txBody>
      </p:sp>
      <p:sp>
        <p:nvSpPr>
          <p:cNvPr id="19" name="Double Wave 18"/>
          <p:cNvSpPr/>
          <p:nvPr/>
        </p:nvSpPr>
        <p:spPr>
          <a:xfrm>
            <a:off x="5855367" y="4069103"/>
            <a:ext cx="2423996" cy="1275932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What is </a:t>
            </a:r>
            <a:r>
              <a:rPr lang="en-GB" sz="1100" b="1" dirty="0" smtClean="0"/>
              <a:t>desalination</a:t>
            </a:r>
            <a:r>
              <a:rPr lang="en-GB" sz="1100" dirty="0" smtClean="0"/>
              <a:t>?</a:t>
            </a:r>
          </a:p>
          <a:p>
            <a:pPr algn="ctr"/>
            <a:endParaRPr lang="en-US" sz="1100" dirty="0"/>
          </a:p>
          <a:p>
            <a:pPr algn="ctr"/>
            <a:endParaRPr lang="en-GB" sz="1100" dirty="0"/>
          </a:p>
        </p:txBody>
      </p:sp>
      <p:sp>
        <p:nvSpPr>
          <p:cNvPr id="25" name="Rectangular Callout 24"/>
          <p:cNvSpPr/>
          <p:nvPr/>
        </p:nvSpPr>
        <p:spPr>
          <a:xfrm>
            <a:off x="5859495" y="5619217"/>
            <a:ext cx="2419868" cy="1017621"/>
          </a:xfrm>
          <a:prstGeom prst="wedgeRectCallout">
            <a:avLst>
              <a:gd name="adj1" fmla="val 6433"/>
              <a:gd name="adj2" fmla="val -10313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Name two methods used for the </a:t>
            </a:r>
            <a:r>
              <a:rPr lang="en-US" sz="1100" b="1" dirty="0" smtClean="0"/>
              <a:t>desalination </a:t>
            </a:r>
            <a:r>
              <a:rPr lang="en-US" sz="1100" dirty="0" smtClean="0"/>
              <a:t>of salty water.</a:t>
            </a:r>
            <a:endParaRPr lang="en-GB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96252" y="1802607"/>
            <a:ext cx="2614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Describe the stages of treating waste water in the flow diagram</a:t>
            </a:r>
            <a:endParaRPr lang="en-GB" sz="1000" dirty="0"/>
          </a:p>
        </p:txBody>
      </p:sp>
      <p:sp>
        <p:nvSpPr>
          <p:cNvPr id="36" name="Rounded Rectangle 35"/>
          <p:cNvSpPr/>
          <p:nvPr/>
        </p:nvSpPr>
        <p:spPr>
          <a:xfrm>
            <a:off x="48126" y="2201080"/>
            <a:ext cx="2677886" cy="811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Down Arrow 36"/>
          <p:cNvSpPr/>
          <p:nvPr/>
        </p:nvSpPr>
        <p:spPr>
          <a:xfrm>
            <a:off x="1180241" y="2940537"/>
            <a:ext cx="363894" cy="4945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2085" y="3411317"/>
            <a:ext cx="2677886" cy="811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Down Arrow 38"/>
          <p:cNvSpPr/>
          <p:nvPr/>
        </p:nvSpPr>
        <p:spPr>
          <a:xfrm>
            <a:off x="1164200" y="4164765"/>
            <a:ext cx="363894" cy="4945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55660" y="5722146"/>
            <a:ext cx="2677886" cy="811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55660" y="4650681"/>
            <a:ext cx="2677886" cy="8117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own Arrow 41"/>
          <p:cNvSpPr/>
          <p:nvPr/>
        </p:nvSpPr>
        <p:spPr>
          <a:xfrm>
            <a:off x="1187775" y="5345035"/>
            <a:ext cx="363894" cy="49452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ouble Wave 42"/>
          <p:cNvSpPr/>
          <p:nvPr/>
        </p:nvSpPr>
        <p:spPr>
          <a:xfrm>
            <a:off x="2906901" y="5037221"/>
            <a:ext cx="2840300" cy="1718141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smtClean="0">
                <a:solidFill>
                  <a:schemeClr val="tx1"/>
                </a:solidFill>
              </a:rPr>
              <a:t>Why does sewage and agricultural waste need to be treated?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Why does industrial waste need to  be treated?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44" name="Picture 43" descr="M:\PRODUCT REFORM\GCSE Science Product Reform\Resources\Practical Handbook\Sample practical lessons\Science Practical images\SPH_C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758" y="4098400"/>
            <a:ext cx="1299287" cy="1154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5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59" y="1"/>
            <a:ext cx="2893996" cy="391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Using resources CHEMIISTRY</a:t>
            </a:r>
            <a:endParaRPr lang="en-GB" b="1" dirty="0"/>
          </a:p>
        </p:txBody>
      </p:sp>
      <p:sp>
        <p:nvSpPr>
          <p:cNvPr id="22" name="Rectangle 21"/>
          <p:cNvSpPr/>
          <p:nvPr/>
        </p:nvSpPr>
        <p:spPr>
          <a:xfrm>
            <a:off x="65314" y="502707"/>
            <a:ext cx="2549549" cy="118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Define ‘</a:t>
            </a:r>
            <a:r>
              <a:rPr lang="en-GB" sz="1100" b="1" dirty="0" smtClean="0"/>
              <a:t>corrosion’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24" name="Rectangular Callout 23"/>
          <p:cNvSpPr/>
          <p:nvPr/>
        </p:nvSpPr>
        <p:spPr>
          <a:xfrm>
            <a:off x="3220566" y="52252"/>
            <a:ext cx="3359551" cy="875211"/>
          </a:xfrm>
          <a:prstGeom prst="wedgeRectCallout">
            <a:avLst>
              <a:gd name="adj1" fmla="val -67946"/>
              <a:gd name="adj2" fmla="val 178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Rusting is an example of corrosion. In what two metals will rusting occur?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6795434" y="65101"/>
            <a:ext cx="1760737" cy="875212"/>
          </a:xfrm>
          <a:prstGeom prst="wedgeRectCallout">
            <a:avLst>
              <a:gd name="adj1" fmla="val -65224"/>
              <a:gd name="adj2" fmla="val -388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What needs to be present for iron to rust?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8908869" y="65101"/>
            <a:ext cx="3143793" cy="862362"/>
          </a:xfrm>
          <a:prstGeom prst="wedgeRectCallout">
            <a:avLst>
              <a:gd name="adj1" fmla="val -65224"/>
              <a:gd name="adj2" fmla="val -388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Give the word equation for when iron rusts</a:t>
            </a: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794" y="1060014"/>
            <a:ext cx="1608019" cy="1266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0849" y="2314078"/>
            <a:ext cx="199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</a:t>
            </a:r>
            <a:endParaRPr lang="en-GB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7532566" y="2301015"/>
            <a:ext cx="199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</a:t>
            </a:r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8005243" y="2314078"/>
            <a:ext cx="199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</a:t>
            </a:r>
            <a:endParaRPr lang="en-GB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9124078" y="1058278"/>
            <a:ext cx="2928584" cy="101890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 student investigated the conditions needed for rusting.  Why is calcium chloride used in tube C ?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2" name="Cloud Callout 31"/>
          <p:cNvSpPr/>
          <p:nvPr/>
        </p:nvSpPr>
        <p:spPr>
          <a:xfrm>
            <a:off x="3012270" y="1146933"/>
            <a:ext cx="3566116" cy="983616"/>
          </a:xfrm>
          <a:prstGeom prst="cloudCallout">
            <a:avLst>
              <a:gd name="adj1" fmla="val 57808"/>
              <a:gd name="adj2" fmla="val -70731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Is rusting an </a:t>
            </a:r>
            <a:r>
              <a:rPr lang="en-US" sz="1100" b="1" dirty="0" smtClean="0"/>
              <a:t>oxidation </a:t>
            </a:r>
            <a:r>
              <a:rPr lang="en-US" sz="1100" dirty="0" smtClean="0"/>
              <a:t>or </a:t>
            </a:r>
            <a:r>
              <a:rPr lang="en-US" sz="1100" b="1" dirty="0" smtClean="0"/>
              <a:t>reduction</a:t>
            </a:r>
            <a:r>
              <a:rPr lang="en-US" sz="1100" dirty="0" smtClean="0"/>
              <a:t> reaction?</a:t>
            </a:r>
          </a:p>
        </p:txBody>
      </p:sp>
      <p:sp>
        <p:nvSpPr>
          <p:cNvPr id="7" name="Right Arrow 6"/>
          <p:cNvSpPr/>
          <p:nvPr/>
        </p:nvSpPr>
        <p:spPr>
          <a:xfrm rot="10800000">
            <a:off x="8693659" y="1456351"/>
            <a:ext cx="430419" cy="2227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5314" y="1774745"/>
            <a:ext cx="2549549" cy="1691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how painting/oiling and greasing/ coating with plastic prevents corrosion</a:t>
            </a:r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35" name="Rectangle 34"/>
          <p:cNvSpPr/>
          <p:nvPr/>
        </p:nvSpPr>
        <p:spPr>
          <a:xfrm>
            <a:off x="65314" y="3556299"/>
            <a:ext cx="2549549" cy="13553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how </a:t>
            </a:r>
            <a:r>
              <a:rPr lang="en-US" sz="1100" b="1" dirty="0" smtClean="0"/>
              <a:t>electroplating </a:t>
            </a:r>
            <a:r>
              <a:rPr lang="en-US" sz="1100" dirty="0" smtClean="0"/>
              <a:t>prevents corrosion</a:t>
            </a:r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47" name="Rectangular Callout 46"/>
          <p:cNvSpPr/>
          <p:nvPr/>
        </p:nvSpPr>
        <p:spPr>
          <a:xfrm>
            <a:off x="2756265" y="4605488"/>
            <a:ext cx="2748078" cy="619655"/>
          </a:xfrm>
          <a:prstGeom prst="wedgeRectCallout">
            <a:avLst>
              <a:gd name="adj1" fmla="val -65224"/>
              <a:gd name="adj2" fmla="val -388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Define ‘</a:t>
            </a:r>
            <a:r>
              <a:rPr lang="en-US" sz="1100" b="1" dirty="0" smtClean="0">
                <a:solidFill>
                  <a:schemeClr val="tx1"/>
                </a:solidFill>
              </a:rPr>
              <a:t>electrolysis’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313" y="5001958"/>
            <a:ext cx="2549549" cy="1751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‘</a:t>
            </a:r>
            <a:r>
              <a:rPr lang="en-US" sz="1100" b="1" dirty="0" smtClean="0"/>
              <a:t>sacrificial protection’</a:t>
            </a:r>
            <a:r>
              <a:rPr lang="en-US" sz="1100" dirty="0" smtClean="0"/>
              <a:t> </a:t>
            </a:r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49" name="Rectangle 48"/>
          <p:cNvSpPr/>
          <p:nvPr/>
        </p:nvSpPr>
        <p:spPr>
          <a:xfrm>
            <a:off x="2756264" y="5337853"/>
            <a:ext cx="2748078" cy="1415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</a:t>
            </a:r>
            <a:r>
              <a:rPr lang="en-US" sz="1100" b="1" dirty="0" smtClean="0"/>
              <a:t>’galvanization</a:t>
            </a:r>
            <a:r>
              <a:rPr lang="en-US" sz="1100" dirty="0" smtClean="0"/>
              <a:t>’ </a:t>
            </a:r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51" name="Cloud Callout 50"/>
          <p:cNvSpPr/>
          <p:nvPr/>
        </p:nvSpPr>
        <p:spPr>
          <a:xfrm>
            <a:off x="5894202" y="2691735"/>
            <a:ext cx="3014667" cy="1212974"/>
          </a:xfrm>
          <a:prstGeom prst="cloudCallout">
            <a:avLst>
              <a:gd name="adj1" fmla="val -61189"/>
              <a:gd name="adj2" fmla="val 55729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Why is gold alloyed with other metals to make jewellery?</a:t>
            </a:r>
          </a:p>
        </p:txBody>
      </p:sp>
      <p:sp>
        <p:nvSpPr>
          <p:cNvPr id="52" name="Rectangular Callout 51"/>
          <p:cNvSpPr/>
          <p:nvPr/>
        </p:nvSpPr>
        <p:spPr>
          <a:xfrm>
            <a:off x="9106724" y="2252797"/>
            <a:ext cx="1273597" cy="1303502"/>
          </a:xfrm>
          <a:prstGeom prst="wedgeRectCallout">
            <a:avLst>
              <a:gd name="adj1" fmla="val -88364"/>
              <a:gd name="adj2" fmla="val -21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24 carat gold contains what % of gold in the </a:t>
            </a:r>
            <a:r>
              <a:rPr lang="en-US" sz="1100" b="1" dirty="0" smtClean="0">
                <a:solidFill>
                  <a:schemeClr val="tx1"/>
                </a:solidFill>
              </a:rPr>
              <a:t>alloy</a:t>
            </a:r>
            <a:r>
              <a:rPr lang="en-US" sz="1100" dirty="0" smtClean="0">
                <a:solidFill>
                  <a:schemeClr val="tx1"/>
                </a:solidFill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Flowchart: Punched Tape 9"/>
          <p:cNvSpPr/>
          <p:nvPr/>
        </p:nvSpPr>
        <p:spPr>
          <a:xfrm>
            <a:off x="2698575" y="2207602"/>
            <a:ext cx="2805767" cy="1058111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Define ‘</a:t>
            </a:r>
            <a:r>
              <a:rPr lang="en-US" sz="1100" b="1" dirty="0">
                <a:solidFill>
                  <a:schemeClr val="tx1"/>
                </a:solidFill>
              </a:rPr>
              <a:t>alloy</a:t>
            </a:r>
            <a:r>
              <a:rPr lang="en-US" sz="1100" dirty="0">
                <a:solidFill>
                  <a:schemeClr val="tx1"/>
                </a:solidFill>
              </a:rPr>
              <a:t>’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3" name="Flowchart: Punched Tape 52"/>
          <p:cNvSpPr/>
          <p:nvPr/>
        </p:nvSpPr>
        <p:spPr>
          <a:xfrm>
            <a:off x="2712153" y="3122862"/>
            <a:ext cx="2792189" cy="1396041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Name the metals in the following </a:t>
            </a:r>
            <a:r>
              <a:rPr lang="en-US" sz="1100" b="1" dirty="0">
                <a:solidFill>
                  <a:schemeClr val="tx1"/>
                </a:solidFill>
              </a:rPr>
              <a:t>alloys</a:t>
            </a:r>
            <a:r>
              <a:rPr lang="en-US" sz="1100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sz="500" dirty="0">
              <a:solidFill>
                <a:schemeClr val="tx1"/>
              </a:solidFill>
            </a:endParaRPr>
          </a:p>
          <a:p>
            <a:r>
              <a:rPr lang="en-US" sz="1100" dirty="0">
                <a:solidFill>
                  <a:schemeClr val="tx1"/>
                </a:solidFill>
              </a:rPr>
              <a:t>Brass: 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>
                <a:solidFill>
                  <a:schemeClr val="tx1"/>
                </a:solidFill>
              </a:rPr>
              <a:t>Bronze: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10779065" y="2252797"/>
            <a:ext cx="1273597" cy="1303502"/>
          </a:xfrm>
          <a:prstGeom prst="wedgeRectCallout">
            <a:avLst>
              <a:gd name="adj1" fmla="val -88364"/>
              <a:gd name="adj2" fmla="val -21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12 carat gold contains what % of gold in the </a:t>
            </a:r>
            <a:r>
              <a:rPr lang="en-US" sz="1100" b="1" dirty="0" smtClean="0">
                <a:solidFill>
                  <a:schemeClr val="tx1"/>
                </a:solidFill>
              </a:rPr>
              <a:t>alloy</a:t>
            </a:r>
            <a:r>
              <a:rPr lang="en-US" sz="1100" dirty="0" smtClean="0">
                <a:solidFill>
                  <a:schemeClr val="tx1"/>
                </a:solidFill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24078" y="3731916"/>
            <a:ext cx="2928584" cy="64171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Calculate the % of gold in 14 carat gold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0194948" y="3504047"/>
            <a:ext cx="777852" cy="28418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645744" y="5330459"/>
          <a:ext cx="6406918" cy="14230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0402">
                  <a:extLst>
                    <a:ext uri="{9D8B030D-6E8A-4147-A177-3AD203B41FA5}">
                      <a16:colId xmlns:a16="http://schemas.microsoft.com/office/drawing/2014/main" val="3224579449"/>
                    </a:ext>
                  </a:extLst>
                </a:gridCol>
                <a:gridCol w="2522650">
                  <a:extLst>
                    <a:ext uri="{9D8B030D-6E8A-4147-A177-3AD203B41FA5}">
                      <a16:colId xmlns:a16="http://schemas.microsoft.com/office/drawing/2014/main" val="282083266"/>
                    </a:ext>
                  </a:extLst>
                </a:gridCol>
                <a:gridCol w="2483866">
                  <a:extLst>
                    <a:ext uri="{9D8B030D-6E8A-4147-A177-3AD203B41FA5}">
                      <a16:colId xmlns:a16="http://schemas.microsoft.com/office/drawing/2014/main" val="3331813298"/>
                    </a:ext>
                  </a:extLst>
                </a:gridCol>
              </a:tblGrid>
              <a:tr h="3019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Alloy steel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Elements in addition</a:t>
                      </a:r>
                      <a:r>
                        <a:rPr lang="en-US" sz="1100" baseline="0" dirty="0" smtClean="0"/>
                        <a:t> to iron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Properties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8609"/>
                  </a:ext>
                </a:extLst>
              </a:tr>
              <a:tr h="373699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High carbon steel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76483"/>
                  </a:ext>
                </a:extLst>
              </a:tr>
              <a:tr h="373699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Low carbon steel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43597"/>
                  </a:ext>
                </a:extLst>
              </a:tr>
              <a:tr h="373699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Stainless</a:t>
                      </a:r>
                      <a:r>
                        <a:rPr lang="en-US" sz="1100" baseline="0" dirty="0" smtClean="0"/>
                        <a:t> steel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372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124079" y="4486824"/>
            <a:ext cx="2928583" cy="738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Define ‘malleable’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5894202" y="4052771"/>
            <a:ext cx="3088474" cy="1172372"/>
          </a:xfrm>
          <a:prstGeom prst="wedgeRectCallout">
            <a:avLst>
              <a:gd name="adj1" fmla="val -63443"/>
              <a:gd name="adj2" fmla="val 1639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Complete for the electroplating of a steel object</a:t>
            </a:r>
          </a:p>
          <a:p>
            <a:pPr>
              <a:lnSpc>
                <a:spcPct val="150000"/>
              </a:lnSpc>
            </a:pPr>
            <a:r>
              <a:rPr lang="en-US" sz="1100" b="1" dirty="0" smtClean="0">
                <a:solidFill>
                  <a:schemeClr val="tx1"/>
                </a:solidFill>
              </a:rPr>
              <a:t>Cathode</a:t>
            </a:r>
            <a:r>
              <a:rPr lang="en-US" sz="11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100" b="1" dirty="0" smtClean="0">
                <a:solidFill>
                  <a:schemeClr val="tx1"/>
                </a:solidFill>
              </a:rPr>
              <a:t>Anode</a:t>
            </a:r>
            <a:r>
              <a:rPr lang="en-US" sz="11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100" b="1" dirty="0" smtClean="0">
                <a:solidFill>
                  <a:schemeClr val="tx1"/>
                </a:solidFill>
              </a:rPr>
              <a:t>Electrolyte</a:t>
            </a:r>
            <a:r>
              <a:rPr lang="en-US" sz="1100" dirty="0" smtClean="0">
                <a:solidFill>
                  <a:schemeClr val="tx1"/>
                </a:solidFill>
              </a:rPr>
              <a:t>: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59" y="1"/>
            <a:ext cx="2893996" cy="391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Using resources CHEMIISTRY</a:t>
            </a:r>
            <a:endParaRPr lang="en-GB" b="1" dirty="0"/>
          </a:p>
        </p:txBody>
      </p:sp>
      <p:sp>
        <p:nvSpPr>
          <p:cNvPr id="22" name="Rectangle 21"/>
          <p:cNvSpPr/>
          <p:nvPr/>
        </p:nvSpPr>
        <p:spPr>
          <a:xfrm>
            <a:off x="65314" y="502707"/>
            <a:ext cx="2834641" cy="118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How is soda-lime glass made?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5" name="Rectangle 4"/>
          <p:cNvSpPr/>
          <p:nvPr/>
        </p:nvSpPr>
        <p:spPr>
          <a:xfrm>
            <a:off x="65314" y="1795241"/>
            <a:ext cx="2834641" cy="118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How is borosilicate glass made?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6" name="Cloud Callout 5"/>
          <p:cNvSpPr/>
          <p:nvPr/>
        </p:nvSpPr>
        <p:spPr>
          <a:xfrm>
            <a:off x="3051762" y="1615970"/>
            <a:ext cx="2931330" cy="1292534"/>
          </a:xfrm>
          <a:prstGeom prst="cloudCallout">
            <a:avLst>
              <a:gd name="adj1" fmla="val -52816"/>
              <a:gd name="adj2" fmla="val 35415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Why is borosilicate glass more suitable to make a boiling tube?</a:t>
            </a:r>
          </a:p>
        </p:txBody>
      </p:sp>
      <p:sp>
        <p:nvSpPr>
          <p:cNvPr id="7" name="Rectangle 6"/>
          <p:cNvSpPr/>
          <p:nvPr/>
        </p:nvSpPr>
        <p:spPr>
          <a:xfrm>
            <a:off x="65314" y="3066590"/>
            <a:ext cx="2834641" cy="118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How are clay </a:t>
            </a:r>
            <a:r>
              <a:rPr lang="en-GB" sz="1100" b="1" dirty="0" smtClean="0"/>
              <a:t>ceramics </a:t>
            </a:r>
            <a:r>
              <a:rPr lang="en-GB" sz="1100" dirty="0" smtClean="0"/>
              <a:t>made?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8" name="Cloud Callout 7"/>
          <p:cNvSpPr/>
          <p:nvPr/>
        </p:nvSpPr>
        <p:spPr>
          <a:xfrm>
            <a:off x="3012270" y="2976955"/>
            <a:ext cx="2931330" cy="1292534"/>
          </a:xfrm>
          <a:prstGeom prst="cloudCallout">
            <a:avLst>
              <a:gd name="adj1" fmla="val -52816"/>
              <a:gd name="adj2" fmla="val 35415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Why are clay ceramics coated with a glaze?</a:t>
            </a:r>
          </a:p>
        </p:txBody>
      </p:sp>
      <p:sp>
        <p:nvSpPr>
          <p:cNvPr id="2" name="Flowchart: Punched Tape 1"/>
          <p:cNvSpPr/>
          <p:nvPr/>
        </p:nvSpPr>
        <p:spPr>
          <a:xfrm>
            <a:off x="5643155" y="108958"/>
            <a:ext cx="2630884" cy="159669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a </a:t>
            </a:r>
            <a:r>
              <a:rPr lang="en-US" sz="1100" b="1" dirty="0" smtClean="0"/>
              <a:t>polymer</a:t>
            </a:r>
            <a:r>
              <a:rPr lang="en-US" sz="1100" dirty="0" smtClean="0"/>
              <a:t>?</a:t>
            </a:r>
            <a:endParaRPr lang="en-GB" sz="11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428760" y="3667843"/>
          <a:ext cx="5683525" cy="1734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8058">
                  <a:extLst>
                    <a:ext uri="{9D8B030D-6E8A-4147-A177-3AD203B41FA5}">
                      <a16:colId xmlns:a16="http://schemas.microsoft.com/office/drawing/2014/main" val="3224579449"/>
                    </a:ext>
                  </a:extLst>
                </a:gridCol>
                <a:gridCol w="1937628">
                  <a:extLst>
                    <a:ext uri="{9D8B030D-6E8A-4147-A177-3AD203B41FA5}">
                      <a16:colId xmlns:a16="http://schemas.microsoft.com/office/drawing/2014/main" val="282083266"/>
                    </a:ext>
                  </a:extLst>
                </a:gridCol>
                <a:gridCol w="1907839">
                  <a:extLst>
                    <a:ext uri="{9D8B030D-6E8A-4147-A177-3AD203B41FA5}">
                      <a16:colId xmlns:a16="http://schemas.microsoft.com/office/drawing/2014/main" val="3331813298"/>
                    </a:ext>
                  </a:extLst>
                </a:gridCol>
              </a:tblGrid>
              <a:tr h="4489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Polymer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Properties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Uses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8609"/>
                  </a:ext>
                </a:extLst>
              </a:tr>
              <a:tr h="642604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Low density poly(ethane), LDPE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76483"/>
                  </a:ext>
                </a:extLst>
              </a:tr>
              <a:tr h="642604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High density poly(ethane), HDPE</a:t>
                      </a:r>
                      <a:endParaRPr lang="en-GB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4359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472501" y="502707"/>
          <a:ext cx="336296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9590">
                  <a:extLst>
                    <a:ext uri="{9D8B030D-6E8A-4147-A177-3AD203B41FA5}">
                      <a16:colId xmlns:a16="http://schemas.microsoft.com/office/drawing/2014/main" val="3224579449"/>
                    </a:ext>
                  </a:extLst>
                </a:gridCol>
                <a:gridCol w="1633370">
                  <a:extLst>
                    <a:ext uri="{9D8B030D-6E8A-4147-A177-3AD203B41FA5}">
                      <a16:colId xmlns:a16="http://schemas.microsoft.com/office/drawing/2014/main" val="282083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Thermosetting</a:t>
                      </a:r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Thermosoftening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776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4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9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89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031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4720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472501" y="87724"/>
            <a:ext cx="3362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Draw a diagram to represent the two types of polymer and list their properties</a:t>
            </a:r>
            <a:endParaRPr lang="en-GB" sz="1000" dirty="0"/>
          </a:p>
        </p:txBody>
      </p:sp>
      <p:sp>
        <p:nvSpPr>
          <p:cNvPr id="16" name="Rectangle 15"/>
          <p:cNvSpPr/>
          <p:nvPr/>
        </p:nvSpPr>
        <p:spPr>
          <a:xfrm>
            <a:off x="48699" y="4337939"/>
            <a:ext cx="2834641" cy="1181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What is a </a:t>
            </a:r>
            <a:r>
              <a:rPr lang="en-GB" sz="1100" b="1" dirty="0" smtClean="0"/>
              <a:t>‘composite</a:t>
            </a:r>
            <a:r>
              <a:rPr lang="en-GB" sz="1100" dirty="0" smtClean="0"/>
              <a:t>’?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7" name="Rectangle 16"/>
          <p:cNvSpPr/>
          <p:nvPr/>
        </p:nvSpPr>
        <p:spPr>
          <a:xfrm>
            <a:off x="65314" y="5839556"/>
            <a:ext cx="2834642" cy="8935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What two components do most </a:t>
            </a:r>
            <a:r>
              <a:rPr lang="en-GB" sz="1100" b="1" dirty="0" smtClean="0"/>
              <a:t>composites </a:t>
            </a:r>
            <a:r>
              <a:rPr lang="en-GB" sz="1100" dirty="0" smtClean="0"/>
              <a:t>have? 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8" name="Down Arrow 17"/>
          <p:cNvSpPr/>
          <p:nvPr/>
        </p:nvSpPr>
        <p:spPr>
          <a:xfrm>
            <a:off x="1284072" y="5519653"/>
            <a:ext cx="363894" cy="3199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ular Callout 18"/>
          <p:cNvSpPr/>
          <p:nvPr/>
        </p:nvSpPr>
        <p:spPr>
          <a:xfrm>
            <a:off x="3091256" y="4337940"/>
            <a:ext cx="2852343" cy="1224084"/>
          </a:xfrm>
          <a:prstGeom prst="wedgeRectCallout">
            <a:avLst>
              <a:gd name="adj1" fmla="val -63967"/>
              <a:gd name="adj2" fmla="val -116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Give some examples of </a:t>
            </a:r>
            <a:r>
              <a:rPr lang="en-US" sz="1100" b="1" dirty="0" smtClean="0">
                <a:solidFill>
                  <a:schemeClr val="tx1"/>
                </a:solidFill>
              </a:rPr>
              <a:t>composites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3091257" y="5802861"/>
            <a:ext cx="2852342" cy="930217"/>
          </a:xfrm>
          <a:prstGeom prst="wedgeRectCallout">
            <a:avLst>
              <a:gd name="adj1" fmla="val -22504"/>
              <a:gd name="adj2" fmla="val -7623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How can concrete be improved?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3183198" y="248195"/>
            <a:ext cx="2347642" cy="875212"/>
          </a:xfrm>
          <a:prstGeom prst="wedgeRectCallout">
            <a:avLst>
              <a:gd name="adj1" fmla="val -71378"/>
              <a:gd name="adj2" fmla="val -69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Give three properties of glass?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6142061" y="5562024"/>
            <a:ext cx="2636179" cy="1171055"/>
          </a:xfrm>
          <a:prstGeom prst="wedgeRectCallout">
            <a:avLst>
              <a:gd name="adj1" fmla="val -61256"/>
              <a:gd name="adj2" fmla="val -550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Give a definition for the two components of composites 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Reinforcement: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Matrix: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8976702" y="5600410"/>
            <a:ext cx="3135583" cy="1132669"/>
          </a:xfrm>
          <a:prstGeom prst="wedgeRectCallout">
            <a:avLst>
              <a:gd name="adj1" fmla="val -58418"/>
              <a:gd name="adj2" fmla="val -2376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Why is carbon fibre reinforced polymer used in the body panels of high performance cars?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Regular Pentagon 2"/>
          <p:cNvSpPr/>
          <p:nvPr/>
        </p:nvSpPr>
        <p:spPr>
          <a:xfrm>
            <a:off x="6050244" y="1615227"/>
            <a:ext cx="2260505" cy="1892586"/>
          </a:xfrm>
          <a:prstGeom prst="pen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What affects the properties of a polymer?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1"/>
            <a:ext cx="3428837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Atomic Structure &amp; the Periodic Table</a:t>
            </a:r>
            <a:endParaRPr lang="en-GB" sz="1600" b="1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EFBEF0B-94BE-4C24-993E-74D4FF64DD7E}"/>
              </a:ext>
            </a:extLst>
          </p:cNvPr>
          <p:cNvGrpSpPr/>
          <p:nvPr/>
        </p:nvGrpSpPr>
        <p:grpSpPr>
          <a:xfrm>
            <a:off x="177422" y="1748531"/>
            <a:ext cx="5314846" cy="2325326"/>
            <a:chOff x="446601" y="2411007"/>
            <a:chExt cx="8243374" cy="361028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B122F6E-7E62-4165-B8B7-63C1A2EF3D7A}"/>
                </a:ext>
              </a:extLst>
            </p:cNvPr>
            <p:cNvGrpSpPr/>
            <p:nvPr/>
          </p:nvGrpSpPr>
          <p:grpSpPr>
            <a:xfrm>
              <a:off x="446601" y="2411007"/>
              <a:ext cx="8243374" cy="3610282"/>
              <a:chOff x="446601" y="2411007"/>
              <a:chExt cx="8243374" cy="3610282"/>
            </a:xfrm>
          </p:grpSpPr>
          <p:grpSp>
            <p:nvGrpSpPr>
              <p:cNvPr id="39" name="Group 4">
                <a:extLst>
                  <a:ext uri="{FF2B5EF4-FFF2-40B4-BE49-F238E27FC236}">
                    <a16:creationId xmlns:a16="http://schemas.microsoft.com/office/drawing/2014/main" id="{606663DA-0D4F-4F4E-9561-2F7DA6490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0375" y="2820889"/>
                <a:ext cx="8229600" cy="3200400"/>
                <a:chOff x="279" y="1508"/>
                <a:chExt cx="5184" cy="2016"/>
              </a:xfrm>
            </p:grpSpPr>
            <p:sp>
              <p:nvSpPr>
                <p:cNvPr id="59" name="Rectangle 5">
                  <a:extLst>
                    <a:ext uri="{FF2B5EF4-FFF2-40B4-BE49-F238E27FC236}">
                      <a16:creationId xmlns:a16="http://schemas.microsoft.com/office/drawing/2014/main" id="{71194EAD-1AD0-47E7-B1CA-9EA5E45C60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</a:t>
                  </a:r>
                </a:p>
              </p:txBody>
            </p:sp>
            <p:sp>
              <p:nvSpPr>
                <p:cNvPr id="60" name="Rectangle 6">
                  <a:extLst>
                    <a:ext uri="{FF2B5EF4-FFF2-40B4-BE49-F238E27FC236}">
                      <a16:creationId xmlns:a16="http://schemas.microsoft.com/office/drawing/2014/main" id="{604C5882-AB38-4700-BA19-705E515000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Li</a:t>
                  </a:r>
                </a:p>
              </p:txBody>
            </p:sp>
            <p:sp>
              <p:nvSpPr>
                <p:cNvPr id="61" name="Rectangle 7">
                  <a:extLst>
                    <a:ext uri="{FF2B5EF4-FFF2-40B4-BE49-F238E27FC236}">
                      <a16:creationId xmlns:a16="http://schemas.microsoft.com/office/drawing/2014/main" id="{DF80B2E6-0A19-450C-8B41-39941E940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Na</a:t>
                  </a:r>
                </a:p>
              </p:txBody>
            </p:sp>
            <p:sp>
              <p:nvSpPr>
                <p:cNvPr id="62" name="Rectangle 8">
                  <a:extLst>
                    <a:ext uri="{FF2B5EF4-FFF2-40B4-BE49-F238E27FC236}">
                      <a16:creationId xmlns:a16="http://schemas.microsoft.com/office/drawing/2014/main" id="{4F6B2571-10E3-4E6E-8D56-27521FBBDB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K</a:t>
                  </a:r>
                </a:p>
              </p:txBody>
            </p:sp>
            <p:sp>
              <p:nvSpPr>
                <p:cNvPr id="63" name="Rectangle 9">
                  <a:extLst>
                    <a:ext uri="{FF2B5EF4-FFF2-40B4-BE49-F238E27FC236}">
                      <a16:creationId xmlns:a16="http://schemas.microsoft.com/office/drawing/2014/main" id="{9D3E18D5-8DF9-454F-8EE1-420D4254FC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Rb</a:t>
                  </a:r>
                </a:p>
              </p:txBody>
            </p:sp>
            <p:sp>
              <p:nvSpPr>
                <p:cNvPr id="64" name="Rectangle 10">
                  <a:extLst>
                    <a:ext uri="{FF2B5EF4-FFF2-40B4-BE49-F238E27FC236}">
                      <a16:creationId xmlns:a16="http://schemas.microsoft.com/office/drawing/2014/main" id="{70B3F859-F6F7-4475-AB86-38615A27B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Cs</a:t>
                  </a:r>
                </a:p>
              </p:txBody>
            </p:sp>
            <p:sp>
              <p:nvSpPr>
                <p:cNvPr id="65" name="Rectangle 11">
                  <a:extLst>
                    <a:ext uri="{FF2B5EF4-FFF2-40B4-BE49-F238E27FC236}">
                      <a16:creationId xmlns:a16="http://schemas.microsoft.com/office/drawing/2014/main" id="{9938F7EF-49B1-461E-8588-5DE60BF92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Fr</a:t>
                  </a:r>
                </a:p>
              </p:txBody>
            </p:sp>
            <p:sp>
              <p:nvSpPr>
                <p:cNvPr id="66" name="Rectangle 12">
                  <a:extLst>
                    <a:ext uri="{FF2B5EF4-FFF2-40B4-BE49-F238E27FC236}">
                      <a16:creationId xmlns:a16="http://schemas.microsoft.com/office/drawing/2014/main" id="{E42F46C7-60E4-4EF8-86FF-C28AC206ED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179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Be</a:t>
                  </a:r>
                </a:p>
              </p:txBody>
            </p:sp>
            <p:sp>
              <p:nvSpPr>
                <p:cNvPr id="67" name="Rectangle 13">
                  <a:extLst>
                    <a:ext uri="{FF2B5EF4-FFF2-40B4-BE49-F238E27FC236}">
                      <a16:creationId xmlns:a16="http://schemas.microsoft.com/office/drawing/2014/main" id="{20D71D8A-84B9-4F0E-B9C4-A662E75FD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Sc</a:t>
                  </a:r>
                  <a:endParaRPr lang="en-GB" sz="1400" dirty="0"/>
                </a:p>
              </p:txBody>
            </p:sp>
            <p:sp>
              <p:nvSpPr>
                <p:cNvPr id="68" name="Rectangle 14">
                  <a:extLst>
                    <a:ext uri="{FF2B5EF4-FFF2-40B4-BE49-F238E27FC236}">
                      <a16:creationId xmlns:a16="http://schemas.microsoft.com/office/drawing/2014/main" id="{26D62231-D1C3-43ED-92CF-0C8D326CE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Ti</a:t>
                  </a:r>
                </a:p>
              </p:txBody>
            </p:sp>
            <p:sp>
              <p:nvSpPr>
                <p:cNvPr id="69" name="Rectangle 15">
                  <a:extLst>
                    <a:ext uri="{FF2B5EF4-FFF2-40B4-BE49-F238E27FC236}">
                      <a16:creationId xmlns:a16="http://schemas.microsoft.com/office/drawing/2014/main" id="{968F58A5-3BA3-4BFB-B323-36A48C2A6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084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Mg</a:t>
                  </a:r>
                </a:p>
              </p:txBody>
            </p:sp>
            <p:sp>
              <p:nvSpPr>
                <p:cNvPr id="70" name="Rectangle 16">
                  <a:extLst>
                    <a:ext uri="{FF2B5EF4-FFF2-40B4-BE49-F238E27FC236}">
                      <a16:creationId xmlns:a16="http://schemas.microsoft.com/office/drawing/2014/main" id="{77FE0D4B-8EC4-4862-8D76-FDD1C872E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V</a:t>
                  </a:r>
                </a:p>
              </p:txBody>
            </p:sp>
            <p:sp>
              <p:nvSpPr>
                <p:cNvPr id="71" name="Rectangle 17">
                  <a:extLst>
                    <a:ext uri="{FF2B5EF4-FFF2-40B4-BE49-F238E27FC236}">
                      <a16:creationId xmlns:a16="http://schemas.microsoft.com/office/drawing/2014/main" id="{2562E846-660F-4185-88FE-5DA877233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Cr</a:t>
                  </a:r>
                </a:p>
              </p:txBody>
            </p:sp>
            <p:sp>
              <p:nvSpPr>
                <p:cNvPr id="72" name="Rectangle 18">
                  <a:extLst>
                    <a:ext uri="{FF2B5EF4-FFF2-40B4-BE49-F238E27FC236}">
                      <a16:creationId xmlns:a16="http://schemas.microsoft.com/office/drawing/2014/main" id="{D28E218A-BE8A-4BA2-9141-5ED332B3A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Mn</a:t>
                  </a:r>
                </a:p>
              </p:txBody>
            </p:sp>
            <p:sp>
              <p:nvSpPr>
                <p:cNvPr id="73" name="Rectangle 19">
                  <a:extLst>
                    <a:ext uri="{FF2B5EF4-FFF2-40B4-BE49-F238E27FC236}">
                      <a16:creationId xmlns:a16="http://schemas.microsoft.com/office/drawing/2014/main" id="{5C7169E9-1A17-4E82-B78F-0A63C8FC51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Fe</a:t>
                  </a:r>
                </a:p>
              </p:txBody>
            </p:sp>
            <p:sp>
              <p:nvSpPr>
                <p:cNvPr id="74" name="Rectangle 20">
                  <a:extLst>
                    <a:ext uri="{FF2B5EF4-FFF2-40B4-BE49-F238E27FC236}">
                      <a16:creationId xmlns:a16="http://schemas.microsoft.com/office/drawing/2014/main" id="{F0FF2CB7-AD0B-4B4A-AB9C-854C0F19A4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Co</a:t>
                  </a:r>
                </a:p>
              </p:txBody>
            </p:sp>
            <p:sp>
              <p:nvSpPr>
                <p:cNvPr id="75" name="Rectangle 21">
                  <a:extLst>
                    <a:ext uri="{FF2B5EF4-FFF2-40B4-BE49-F238E27FC236}">
                      <a16:creationId xmlns:a16="http://schemas.microsoft.com/office/drawing/2014/main" id="{52DA76F9-449A-4C9F-A391-47C1128A9D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Ni</a:t>
                  </a:r>
                </a:p>
              </p:txBody>
            </p:sp>
            <p:sp>
              <p:nvSpPr>
                <p:cNvPr id="76" name="Rectangle 22">
                  <a:extLst>
                    <a:ext uri="{FF2B5EF4-FFF2-40B4-BE49-F238E27FC236}">
                      <a16:creationId xmlns:a16="http://schemas.microsoft.com/office/drawing/2014/main" id="{E790F5E3-BA25-4B02-8BF4-DDC3A21AE8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Cu</a:t>
                  </a:r>
                </a:p>
              </p:txBody>
            </p:sp>
            <p:sp>
              <p:nvSpPr>
                <p:cNvPr id="77" name="Rectangle 23">
                  <a:extLst>
                    <a:ext uri="{FF2B5EF4-FFF2-40B4-BE49-F238E27FC236}">
                      <a16:creationId xmlns:a16="http://schemas.microsoft.com/office/drawing/2014/main" id="{ACFC98F0-FDE8-4EFF-9B9E-DEE159812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Zn</a:t>
                  </a:r>
                </a:p>
              </p:txBody>
            </p:sp>
            <p:sp>
              <p:nvSpPr>
                <p:cNvPr id="78" name="Rectangle 24">
                  <a:extLst>
                    <a:ext uri="{FF2B5EF4-FFF2-40B4-BE49-F238E27FC236}">
                      <a16:creationId xmlns:a16="http://schemas.microsoft.com/office/drawing/2014/main" id="{4110E2CC-3034-4073-8287-D23B530C3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Ga</a:t>
                  </a:r>
                </a:p>
              </p:txBody>
            </p:sp>
            <p:sp>
              <p:nvSpPr>
                <p:cNvPr id="79" name="Rectangle 25">
                  <a:extLst>
                    <a:ext uri="{FF2B5EF4-FFF2-40B4-BE49-F238E27FC236}">
                      <a16:creationId xmlns:a16="http://schemas.microsoft.com/office/drawing/2014/main" id="{562F726E-94AC-42DC-80EE-4F00CD3984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Ge</a:t>
                  </a:r>
                </a:p>
              </p:txBody>
            </p:sp>
            <p:sp>
              <p:nvSpPr>
                <p:cNvPr id="80" name="Rectangle 26">
                  <a:extLst>
                    <a:ext uri="{FF2B5EF4-FFF2-40B4-BE49-F238E27FC236}">
                      <a16:creationId xmlns:a16="http://schemas.microsoft.com/office/drawing/2014/main" id="{DA25FE35-A83A-48B9-8304-AB6A46B335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Se</a:t>
                  </a:r>
                </a:p>
              </p:txBody>
            </p:sp>
            <p:sp>
              <p:nvSpPr>
                <p:cNvPr id="81" name="Rectangle 27">
                  <a:extLst>
                    <a:ext uri="{FF2B5EF4-FFF2-40B4-BE49-F238E27FC236}">
                      <a16:creationId xmlns:a16="http://schemas.microsoft.com/office/drawing/2014/main" id="{9BC1A614-3AD9-4490-ACEA-70344644FA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Br</a:t>
                  </a:r>
                </a:p>
              </p:txBody>
            </p:sp>
            <p:sp>
              <p:nvSpPr>
                <p:cNvPr id="82" name="Rectangle 28">
                  <a:extLst>
                    <a:ext uri="{FF2B5EF4-FFF2-40B4-BE49-F238E27FC236}">
                      <a16:creationId xmlns:a16="http://schemas.microsoft.com/office/drawing/2014/main" id="{3C29D05F-3E42-471A-9D6D-D11A3EF556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372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Ca</a:t>
                  </a:r>
                </a:p>
              </p:txBody>
            </p:sp>
            <p:sp>
              <p:nvSpPr>
                <p:cNvPr id="83" name="Rectangle 29">
                  <a:extLst>
                    <a:ext uri="{FF2B5EF4-FFF2-40B4-BE49-F238E27FC236}">
                      <a16:creationId xmlns:a16="http://schemas.microsoft.com/office/drawing/2014/main" id="{ABF9ACCD-E458-4BC9-8D31-F3CDF764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Kr</a:t>
                  </a:r>
                </a:p>
              </p:txBody>
            </p:sp>
            <p:sp>
              <p:nvSpPr>
                <p:cNvPr id="84" name="Rectangle 30">
                  <a:extLst>
                    <a:ext uri="{FF2B5EF4-FFF2-40B4-BE49-F238E27FC236}">
                      <a16:creationId xmlns:a16="http://schemas.microsoft.com/office/drawing/2014/main" id="{0987B47F-DACB-403B-B47E-E1DD854A87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Y</a:t>
                  </a:r>
                </a:p>
              </p:txBody>
            </p:sp>
            <p:sp>
              <p:nvSpPr>
                <p:cNvPr id="85" name="Rectangle 31">
                  <a:extLst>
                    <a:ext uri="{FF2B5EF4-FFF2-40B4-BE49-F238E27FC236}">
                      <a16:creationId xmlns:a16="http://schemas.microsoft.com/office/drawing/2014/main" id="{410BE6FF-9103-44F0-8030-DECA48FB26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Zr</a:t>
                  </a:r>
                </a:p>
              </p:txBody>
            </p:sp>
            <p:sp>
              <p:nvSpPr>
                <p:cNvPr id="86" name="Rectangle 32">
                  <a:extLst>
                    <a:ext uri="{FF2B5EF4-FFF2-40B4-BE49-F238E27FC236}">
                      <a16:creationId xmlns:a16="http://schemas.microsoft.com/office/drawing/2014/main" id="{B6CA1720-763A-4D67-895B-383402E40C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Nb</a:t>
                  </a:r>
                </a:p>
              </p:txBody>
            </p:sp>
            <p:sp>
              <p:nvSpPr>
                <p:cNvPr id="87" name="Rectangle 33">
                  <a:extLst>
                    <a:ext uri="{FF2B5EF4-FFF2-40B4-BE49-F238E27FC236}">
                      <a16:creationId xmlns:a16="http://schemas.microsoft.com/office/drawing/2014/main" id="{A0581431-92EF-42AE-A021-ED10A26934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Mo</a:t>
                  </a:r>
                </a:p>
              </p:txBody>
            </p:sp>
            <p:sp>
              <p:nvSpPr>
                <p:cNvPr id="88" name="Rectangle 34">
                  <a:extLst>
                    <a:ext uri="{FF2B5EF4-FFF2-40B4-BE49-F238E27FC236}">
                      <a16:creationId xmlns:a16="http://schemas.microsoft.com/office/drawing/2014/main" id="{F1B9A297-BB95-4B3F-9D24-8675B69AAB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Tc</a:t>
                  </a:r>
                </a:p>
              </p:txBody>
            </p:sp>
            <p:sp>
              <p:nvSpPr>
                <p:cNvPr id="89" name="Rectangle 35">
                  <a:extLst>
                    <a:ext uri="{FF2B5EF4-FFF2-40B4-BE49-F238E27FC236}">
                      <a16:creationId xmlns:a16="http://schemas.microsoft.com/office/drawing/2014/main" id="{773FEC91-DBFC-4CD5-987A-7F04228F66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Ru</a:t>
                  </a:r>
                </a:p>
              </p:txBody>
            </p:sp>
            <p:sp>
              <p:nvSpPr>
                <p:cNvPr id="90" name="Rectangle 36">
                  <a:extLst>
                    <a:ext uri="{FF2B5EF4-FFF2-40B4-BE49-F238E27FC236}">
                      <a16:creationId xmlns:a16="http://schemas.microsoft.com/office/drawing/2014/main" id="{F7C46C36-C8E0-4390-AB86-ABC79EE729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Pd</a:t>
                  </a:r>
                </a:p>
              </p:txBody>
            </p:sp>
            <p:sp>
              <p:nvSpPr>
                <p:cNvPr id="91" name="Rectangle 37">
                  <a:extLst>
                    <a:ext uri="{FF2B5EF4-FFF2-40B4-BE49-F238E27FC236}">
                      <a16:creationId xmlns:a16="http://schemas.microsoft.com/office/drawing/2014/main" id="{E1920994-CF1E-4406-989B-3B425F04C4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Ag</a:t>
                  </a:r>
                </a:p>
              </p:txBody>
            </p:sp>
            <p:sp>
              <p:nvSpPr>
                <p:cNvPr id="92" name="Rectangle 38">
                  <a:extLst>
                    <a:ext uri="{FF2B5EF4-FFF2-40B4-BE49-F238E27FC236}">
                      <a16:creationId xmlns:a16="http://schemas.microsoft.com/office/drawing/2014/main" id="{E3878312-E385-4983-A9CC-A7DB39B0C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Cd</a:t>
                  </a:r>
                </a:p>
              </p:txBody>
            </p:sp>
            <p:sp>
              <p:nvSpPr>
                <p:cNvPr id="93" name="Rectangle 39">
                  <a:extLst>
                    <a:ext uri="{FF2B5EF4-FFF2-40B4-BE49-F238E27FC236}">
                      <a16:creationId xmlns:a16="http://schemas.microsoft.com/office/drawing/2014/main" id="{A60818AE-64E6-4A0A-8FF2-181D591A53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In</a:t>
                  </a:r>
                </a:p>
              </p:txBody>
            </p:sp>
            <p:sp>
              <p:nvSpPr>
                <p:cNvPr id="94" name="Rectangle 40">
                  <a:extLst>
                    <a:ext uri="{FF2B5EF4-FFF2-40B4-BE49-F238E27FC236}">
                      <a16:creationId xmlns:a16="http://schemas.microsoft.com/office/drawing/2014/main" id="{B9F2464F-F400-4CC1-B265-249FEAA355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Sn</a:t>
                  </a:r>
                </a:p>
              </p:txBody>
            </p:sp>
            <p:sp>
              <p:nvSpPr>
                <p:cNvPr id="95" name="Rectangle 41">
                  <a:extLst>
                    <a:ext uri="{FF2B5EF4-FFF2-40B4-BE49-F238E27FC236}">
                      <a16:creationId xmlns:a16="http://schemas.microsoft.com/office/drawing/2014/main" id="{DEDC90DB-469E-47C0-8447-F1F8C279BB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Sb</a:t>
                  </a:r>
                </a:p>
              </p:txBody>
            </p:sp>
            <p:sp>
              <p:nvSpPr>
                <p:cNvPr id="96" name="Rectangle 42">
                  <a:extLst>
                    <a:ext uri="{FF2B5EF4-FFF2-40B4-BE49-F238E27FC236}">
                      <a16:creationId xmlns:a16="http://schemas.microsoft.com/office/drawing/2014/main" id="{90F58CCC-F981-4511-92C4-B93D88316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660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Sr</a:t>
                  </a:r>
                  <a:endParaRPr lang="en-GB" sz="1400" dirty="0"/>
                </a:p>
              </p:txBody>
            </p:sp>
            <p:sp>
              <p:nvSpPr>
                <p:cNvPr id="97" name="Rectangle 43">
                  <a:extLst>
                    <a:ext uri="{FF2B5EF4-FFF2-40B4-BE49-F238E27FC236}">
                      <a16:creationId xmlns:a16="http://schemas.microsoft.com/office/drawing/2014/main" id="{CBF22DE2-309F-401F-93AA-C813F32BD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Te</a:t>
                  </a:r>
                </a:p>
              </p:txBody>
            </p:sp>
            <p:sp>
              <p:nvSpPr>
                <p:cNvPr id="98" name="Rectangle 44">
                  <a:extLst>
                    <a:ext uri="{FF2B5EF4-FFF2-40B4-BE49-F238E27FC236}">
                      <a16:creationId xmlns:a16="http://schemas.microsoft.com/office/drawing/2014/main" id="{5461B94D-CE27-4C64-9AE0-A6C1E2D8A7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Rh</a:t>
                  </a:r>
                </a:p>
              </p:txBody>
            </p:sp>
            <p:sp>
              <p:nvSpPr>
                <p:cNvPr id="99" name="Rectangle 45">
                  <a:extLst>
                    <a:ext uri="{FF2B5EF4-FFF2-40B4-BE49-F238E27FC236}">
                      <a16:creationId xmlns:a16="http://schemas.microsoft.com/office/drawing/2014/main" id="{400FCBED-1FD6-46F0-BCA6-576C155265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2948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Ba</a:t>
                  </a:r>
                </a:p>
              </p:txBody>
            </p:sp>
            <p:sp>
              <p:nvSpPr>
                <p:cNvPr id="100" name="Rectangle 46">
                  <a:extLst>
                    <a:ext uri="{FF2B5EF4-FFF2-40B4-BE49-F238E27FC236}">
                      <a16:creationId xmlns:a16="http://schemas.microsoft.com/office/drawing/2014/main" id="{B38CB5BB-D320-47EE-BE1A-DF368895B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Hf</a:t>
                  </a:r>
                </a:p>
              </p:txBody>
            </p:sp>
            <p:sp>
              <p:nvSpPr>
                <p:cNvPr id="101" name="Rectangle 47">
                  <a:extLst>
                    <a:ext uri="{FF2B5EF4-FFF2-40B4-BE49-F238E27FC236}">
                      <a16:creationId xmlns:a16="http://schemas.microsoft.com/office/drawing/2014/main" id="{CDBC38F6-86F0-47E3-B78E-2F034F9F4F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Ta</a:t>
                  </a:r>
                </a:p>
              </p:txBody>
            </p:sp>
            <p:sp>
              <p:nvSpPr>
                <p:cNvPr id="102" name="Rectangle 48">
                  <a:extLst>
                    <a:ext uri="{FF2B5EF4-FFF2-40B4-BE49-F238E27FC236}">
                      <a16:creationId xmlns:a16="http://schemas.microsoft.com/office/drawing/2014/main" id="{294CD475-3E20-4266-B6B5-F27920F3DB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W</a:t>
                  </a:r>
                </a:p>
              </p:txBody>
            </p:sp>
            <p:sp>
              <p:nvSpPr>
                <p:cNvPr id="103" name="Rectangle 49">
                  <a:extLst>
                    <a:ext uri="{FF2B5EF4-FFF2-40B4-BE49-F238E27FC236}">
                      <a16:creationId xmlns:a16="http://schemas.microsoft.com/office/drawing/2014/main" id="{3B062F8B-9657-456A-9F9D-65FF8AEA7A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Re</a:t>
                  </a:r>
                </a:p>
              </p:txBody>
            </p:sp>
            <p:sp>
              <p:nvSpPr>
                <p:cNvPr id="104" name="Rectangle 50">
                  <a:extLst>
                    <a:ext uri="{FF2B5EF4-FFF2-40B4-BE49-F238E27FC236}">
                      <a16:creationId xmlns:a16="http://schemas.microsoft.com/office/drawing/2014/main" id="{DAB6BF35-7FAE-418A-BA63-B40AD00869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Os</a:t>
                  </a:r>
                </a:p>
              </p:txBody>
            </p:sp>
            <p:sp>
              <p:nvSpPr>
                <p:cNvPr id="105" name="Rectangle 51">
                  <a:extLst>
                    <a:ext uri="{FF2B5EF4-FFF2-40B4-BE49-F238E27FC236}">
                      <a16:creationId xmlns:a16="http://schemas.microsoft.com/office/drawing/2014/main" id="{4F337824-9474-402D-9FE6-EDB918907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Ir</a:t>
                  </a:r>
                </a:p>
              </p:txBody>
            </p:sp>
            <p:sp>
              <p:nvSpPr>
                <p:cNvPr id="106" name="Rectangle 52">
                  <a:extLst>
                    <a:ext uri="{FF2B5EF4-FFF2-40B4-BE49-F238E27FC236}">
                      <a16:creationId xmlns:a16="http://schemas.microsoft.com/office/drawing/2014/main" id="{E8C0C240-2E09-4B99-B94E-2BF1306B16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Au</a:t>
                  </a:r>
                </a:p>
              </p:txBody>
            </p:sp>
            <p:sp>
              <p:nvSpPr>
                <p:cNvPr id="107" name="Rectangle 53">
                  <a:extLst>
                    <a:ext uri="{FF2B5EF4-FFF2-40B4-BE49-F238E27FC236}">
                      <a16:creationId xmlns:a16="http://schemas.microsoft.com/office/drawing/2014/main" id="{30141B3F-0EF8-4848-8EFF-6C9A403EBD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Hg</a:t>
                  </a:r>
                </a:p>
              </p:txBody>
            </p:sp>
            <p:sp>
              <p:nvSpPr>
                <p:cNvPr id="108" name="Rectangle 54">
                  <a:extLst>
                    <a:ext uri="{FF2B5EF4-FFF2-40B4-BE49-F238E27FC236}">
                      <a16:creationId xmlns:a16="http://schemas.microsoft.com/office/drawing/2014/main" id="{5424B756-2F3E-4576-A7B8-4DC6B396E3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Tl</a:t>
                  </a:r>
                </a:p>
              </p:txBody>
            </p:sp>
            <p:sp>
              <p:nvSpPr>
                <p:cNvPr id="109" name="Rectangle 55">
                  <a:extLst>
                    <a:ext uri="{FF2B5EF4-FFF2-40B4-BE49-F238E27FC236}">
                      <a16:creationId xmlns:a16="http://schemas.microsoft.com/office/drawing/2014/main" id="{1747150F-57AC-43E8-ACEC-D04F70C601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 err="1"/>
                    <a:t>Pb</a:t>
                  </a:r>
                  <a:endParaRPr lang="en-GB" sz="1400" dirty="0"/>
                </a:p>
              </p:txBody>
            </p:sp>
            <p:sp>
              <p:nvSpPr>
                <p:cNvPr id="110" name="Rectangle 56">
                  <a:extLst>
                    <a:ext uri="{FF2B5EF4-FFF2-40B4-BE49-F238E27FC236}">
                      <a16:creationId xmlns:a16="http://schemas.microsoft.com/office/drawing/2014/main" id="{7C8A98EF-765B-4BA9-9BF1-6203F2C73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Bi</a:t>
                  </a:r>
                </a:p>
              </p:txBody>
            </p:sp>
            <p:sp>
              <p:nvSpPr>
                <p:cNvPr id="111" name="Rectangle 57">
                  <a:extLst>
                    <a:ext uri="{FF2B5EF4-FFF2-40B4-BE49-F238E27FC236}">
                      <a16:creationId xmlns:a16="http://schemas.microsoft.com/office/drawing/2014/main" id="{BE5D2102-4895-4AAD-BA89-251B35D4F8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Po</a:t>
                  </a:r>
                </a:p>
              </p:txBody>
            </p:sp>
            <p:sp>
              <p:nvSpPr>
                <p:cNvPr id="112" name="Rectangle 58">
                  <a:extLst>
                    <a:ext uri="{FF2B5EF4-FFF2-40B4-BE49-F238E27FC236}">
                      <a16:creationId xmlns:a16="http://schemas.microsoft.com/office/drawing/2014/main" id="{7B3BFE8A-6DEE-48F8-8FC4-76B4972C6A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La</a:t>
                  </a:r>
                </a:p>
              </p:txBody>
            </p:sp>
            <p:sp>
              <p:nvSpPr>
                <p:cNvPr id="113" name="Rectangle 59">
                  <a:extLst>
                    <a:ext uri="{FF2B5EF4-FFF2-40B4-BE49-F238E27FC236}">
                      <a16:creationId xmlns:a16="http://schemas.microsoft.com/office/drawing/2014/main" id="{D127BE60-71D4-4A42-B802-F385BBD5F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At</a:t>
                  </a:r>
                </a:p>
              </p:txBody>
            </p:sp>
            <p:sp>
              <p:nvSpPr>
                <p:cNvPr id="114" name="Rectangle 60">
                  <a:extLst>
                    <a:ext uri="{FF2B5EF4-FFF2-40B4-BE49-F238E27FC236}">
                      <a16:creationId xmlns:a16="http://schemas.microsoft.com/office/drawing/2014/main" id="{06811C53-4172-48C2-962D-AF2888BE9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Pt</a:t>
                  </a:r>
                </a:p>
              </p:txBody>
            </p:sp>
            <p:sp>
              <p:nvSpPr>
                <p:cNvPr id="115" name="Rectangle 61">
                  <a:extLst>
                    <a:ext uri="{FF2B5EF4-FFF2-40B4-BE49-F238E27FC236}">
                      <a16:creationId xmlns:a16="http://schemas.microsoft.com/office/drawing/2014/main" id="{6D447A23-A5E5-4146-937D-D9E0AEC472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7" y="3236"/>
                  <a:ext cx="288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Ra</a:t>
                  </a:r>
                </a:p>
              </p:txBody>
            </p:sp>
            <p:sp>
              <p:nvSpPr>
                <p:cNvPr id="116" name="Rectangle 62">
                  <a:extLst>
                    <a:ext uri="{FF2B5EF4-FFF2-40B4-BE49-F238E27FC236}">
                      <a16:creationId xmlns:a16="http://schemas.microsoft.com/office/drawing/2014/main" id="{5604F9E4-62BF-461D-AD6F-356D72D33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4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Rf</a:t>
                  </a:r>
                </a:p>
              </p:txBody>
            </p:sp>
            <p:sp>
              <p:nvSpPr>
                <p:cNvPr id="117" name="Rectangle 63">
                  <a:extLst>
                    <a:ext uri="{FF2B5EF4-FFF2-40B4-BE49-F238E27FC236}">
                      <a16:creationId xmlns:a16="http://schemas.microsoft.com/office/drawing/2014/main" id="{1809E832-A758-4AD8-B0E3-5139A1C466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Db</a:t>
                  </a:r>
                </a:p>
              </p:txBody>
            </p:sp>
            <p:sp>
              <p:nvSpPr>
                <p:cNvPr id="118" name="Rectangle 64">
                  <a:extLst>
                    <a:ext uri="{FF2B5EF4-FFF2-40B4-BE49-F238E27FC236}">
                      <a16:creationId xmlns:a16="http://schemas.microsoft.com/office/drawing/2014/main" id="{D946FF65-4D47-4214-A173-9B55159A4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Sg</a:t>
                  </a:r>
                </a:p>
              </p:txBody>
            </p:sp>
            <p:sp>
              <p:nvSpPr>
                <p:cNvPr id="119" name="Rectangle 65">
                  <a:extLst>
                    <a:ext uri="{FF2B5EF4-FFF2-40B4-BE49-F238E27FC236}">
                      <a16:creationId xmlns:a16="http://schemas.microsoft.com/office/drawing/2014/main" id="{FB6BD31A-A08F-4982-ABA6-C8A1F06449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Bh</a:t>
                  </a:r>
                </a:p>
              </p:txBody>
            </p:sp>
            <p:sp>
              <p:nvSpPr>
                <p:cNvPr id="120" name="Rectangle 66">
                  <a:extLst>
                    <a:ext uri="{FF2B5EF4-FFF2-40B4-BE49-F238E27FC236}">
                      <a16:creationId xmlns:a16="http://schemas.microsoft.com/office/drawing/2014/main" id="{8C6FD087-5B0F-453A-BFEA-E75C729D1A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Hs</a:t>
                  </a:r>
                </a:p>
              </p:txBody>
            </p:sp>
            <p:sp>
              <p:nvSpPr>
                <p:cNvPr id="121" name="Rectangle 67">
                  <a:extLst>
                    <a:ext uri="{FF2B5EF4-FFF2-40B4-BE49-F238E27FC236}">
                      <a16:creationId xmlns:a16="http://schemas.microsoft.com/office/drawing/2014/main" id="{E09068D9-72B1-493E-BAEE-501FF95EF7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Mt</a:t>
                  </a:r>
                </a:p>
              </p:txBody>
            </p:sp>
            <p:sp>
              <p:nvSpPr>
                <p:cNvPr id="122" name="Rectangle 68">
                  <a:extLst>
                    <a:ext uri="{FF2B5EF4-FFF2-40B4-BE49-F238E27FC236}">
                      <a16:creationId xmlns:a16="http://schemas.microsoft.com/office/drawing/2014/main" id="{F324DF59-831F-4640-A191-6B496B9E33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9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123" name="Rectangle 69">
                  <a:extLst>
                    <a:ext uri="{FF2B5EF4-FFF2-40B4-BE49-F238E27FC236}">
                      <a16:creationId xmlns:a16="http://schemas.microsoft.com/office/drawing/2014/main" id="{118F6D7C-8E21-4C06-8E7E-78F16435F7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47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124" name="Rectangle 70">
                  <a:extLst>
                    <a:ext uri="{FF2B5EF4-FFF2-40B4-BE49-F238E27FC236}">
                      <a16:creationId xmlns:a16="http://schemas.microsoft.com/office/drawing/2014/main" id="{BF03F828-F651-4BD2-8448-82BF1173C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55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Ac</a:t>
                  </a:r>
                </a:p>
              </p:txBody>
            </p:sp>
            <p:sp>
              <p:nvSpPr>
                <p:cNvPr id="125" name="Rectangle 71">
                  <a:extLst>
                    <a:ext uri="{FF2B5EF4-FFF2-40B4-BE49-F238E27FC236}">
                      <a16:creationId xmlns:a16="http://schemas.microsoft.com/office/drawing/2014/main" id="{4B3B53C4-8866-4224-B327-501CB0AF7E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71" y="323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?</a:t>
                  </a:r>
                </a:p>
              </p:txBody>
            </p:sp>
            <p:sp>
              <p:nvSpPr>
                <p:cNvPr id="126" name="Rectangle 72">
                  <a:extLst>
                    <a:ext uri="{FF2B5EF4-FFF2-40B4-BE49-F238E27FC236}">
                      <a16:creationId xmlns:a16="http://schemas.microsoft.com/office/drawing/2014/main" id="{55744AF6-CE86-4F7D-A2DA-3D21AC549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Al</a:t>
                  </a:r>
                </a:p>
              </p:txBody>
            </p:sp>
            <p:sp>
              <p:nvSpPr>
                <p:cNvPr id="127" name="Rectangle 73">
                  <a:extLst>
                    <a:ext uri="{FF2B5EF4-FFF2-40B4-BE49-F238E27FC236}">
                      <a16:creationId xmlns:a16="http://schemas.microsoft.com/office/drawing/2014/main" id="{73EF7EFF-B168-422F-B73B-1038534A32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P</a:t>
                  </a:r>
                </a:p>
              </p:txBody>
            </p:sp>
            <p:sp>
              <p:nvSpPr>
                <p:cNvPr id="128" name="Rectangle 74">
                  <a:extLst>
                    <a:ext uri="{FF2B5EF4-FFF2-40B4-BE49-F238E27FC236}">
                      <a16:creationId xmlns:a16="http://schemas.microsoft.com/office/drawing/2014/main" id="{244A2E36-BD5A-4372-B787-1787E20241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</a:t>
                  </a:r>
                </a:p>
              </p:txBody>
            </p:sp>
            <p:sp>
              <p:nvSpPr>
                <p:cNvPr id="129" name="Rectangle 75">
                  <a:extLst>
                    <a:ext uri="{FF2B5EF4-FFF2-40B4-BE49-F238E27FC236}">
                      <a16:creationId xmlns:a16="http://schemas.microsoft.com/office/drawing/2014/main" id="{46C5563E-47A2-4179-91BB-4DFA097D1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O</a:t>
                  </a:r>
                </a:p>
              </p:txBody>
            </p:sp>
            <p:sp>
              <p:nvSpPr>
                <p:cNvPr id="130" name="Rectangle 76">
                  <a:extLst>
                    <a:ext uri="{FF2B5EF4-FFF2-40B4-BE49-F238E27FC236}">
                      <a16:creationId xmlns:a16="http://schemas.microsoft.com/office/drawing/2014/main" id="{9814489D-1BF7-4690-BA8B-6F2161EE7E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99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</a:t>
                  </a:r>
                </a:p>
              </p:txBody>
            </p:sp>
            <p:sp>
              <p:nvSpPr>
                <p:cNvPr id="131" name="Rectangle 77">
                  <a:extLst>
                    <a:ext uri="{FF2B5EF4-FFF2-40B4-BE49-F238E27FC236}">
                      <a16:creationId xmlns:a16="http://schemas.microsoft.com/office/drawing/2014/main" id="{ED37FE48-6B66-48CB-925B-742D3005C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Cl</a:t>
                  </a:r>
                </a:p>
              </p:txBody>
            </p:sp>
            <p:sp>
              <p:nvSpPr>
                <p:cNvPr id="132" name="Rectangle 78">
                  <a:extLst>
                    <a:ext uri="{FF2B5EF4-FFF2-40B4-BE49-F238E27FC236}">
                      <a16:creationId xmlns:a16="http://schemas.microsoft.com/office/drawing/2014/main" id="{2C0F057C-31B7-49CE-B0C2-DAF47C638E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F</a:t>
                  </a:r>
                </a:p>
              </p:txBody>
            </p:sp>
            <p:sp>
              <p:nvSpPr>
                <p:cNvPr id="133" name="Rectangle 79">
                  <a:extLst>
                    <a:ext uri="{FF2B5EF4-FFF2-40B4-BE49-F238E27FC236}">
                      <a16:creationId xmlns:a16="http://schemas.microsoft.com/office/drawing/2014/main" id="{06308D92-14E3-422A-900B-67B807322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Ne</a:t>
                  </a:r>
                </a:p>
              </p:txBody>
            </p:sp>
            <p:sp>
              <p:nvSpPr>
                <p:cNvPr id="134" name="Rectangle 80">
                  <a:extLst>
                    <a:ext uri="{FF2B5EF4-FFF2-40B4-BE49-F238E27FC236}">
                      <a16:creationId xmlns:a16="http://schemas.microsoft.com/office/drawing/2014/main" id="{B4D501CC-1DB8-469D-ADAA-F432CDEE8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Ar</a:t>
                  </a:r>
                </a:p>
              </p:txBody>
            </p:sp>
            <p:sp>
              <p:nvSpPr>
                <p:cNvPr id="135" name="Rectangle 81">
                  <a:extLst>
                    <a:ext uri="{FF2B5EF4-FFF2-40B4-BE49-F238E27FC236}">
                      <a16:creationId xmlns:a16="http://schemas.microsoft.com/office/drawing/2014/main" id="{138F863C-44FE-4D45-967F-656F23C4F2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94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Rn</a:t>
                  </a:r>
                </a:p>
              </p:txBody>
            </p:sp>
            <p:sp>
              <p:nvSpPr>
                <p:cNvPr id="136" name="Rectangle 82">
                  <a:extLst>
                    <a:ext uri="{FF2B5EF4-FFF2-40B4-BE49-F238E27FC236}">
                      <a16:creationId xmlns:a16="http://schemas.microsoft.com/office/drawing/2014/main" id="{7177A118-89F3-4C9D-8AAD-D5733C72A4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I</a:t>
                  </a:r>
                </a:p>
              </p:txBody>
            </p:sp>
            <p:sp>
              <p:nvSpPr>
                <p:cNvPr id="137" name="Rectangle 83">
                  <a:extLst>
                    <a:ext uri="{FF2B5EF4-FFF2-40B4-BE49-F238E27FC236}">
                      <a16:creationId xmlns:a16="http://schemas.microsoft.com/office/drawing/2014/main" id="{987B6E28-807C-42B3-85CD-009FE10907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2084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Si</a:t>
                  </a:r>
                </a:p>
              </p:txBody>
            </p:sp>
            <p:sp>
              <p:nvSpPr>
                <p:cNvPr id="138" name="Rectangle 84">
                  <a:extLst>
                    <a:ext uri="{FF2B5EF4-FFF2-40B4-BE49-F238E27FC236}">
                      <a16:creationId xmlns:a16="http://schemas.microsoft.com/office/drawing/2014/main" id="{92624874-D6B2-42AB-812A-572F6C1CB8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2660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Xe</a:t>
                  </a:r>
                </a:p>
              </p:txBody>
            </p:sp>
            <p:sp>
              <p:nvSpPr>
                <p:cNvPr id="139" name="Rectangle 85">
                  <a:extLst>
                    <a:ext uri="{FF2B5EF4-FFF2-40B4-BE49-F238E27FC236}">
                      <a16:creationId xmlns:a16="http://schemas.microsoft.com/office/drawing/2014/main" id="{919106FF-E6F5-493C-99B7-CFB73640F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75" y="1508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He</a:t>
                  </a:r>
                </a:p>
              </p:txBody>
            </p:sp>
            <p:sp>
              <p:nvSpPr>
                <p:cNvPr id="140" name="Rectangle 86">
                  <a:extLst>
                    <a:ext uri="{FF2B5EF4-FFF2-40B4-BE49-F238E27FC236}">
                      <a16:creationId xmlns:a16="http://schemas.microsoft.com/office/drawing/2014/main" id="{A0DA5EE7-37D0-4D74-A5B8-9A17E68D47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35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B</a:t>
                  </a:r>
                </a:p>
              </p:txBody>
            </p:sp>
            <p:sp>
              <p:nvSpPr>
                <p:cNvPr id="141" name="Rectangle 87">
                  <a:extLst>
                    <a:ext uri="{FF2B5EF4-FFF2-40B4-BE49-F238E27FC236}">
                      <a16:creationId xmlns:a16="http://schemas.microsoft.com/office/drawing/2014/main" id="{BAECD177-F2CF-4CAC-A930-AC03C7E2E6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23" y="1796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/>
                    <a:t>C</a:t>
                  </a:r>
                </a:p>
              </p:txBody>
            </p:sp>
            <p:sp>
              <p:nvSpPr>
                <p:cNvPr id="142" name="Rectangle 88">
                  <a:extLst>
                    <a:ext uri="{FF2B5EF4-FFF2-40B4-BE49-F238E27FC236}">
                      <a16:creationId xmlns:a16="http://schemas.microsoft.com/office/drawing/2014/main" id="{3EBB1639-4A75-445F-9C44-2C0773DC2D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11" y="2372"/>
                  <a:ext cx="288" cy="28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GB" sz="1400" dirty="0"/>
                    <a:t>As</a:t>
                  </a:r>
                </a:p>
              </p:txBody>
            </p:sp>
            <p:sp>
              <p:nvSpPr>
                <p:cNvPr id="143" name="Line 89">
                  <a:extLst>
                    <a:ext uri="{FF2B5EF4-FFF2-40B4-BE49-F238E27FC236}">
                      <a16:creationId xmlns:a16="http://schemas.microsoft.com/office/drawing/2014/main" id="{DCB68C13-98A0-4CE9-B641-F47D2EB111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179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44" name="Line 90">
                  <a:extLst>
                    <a:ext uri="{FF2B5EF4-FFF2-40B4-BE49-F238E27FC236}">
                      <a16:creationId xmlns:a16="http://schemas.microsoft.com/office/drawing/2014/main" id="{F51110F8-4396-4D24-9018-1786AC0A60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5" y="2084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45" name="Line 91">
                  <a:extLst>
                    <a:ext uri="{FF2B5EF4-FFF2-40B4-BE49-F238E27FC236}">
                      <a16:creationId xmlns:a16="http://schemas.microsoft.com/office/drawing/2014/main" id="{587E6A9C-406A-40ED-8345-01D9BB16EF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084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46" name="Line 92">
                  <a:extLst>
                    <a:ext uri="{FF2B5EF4-FFF2-40B4-BE49-F238E27FC236}">
                      <a16:creationId xmlns:a16="http://schemas.microsoft.com/office/drawing/2014/main" id="{99BA0013-4395-43D9-8420-684D984D68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372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47" name="Line 93">
                  <a:extLst>
                    <a:ext uri="{FF2B5EF4-FFF2-40B4-BE49-F238E27FC236}">
                      <a16:creationId xmlns:a16="http://schemas.microsoft.com/office/drawing/2014/main" id="{95EE77DF-D9A1-4F01-8196-8EFB1945D1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66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48" name="Line 94">
                  <a:extLst>
                    <a:ext uri="{FF2B5EF4-FFF2-40B4-BE49-F238E27FC236}">
                      <a16:creationId xmlns:a16="http://schemas.microsoft.com/office/drawing/2014/main" id="{28472A70-B08D-4C1C-A728-299486982F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87" y="2948"/>
                  <a:ext cx="0" cy="288"/>
                </a:xfrm>
                <a:prstGeom prst="lin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49" name="Line 95">
                  <a:extLst>
                    <a:ext uri="{FF2B5EF4-FFF2-40B4-BE49-F238E27FC236}">
                      <a16:creationId xmlns:a16="http://schemas.microsoft.com/office/drawing/2014/main" id="{CC13717C-664D-40DC-B584-FBCEBEFC23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3" y="237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50" name="Line 96">
                  <a:extLst>
                    <a:ext uri="{FF2B5EF4-FFF2-40B4-BE49-F238E27FC236}">
                      <a16:creationId xmlns:a16="http://schemas.microsoft.com/office/drawing/2014/main" id="{0E3ACE0E-2AD7-44D2-AA8D-21B210C3A7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11" y="2660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51" name="Line 97">
                  <a:extLst>
                    <a:ext uri="{FF2B5EF4-FFF2-40B4-BE49-F238E27FC236}">
                      <a16:creationId xmlns:a16="http://schemas.microsoft.com/office/drawing/2014/main" id="{AA042977-F698-497E-8CB2-3A5BA0B9E4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9" y="2948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  <p:sp>
              <p:nvSpPr>
                <p:cNvPr id="152" name="Line 98">
                  <a:extLst>
                    <a:ext uri="{FF2B5EF4-FFF2-40B4-BE49-F238E27FC236}">
                      <a16:creationId xmlns:a16="http://schemas.microsoft.com/office/drawing/2014/main" id="{5B88AC13-11B5-440E-AFB9-B891795715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75" y="1508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/>
                </a:p>
              </p:txBody>
            </p: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9950B1C-4D3C-4FA9-B770-A90CB7CF91C3}"/>
                  </a:ext>
                </a:extLst>
              </p:cNvPr>
              <p:cNvSpPr txBox="1"/>
              <p:nvPr/>
            </p:nvSpPr>
            <p:spPr>
              <a:xfrm>
                <a:off x="446601" y="2411009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25B2DF9-605F-403D-818A-FD11B76DCB4D}"/>
                  </a:ext>
                </a:extLst>
              </p:cNvPr>
              <p:cNvSpPr txBox="1"/>
              <p:nvPr/>
            </p:nvSpPr>
            <p:spPr>
              <a:xfrm>
                <a:off x="882960" y="2411007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2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DA6C23E-E98C-49F4-9B61-3559FA95EFC6}"/>
                  </a:ext>
                </a:extLst>
              </p:cNvPr>
              <p:cNvSpPr txBox="1"/>
              <p:nvPr/>
            </p:nvSpPr>
            <p:spPr>
              <a:xfrm>
                <a:off x="5912161" y="2411010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3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0AE4ACA-F58D-4E7E-A1D6-BA4B74335405}"/>
                  </a:ext>
                </a:extLst>
              </p:cNvPr>
              <p:cNvSpPr txBox="1"/>
              <p:nvPr/>
            </p:nvSpPr>
            <p:spPr>
              <a:xfrm>
                <a:off x="63693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43BC12E-E6AD-42A9-8FAF-EF3F2A69D7C3}"/>
                  </a:ext>
                </a:extLst>
              </p:cNvPr>
              <p:cNvSpPr txBox="1"/>
              <p:nvPr/>
            </p:nvSpPr>
            <p:spPr>
              <a:xfrm>
                <a:off x="6826562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5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285C5C7-DF16-4EF9-B46E-1FA53D8066B1}"/>
                  </a:ext>
                </a:extLst>
              </p:cNvPr>
              <p:cNvSpPr txBox="1"/>
              <p:nvPr/>
            </p:nvSpPr>
            <p:spPr>
              <a:xfrm>
                <a:off x="7283760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6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00120FA-DA3A-4306-B18E-25D56A7AED8E}"/>
                  </a:ext>
                </a:extLst>
              </p:cNvPr>
              <p:cNvSpPr txBox="1"/>
              <p:nvPr/>
            </p:nvSpPr>
            <p:spPr>
              <a:xfrm>
                <a:off x="7756914" y="2411015"/>
                <a:ext cx="552075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7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7644956-703B-4C57-94F6-04CB4C5B3368}"/>
                  </a:ext>
                </a:extLst>
              </p:cNvPr>
              <p:cNvSpPr txBox="1"/>
              <p:nvPr/>
            </p:nvSpPr>
            <p:spPr>
              <a:xfrm>
                <a:off x="8198161" y="2411012"/>
                <a:ext cx="456898" cy="535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0</a:t>
                </a:r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C0C1413-A445-4DD0-8AA6-5C5C54486C51}"/>
                </a:ext>
              </a:extLst>
            </p:cNvPr>
            <p:cNvCxnSpPr>
              <a:endCxn id="145" idx="0"/>
            </p:cNvCxnSpPr>
            <p:nvPr/>
          </p:nvCxnSpPr>
          <p:spPr>
            <a:xfrm>
              <a:off x="6403975" y="32780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EA314D9-B75E-45F9-AA4A-4176FA8C2AD3}"/>
                </a:ext>
              </a:extLst>
            </p:cNvPr>
            <p:cNvCxnSpPr/>
            <p:nvPr/>
          </p:nvCxnSpPr>
          <p:spPr>
            <a:xfrm>
              <a:off x="6867460" y="37554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A356E07-3196-4F67-9963-0314538B3437}"/>
                </a:ext>
              </a:extLst>
            </p:cNvPr>
            <p:cNvCxnSpPr/>
            <p:nvPr/>
          </p:nvCxnSpPr>
          <p:spPr>
            <a:xfrm>
              <a:off x="7318375" y="419248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BB5B239-C19C-4496-BBA1-4D55253ECE94}"/>
                </a:ext>
              </a:extLst>
            </p:cNvPr>
            <p:cNvCxnSpPr/>
            <p:nvPr/>
          </p:nvCxnSpPr>
          <p:spPr>
            <a:xfrm>
              <a:off x="7775575" y="46698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9945EA7-2D90-45A8-A8F0-B2B7BE529D39}"/>
                </a:ext>
              </a:extLst>
            </p:cNvPr>
            <p:cNvCxnSpPr/>
            <p:nvPr/>
          </p:nvCxnSpPr>
          <p:spPr>
            <a:xfrm>
              <a:off x="8220399" y="5127039"/>
              <a:ext cx="0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1110315-1B9B-4AA6-90CD-785DA06821E4}"/>
                </a:ext>
              </a:extLst>
            </p:cNvPr>
            <p:cNvCxnSpPr/>
            <p:nvPr/>
          </p:nvCxnSpPr>
          <p:spPr>
            <a:xfrm flipH="1">
              <a:off x="6403976" y="375543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0B4CFA2-E463-43D5-A05C-CF3488918A87}"/>
                </a:ext>
              </a:extLst>
            </p:cNvPr>
            <p:cNvCxnSpPr/>
            <p:nvPr/>
          </p:nvCxnSpPr>
          <p:spPr>
            <a:xfrm flipH="1">
              <a:off x="6867460" y="41924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4FFC56B-1683-4C62-A13D-FA9EA2ED1F84}"/>
                </a:ext>
              </a:extLst>
            </p:cNvPr>
            <p:cNvCxnSpPr/>
            <p:nvPr/>
          </p:nvCxnSpPr>
          <p:spPr>
            <a:xfrm flipH="1">
              <a:off x="7312091" y="46496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BB8616A-758D-46C2-8914-0C115CF63F69}"/>
                </a:ext>
              </a:extLst>
            </p:cNvPr>
            <p:cNvCxnSpPr/>
            <p:nvPr/>
          </p:nvCxnSpPr>
          <p:spPr>
            <a:xfrm flipH="1">
              <a:off x="7756915" y="5106889"/>
              <a:ext cx="46348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ounded Rectangular Callout 154"/>
          <p:cNvSpPr/>
          <p:nvPr/>
        </p:nvSpPr>
        <p:spPr>
          <a:xfrm>
            <a:off x="722830" y="449717"/>
            <a:ext cx="2612571" cy="1509106"/>
          </a:xfrm>
          <a:prstGeom prst="wedgeRoundRectCallout">
            <a:avLst>
              <a:gd name="adj1" fmla="val 5552"/>
              <a:gd name="adj2" fmla="val 8591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/>
              <a:t>Label the periodic table to show the position of:</a:t>
            </a:r>
          </a:p>
          <a:p>
            <a:r>
              <a:rPr lang="en-US" sz="1100" dirty="0"/>
              <a:t>Metals</a:t>
            </a:r>
          </a:p>
          <a:p>
            <a:r>
              <a:rPr lang="en-US" sz="1100" dirty="0" smtClean="0"/>
              <a:t>Non-metals</a:t>
            </a:r>
          </a:p>
          <a:p>
            <a:r>
              <a:rPr lang="en-US" sz="1100" dirty="0" smtClean="0"/>
              <a:t>Alkali </a:t>
            </a:r>
            <a:r>
              <a:rPr lang="en-US" sz="1100" dirty="0"/>
              <a:t>metals</a:t>
            </a:r>
          </a:p>
          <a:p>
            <a:r>
              <a:rPr lang="en-US" sz="1100" dirty="0"/>
              <a:t>Transition metals</a:t>
            </a:r>
          </a:p>
          <a:p>
            <a:r>
              <a:rPr lang="en-US" sz="1100" dirty="0"/>
              <a:t>Halogens</a:t>
            </a:r>
          </a:p>
          <a:p>
            <a:r>
              <a:rPr lang="en-US" sz="1100" dirty="0"/>
              <a:t>Nobel </a:t>
            </a:r>
            <a:r>
              <a:rPr lang="en-US" sz="1100" dirty="0" smtClean="0"/>
              <a:t>gases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56" name="Cloud Callout 155"/>
          <p:cNvSpPr/>
          <p:nvPr/>
        </p:nvSpPr>
        <p:spPr>
          <a:xfrm>
            <a:off x="3472410" y="69447"/>
            <a:ext cx="3472845" cy="1433024"/>
          </a:xfrm>
          <a:prstGeom prst="cloudCallout">
            <a:avLst>
              <a:gd name="adj1" fmla="val -39330"/>
              <a:gd name="adj2" fmla="val 670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How are elements arranged in the periodic table?</a:t>
            </a:r>
            <a:endParaRPr lang="en-GB" dirty="0"/>
          </a:p>
          <a:p>
            <a:pPr algn="ctr"/>
            <a:endParaRPr lang="en-GB" sz="1100" dirty="0"/>
          </a:p>
        </p:txBody>
      </p:sp>
      <p:graphicFrame>
        <p:nvGraphicFramePr>
          <p:cNvPr id="157" name="Table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19741"/>
              </p:ext>
            </p:extLst>
          </p:nvPr>
        </p:nvGraphicFramePr>
        <p:xfrm>
          <a:off x="7217190" y="189525"/>
          <a:ext cx="4669808" cy="1574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6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term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Definition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Group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Period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Metal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Non-metal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0" name="Rectangle 159"/>
          <p:cNvSpPr/>
          <p:nvPr/>
        </p:nvSpPr>
        <p:spPr>
          <a:xfrm>
            <a:off x="7218829" y="1906069"/>
            <a:ext cx="2125135" cy="20057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Give the properties of metals</a:t>
            </a:r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61" name="Rectangle 160"/>
          <p:cNvSpPr/>
          <p:nvPr/>
        </p:nvSpPr>
        <p:spPr>
          <a:xfrm>
            <a:off x="9761863" y="1893091"/>
            <a:ext cx="2125135" cy="20057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/>
              <a:t>Give the properties of </a:t>
            </a:r>
            <a:r>
              <a:rPr lang="en-GB" sz="1100" dirty="0" smtClean="0"/>
              <a:t>non- metals</a:t>
            </a:r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graphicFrame>
        <p:nvGraphicFramePr>
          <p:cNvPr id="162" name="Table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95482"/>
              </p:ext>
            </p:extLst>
          </p:nvPr>
        </p:nvGraphicFramePr>
        <p:xfrm>
          <a:off x="2479776" y="4175792"/>
          <a:ext cx="5671447" cy="2607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8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2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070"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Explain</a:t>
                      </a:r>
                      <a:r>
                        <a:rPr lang="en-GB" sz="1200" b="1" baseline="0" dirty="0" smtClean="0"/>
                        <a:t> the following statements:</a:t>
                      </a:r>
                      <a:endParaRPr lang="en-GB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867">
                <a:tc>
                  <a:txBody>
                    <a:bodyPr/>
                    <a:lstStyle/>
                    <a:p>
                      <a:r>
                        <a:rPr lang="en-GB" sz="1100" i="1" dirty="0" smtClean="0"/>
                        <a:t>Reactivity increases</a:t>
                      </a:r>
                      <a:r>
                        <a:rPr lang="en-GB" sz="1100" i="1" baseline="0" dirty="0" smtClean="0"/>
                        <a:t> going down  group 1 (alkali metals)</a:t>
                      </a:r>
                    </a:p>
                    <a:p>
                      <a:endParaRPr lang="en-US" sz="1100" i="1" dirty="0" smtClean="0"/>
                    </a:p>
                    <a:p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867">
                <a:tc>
                  <a:txBody>
                    <a:bodyPr/>
                    <a:lstStyle/>
                    <a:p>
                      <a:r>
                        <a:rPr lang="en-GB" sz="1100" i="1" dirty="0" smtClean="0"/>
                        <a:t>Reactivity decreases going</a:t>
                      </a:r>
                      <a:r>
                        <a:rPr lang="en-GB" sz="1100" i="1" baseline="0" dirty="0" smtClean="0"/>
                        <a:t> down group 7 (halogens)</a:t>
                      </a:r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867">
                <a:tc>
                  <a:txBody>
                    <a:bodyPr/>
                    <a:lstStyle/>
                    <a:p>
                      <a:r>
                        <a:rPr lang="en-US" sz="1100" i="1" dirty="0" smtClean="0"/>
                        <a:t>Group 0 (Noble</a:t>
                      </a:r>
                      <a:r>
                        <a:rPr lang="en-US" sz="1100" i="1" baseline="0" dirty="0" smtClean="0"/>
                        <a:t> gases) are very unreactive</a:t>
                      </a:r>
                    </a:p>
                    <a:p>
                      <a:endParaRPr lang="en-US" sz="1100" i="1" dirty="0" smtClean="0"/>
                    </a:p>
                    <a:p>
                      <a:endParaRPr lang="en-GB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0105"/>
                  </a:ext>
                </a:extLst>
              </a:tr>
            </a:tbl>
          </a:graphicData>
        </a:graphic>
      </p:graphicFrame>
      <p:sp>
        <p:nvSpPr>
          <p:cNvPr id="163" name="Rounded Rectangular Callout 162"/>
          <p:cNvSpPr/>
          <p:nvPr/>
        </p:nvSpPr>
        <p:spPr>
          <a:xfrm>
            <a:off x="8752114" y="3943227"/>
            <a:ext cx="3421689" cy="1603612"/>
          </a:xfrm>
          <a:prstGeom prst="wedgeRoundRectCallout">
            <a:avLst>
              <a:gd name="adj1" fmla="val -66745"/>
              <a:gd name="adj2" fmla="val -7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the products for the following reactions</a:t>
            </a:r>
          </a:p>
          <a:p>
            <a:pPr algn="ctr"/>
            <a:endParaRPr lang="en-US" sz="1050" dirty="0" smtClean="0"/>
          </a:p>
          <a:p>
            <a:r>
              <a:rPr lang="en-US" sz="1100" dirty="0" smtClean="0"/>
              <a:t>Metal + water →</a:t>
            </a:r>
          </a:p>
          <a:p>
            <a:endParaRPr lang="en-US" sz="1100" dirty="0" smtClean="0"/>
          </a:p>
          <a:p>
            <a:r>
              <a:rPr lang="en-US" sz="1100" dirty="0"/>
              <a:t>Metal + </a:t>
            </a:r>
            <a:r>
              <a:rPr lang="en-US" sz="1100" dirty="0" smtClean="0"/>
              <a:t>oxygen →</a:t>
            </a:r>
          </a:p>
          <a:p>
            <a:endParaRPr lang="en-US" sz="1100" dirty="0"/>
          </a:p>
          <a:p>
            <a:r>
              <a:rPr lang="en-US" sz="1100" dirty="0"/>
              <a:t>Metal + </a:t>
            </a:r>
            <a:r>
              <a:rPr lang="en-US" sz="1100" dirty="0" smtClean="0"/>
              <a:t>chlorine  </a:t>
            </a:r>
            <a:r>
              <a:rPr lang="en-US" sz="1100" dirty="0"/>
              <a:t>→</a:t>
            </a:r>
          </a:p>
          <a:p>
            <a:endParaRPr lang="en-US" sz="1100" dirty="0"/>
          </a:p>
          <a:p>
            <a:endParaRPr lang="en-GB" sz="1100" dirty="0"/>
          </a:p>
        </p:txBody>
      </p:sp>
      <p:sp>
        <p:nvSpPr>
          <p:cNvPr id="164" name="Rounded Rectangular Callout 163"/>
          <p:cNvSpPr/>
          <p:nvPr/>
        </p:nvSpPr>
        <p:spPr>
          <a:xfrm>
            <a:off x="8530046" y="5674683"/>
            <a:ext cx="3661955" cy="1118001"/>
          </a:xfrm>
          <a:prstGeom prst="wedgeRoundRectCallout">
            <a:avLst>
              <a:gd name="adj1" fmla="val -59482"/>
              <a:gd name="adj2" fmla="val -601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dirty="0" smtClean="0"/>
              <a:t>What is a displacement reaction?  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 smtClean="0"/>
              <a:t>Write the equation to show Cl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reacting with </a:t>
            </a:r>
            <a:r>
              <a:rPr lang="en-US" sz="1100" dirty="0" err="1" smtClean="0"/>
              <a:t>KBr</a:t>
            </a:r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</p:txBody>
      </p:sp>
      <p:sp>
        <p:nvSpPr>
          <p:cNvPr id="2" name="Horizontal Scroll 1"/>
          <p:cNvSpPr/>
          <p:nvPr/>
        </p:nvSpPr>
        <p:spPr>
          <a:xfrm>
            <a:off x="5710688" y="2031914"/>
            <a:ext cx="1265569" cy="1634382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Approximately how may elements are in the in the periodic table</a:t>
            </a:r>
            <a:endParaRPr lang="en-GB" sz="1100" dirty="0"/>
          </a:p>
        </p:txBody>
      </p:sp>
      <p:sp>
        <p:nvSpPr>
          <p:cNvPr id="165" name="Double Wave 164"/>
          <p:cNvSpPr/>
          <p:nvPr/>
        </p:nvSpPr>
        <p:spPr>
          <a:xfrm>
            <a:off x="90823" y="4209953"/>
            <a:ext cx="2158911" cy="2575880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 smtClean="0"/>
              <a:t>How were the elements arranged by Mendeleev?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Why did he leave gaps?</a:t>
            </a:r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6238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604330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Atomic Structure &amp; the Periodic Table</a:t>
            </a:r>
            <a:endParaRPr lang="en-GB" sz="1600" b="1" dirty="0"/>
          </a:p>
        </p:txBody>
      </p:sp>
      <p:sp>
        <p:nvSpPr>
          <p:cNvPr id="19" name="Oval 18"/>
          <p:cNvSpPr/>
          <p:nvPr/>
        </p:nvSpPr>
        <p:spPr>
          <a:xfrm>
            <a:off x="5384737" y="2848954"/>
            <a:ext cx="1561973" cy="62981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Separation Techniques</a:t>
            </a:r>
            <a:endParaRPr lang="en-GB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8" y="2934839"/>
            <a:ext cx="1533581" cy="8668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6993" y="0"/>
            <a:ext cx="1573128" cy="846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8281" y="818856"/>
            <a:ext cx="1796835" cy="1000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4783" y="2001261"/>
            <a:ext cx="1299617" cy="8476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1928" y="4893787"/>
            <a:ext cx="1950858" cy="1312460"/>
          </a:xfrm>
          <a:prstGeom prst="rect">
            <a:avLst/>
          </a:prstGeom>
        </p:spPr>
      </p:pic>
      <p:sp>
        <p:nvSpPr>
          <p:cNvPr id="8" name="Bent Arrow 7"/>
          <p:cNvSpPr/>
          <p:nvPr/>
        </p:nvSpPr>
        <p:spPr>
          <a:xfrm>
            <a:off x="7936503" y="136468"/>
            <a:ext cx="811711" cy="982525"/>
          </a:xfrm>
          <a:prstGeom prst="bentArrow">
            <a:avLst>
              <a:gd name="adj1" fmla="val 11549"/>
              <a:gd name="adj2" fmla="val 25000"/>
              <a:gd name="adj3" fmla="val 25000"/>
              <a:gd name="adj4" fmla="val 387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6230712" y="846152"/>
            <a:ext cx="3472845" cy="1433024"/>
          </a:xfrm>
          <a:prstGeom prst="cloudCallout">
            <a:avLst>
              <a:gd name="adj1" fmla="val -44439"/>
              <a:gd name="adj2" fmla="val 83279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Explain crystallisation as a separation technique</a:t>
            </a:r>
            <a:endParaRPr lang="en-GB" dirty="0"/>
          </a:p>
          <a:p>
            <a:pPr algn="ctr"/>
            <a:endParaRPr lang="en-GB" sz="1100" dirty="0"/>
          </a:p>
        </p:txBody>
      </p:sp>
      <p:sp>
        <p:nvSpPr>
          <p:cNvPr id="153" name="Bent Arrow 152"/>
          <p:cNvSpPr/>
          <p:nvPr/>
        </p:nvSpPr>
        <p:spPr>
          <a:xfrm rot="5400000">
            <a:off x="10101457" y="4154061"/>
            <a:ext cx="1386103" cy="656831"/>
          </a:xfrm>
          <a:prstGeom prst="bentArrow">
            <a:avLst>
              <a:gd name="adj1" fmla="val 11549"/>
              <a:gd name="adj2" fmla="val 25000"/>
              <a:gd name="adj3" fmla="val 25000"/>
              <a:gd name="adj4" fmla="val 387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7820166" y="2988860"/>
            <a:ext cx="2870579" cy="1998933"/>
          </a:xfrm>
          <a:prstGeom prst="cloudCallout">
            <a:avLst>
              <a:gd name="adj1" fmla="val -77474"/>
              <a:gd name="adj2" fmla="val -38305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Explain simple distillation as a separation technique</a:t>
            </a:r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sz="1100" dirty="0"/>
          </a:p>
        </p:txBody>
      </p:sp>
      <p:sp>
        <p:nvSpPr>
          <p:cNvPr id="154" name="Bent Arrow 153"/>
          <p:cNvSpPr/>
          <p:nvPr/>
        </p:nvSpPr>
        <p:spPr>
          <a:xfrm rot="16200000">
            <a:off x="1144700" y="3573360"/>
            <a:ext cx="479073" cy="1087645"/>
          </a:xfrm>
          <a:prstGeom prst="bentArrow">
            <a:avLst>
              <a:gd name="adj1" fmla="val 11549"/>
              <a:gd name="adj2" fmla="val 33899"/>
              <a:gd name="adj3" fmla="val 25000"/>
              <a:gd name="adj4" fmla="val 387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1384237" y="3478769"/>
            <a:ext cx="3472845" cy="1433024"/>
          </a:xfrm>
          <a:prstGeom prst="cloudCallout">
            <a:avLst>
              <a:gd name="adj1" fmla="val 63425"/>
              <a:gd name="adj2" fmla="val -6607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Explain filtration as a separation technique </a:t>
            </a:r>
            <a:endParaRPr lang="en-GB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5353" y="4987793"/>
            <a:ext cx="1738977" cy="158117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10800000">
            <a:off x="3466531" y="5585098"/>
            <a:ext cx="1221697" cy="1333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loud Callout 22"/>
          <p:cNvSpPr/>
          <p:nvPr/>
        </p:nvSpPr>
        <p:spPr>
          <a:xfrm>
            <a:off x="4517313" y="4475496"/>
            <a:ext cx="3780525" cy="2382503"/>
          </a:xfrm>
          <a:prstGeom prst="cloudCallout">
            <a:avLst>
              <a:gd name="adj1" fmla="val -4118"/>
              <a:gd name="adj2" fmla="val -8869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fractional distillation as a separation technique</a:t>
            </a:r>
            <a:endParaRPr lang="en-GB" sz="1100" dirty="0"/>
          </a:p>
        </p:txBody>
      </p:sp>
      <p:sp>
        <p:nvSpPr>
          <p:cNvPr id="155" name="Bent Arrow 154"/>
          <p:cNvSpPr/>
          <p:nvPr/>
        </p:nvSpPr>
        <p:spPr>
          <a:xfrm>
            <a:off x="3282862" y="445689"/>
            <a:ext cx="1142633" cy="846470"/>
          </a:xfrm>
          <a:prstGeom prst="bentArrow">
            <a:avLst>
              <a:gd name="adj1" fmla="val 11549"/>
              <a:gd name="adj2" fmla="val 18738"/>
              <a:gd name="adj3" fmla="val 25000"/>
              <a:gd name="adj4" fmla="val 387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2603" y="-4402"/>
            <a:ext cx="2016588" cy="1123396"/>
          </a:xfrm>
          <a:prstGeom prst="rect">
            <a:avLst/>
          </a:prstGeom>
        </p:spPr>
      </p:pic>
      <p:sp>
        <p:nvSpPr>
          <p:cNvPr id="22" name="Cloud Callout 21"/>
          <p:cNvSpPr/>
          <p:nvPr/>
        </p:nvSpPr>
        <p:spPr>
          <a:xfrm>
            <a:off x="1384237" y="1118994"/>
            <a:ext cx="3865985" cy="2008803"/>
          </a:xfrm>
          <a:prstGeom prst="cloudCallout">
            <a:avLst>
              <a:gd name="adj1" fmla="val 65572"/>
              <a:gd name="adj2" fmla="val 31876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GB" sz="1100" dirty="0" smtClean="0"/>
          </a:p>
          <a:p>
            <a:pPr algn="ctr"/>
            <a:r>
              <a:rPr lang="en-GB" sz="1100" dirty="0" smtClean="0"/>
              <a:t>Explain chromatography as a separation technique </a:t>
            </a:r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8993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300516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Bonding – ionic </a:t>
            </a:r>
            <a:endParaRPr lang="en-GB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2662897" y="1335562"/>
            <a:ext cx="348342" cy="160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662219" y="2683293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9389" y="1708787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14719" y="1219461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Vertical Scroll 12"/>
          <p:cNvSpPr/>
          <p:nvPr/>
        </p:nvSpPr>
        <p:spPr>
          <a:xfrm>
            <a:off x="4500096" y="73424"/>
            <a:ext cx="1254034" cy="2609869"/>
          </a:xfrm>
          <a:prstGeom prst="vertic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the charge of the following atoms when they form ions</a:t>
            </a:r>
          </a:p>
          <a:p>
            <a:r>
              <a:rPr lang="en-US" sz="1100" dirty="0" smtClean="0"/>
              <a:t>Na</a:t>
            </a:r>
          </a:p>
          <a:p>
            <a:r>
              <a:rPr lang="en-US" sz="1100" dirty="0" smtClean="0"/>
              <a:t>Mg</a:t>
            </a:r>
          </a:p>
          <a:p>
            <a:r>
              <a:rPr lang="en-US" sz="1100" dirty="0" smtClean="0"/>
              <a:t>K</a:t>
            </a:r>
          </a:p>
          <a:p>
            <a:r>
              <a:rPr lang="en-US" sz="1100" dirty="0" smtClean="0"/>
              <a:t>O</a:t>
            </a:r>
          </a:p>
          <a:p>
            <a:r>
              <a:rPr lang="en-US" sz="1100" dirty="0" smtClean="0"/>
              <a:t>Cl</a:t>
            </a:r>
          </a:p>
          <a:p>
            <a:r>
              <a:rPr lang="en-US" sz="1100" dirty="0" smtClean="0"/>
              <a:t>Br</a:t>
            </a:r>
          </a:p>
          <a:p>
            <a:r>
              <a:rPr lang="en-US" sz="1100" dirty="0" smtClean="0"/>
              <a:t>S</a:t>
            </a:r>
          </a:p>
          <a:p>
            <a:r>
              <a:rPr lang="en-US" sz="1100" dirty="0" smtClean="0"/>
              <a:t>Ca</a:t>
            </a:r>
          </a:p>
          <a:p>
            <a:endParaRPr lang="en-GB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94140" y="4537521"/>
            <a:ext cx="4296941" cy="10682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Draw the dot and cross diagram for magnesium oxide (MgCl</a:t>
            </a:r>
            <a:r>
              <a:rPr lang="en-US" sz="1100" baseline="-25000" dirty="0" smtClean="0">
                <a:solidFill>
                  <a:schemeClr val="tx1"/>
                </a:solidFill>
              </a:rPr>
              <a:t>2</a:t>
            </a:r>
            <a:r>
              <a:rPr lang="en-US" sz="1100" dirty="0" smtClean="0">
                <a:solidFill>
                  <a:schemeClr val="tx1"/>
                </a:solidFill>
              </a:rPr>
              <a:t>)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1" name="Double Wave 10"/>
          <p:cNvSpPr/>
          <p:nvPr/>
        </p:nvSpPr>
        <p:spPr>
          <a:xfrm>
            <a:off x="184983" y="3012520"/>
            <a:ext cx="3460653" cy="1445836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156" y="3239984"/>
            <a:ext cx="1381051" cy="7215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2388" y="3300695"/>
            <a:ext cx="20190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diagram shows a structure for iron pyrites. Give  the formula</a:t>
            </a:r>
            <a:endParaRPr lang="en-GB" sz="110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4520698" y="5507473"/>
            <a:ext cx="3723580" cy="1190410"/>
          </a:xfrm>
          <a:prstGeom prst="wedgeRoundRectCallout">
            <a:avLst>
              <a:gd name="adj1" fmla="val -57111"/>
              <a:gd name="adj2" fmla="val -1054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Describe, in terms of electrons, how magnesium atoms and chlorine atoms change into ions to produce magnesium chloride </a:t>
            </a:r>
            <a:endParaRPr lang="en-GB" sz="1100" dirty="0">
              <a:solidFill>
                <a:sysClr val="windowText" lastClr="000000"/>
              </a:solidFill>
            </a:endParaRP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</p:txBody>
      </p:sp>
      <p:sp>
        <p:nvSpPr>
          <p:cNvPr id="22" name="Cloud Callout 21"/>
          <p:cNvSpPr/>
          <p:nvPr/>
        </p:nvSpPr>
        <p:spPr>
          <a:xfrm>
            <a:off x="4497418" y="2722437"/>
            <a:ext cx="3010486" cy="1506145"/>
          </a:xfrm>
          <a:prstGeom prst="cloudCallout">
            <a:avLst>
              <a:gd name="adj1" fmla="val -82299"/>
              <a:gd name="adj2" fmla="val 15286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What are the properties of ionic compounds?</a:t>
            </a:r>
            <a:endParaRPr lang="en-GB" sz="11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757045"/>
              </p:ext>
            </p:extLst>
          </p:nvPr>
        </p:nvGraphicFramePr>
        <p:xfrm>
          <a:off x="6366172" y="137310"/>
          <a:ext cx="5463656" cy="24322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5914">
                  <a:extLst>
                    <a:ext uri="{9D8B030D-6E8A-4147-A177-3AD203B41FA5}">
                      <a16:colId xmlns:a16="http://schemas.microsoft.com/office/drawing/2014/main" val="286134658"/>
                    </a:ext>
                  </a:extLst>
                </a:gridCol>
                <a:gridCol w="1365914">
                  <a:extLst>
                    <a:ext uri="{9D8B030D-6E8A-4147-A177-3AD203B41FA5}">
                      <a16:colId xmlns:a16="http://schemas.microsoft.com/office/drawing/2014/main" val="3844120902"/>
                    </a:ext>
                  </a:extLst>
                </a:gridCol>
                <a:gridCol w="1365914">
                  <a:extLst>
                    <a:ext uri="{9D8B030D-6E8A-4147-A177-3AD203B41FA5}">
                      <a16:colId xmlns:a16="http://schemas.microsoft.com/office/drawing/2014/main" val="3980999031"/>
                    </a:ext>
                  </a:extLst>
                </a:gridCol>
                <a:gridCol w="1365914">
                  <a:extLst>
                    <a:ext uri="{9D8B030D-6E8A-4147-A177-3AD203B41FA5}">
                      <a16:colId xmlns:a16="http://schemas.microsoft.com/office/drawing/2014/main" val="2236505990"/>
                    </a:ext>
                  </a:extLst>
                </a:gridCol>
              </a:tblGrid>
              <a:tr h="3291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Give</a:t>
                      </a:r>
                      <a:r>
                        <a:rPr lang="en-US" sz="1100" baseline="0" dirty="0" smtClean="0"/>
                        <a:t> the limitations for each of the following models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853597"/>
                  </a:ext>
                </a:extLst>
              </a:tr>
              <a:tr h="106419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Dot</a:t>
                      </a:r>
                      <a:r>
                        <a:rPr lang="en-US" sz="1100" baseline="0" dirty="0" smtClean="0"/>
                        <a:t> and cross</a:t>
                      </a:r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r>
                        <a:rPr lang="en-US" sz="1100" baseline="0" dirty="0" smtClean="0"/>
                        <a:t>Limitations</a:t>
                      </a:r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Ball and stick</a:t>
                      </a:r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r>
                        <a:rPr lang="en-US" sz="1100" baseline="0" dirty="0" smtClean="0"/>
                        <a:t>Limitations</a:t>
                      </a:r>
                    </a:p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2D</a:t>
                      </a:r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r>
                        <a:rPr lang="en-US" sz="1100" baseline="0" dirty="0" smtClean="0"/>
                        <a:t>Limitations</a:t>
                      </a:r>
                    </a:p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3D</a:t>
                      </a:r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endParaRPr lang="en-US" sz="1100" baseline="0" dirty="0" smtClean="0"/>
                    </a:p>
                    <a:p>
                      <a:pPr algn="ctr"/>
                      <a:r>
                        <a:rPr lang="en-US" sz="1100" baseline="0" dirty="0" smtClean="0"/>
                        <a:t>Limitations</a:t>
                      </a:r>
                    </a:p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443290"/>
                  </a:ext>
                </a:extLst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692" y="773648"/>
            <a:ext cx="1088693" cy="6121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091" y="731589"/>
            <a:ext cx="675385" cy="6542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4600" y="687604"/>
            <a:ext cx="889921" cy="7111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5826" y="727185"/>
            <a:ext cx="759616" cy="671611"/>
          </a:xfrm>
          <a:prstGeom prst="rect">
            <a:avLst/>
          </a:prstGeom>
        </p:spPr>
      </p:pic>
      <p:sp>
        <p:nvSpPr>
          <p:cNvPr id="30" name="Cloud Callout 29"/>
          <p:cNvSpPr/>
          <p:nvPr/>
        </p:nvSpPr>
        <p:spPr>
          <a:xfrm>
            <a:off x="8476970" y="2684954"/>
            <a:ext cx="3694131" cy="1723292"/>
          </a:xfrm>
          <a:prstGeom prst="cloudCallout">
            <a:avLst>
              <a:gd name="adj1" fmla="val -80132"/>
              <a:gd name="adj2" fmla="val -16733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Sodium chloride (NaCl) has a regular structure – a giant ionic lattice.  Explain what this means.</a:t>
            </a:r>
            <a:endParaRPr lang="en-GB" sz="1100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8764175" y="4675493"/>
            <a:ext cx="3261496" cy="1930921"/>
          </a:xfrm>
          <a:prstGeom prst="wedgeRoundRectCallout">
            <a:avLst>
              <a:gd name="adj1" fmla="val 22023"/>
              <a:gd name="adj2" fmla="val -7848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why NaCl conducts electricity when molten/in a solution but does not when solid.</a:t>
            </a:r>
            <a:endParaRPr lang="en-US" sz="1100" dirty="0"/>
          </a:p>
          <a:p>
            <a:endParaRPr lang="en-US" sz="1100" dirty="0" smtClean="0"/>
          </a:p>
        </p:txBody>
      </p:sp>
      <p:sp>
        <p:nvSpPr>
          <p:cNvPr id="27" name="Rounded Rectangular Callout 26"/>
          <p:cNvSpPr/>
          <p:nvPr/>
        </p:nvSpPr>
        <p:spPr>
          <a:xfrm>
            <a:off x="5745869" y="4323708"/>
            <a:ext cx="2888689" cy="1040248"/>
          </a:xfrm>
          <a:prstGeom prst="wedgeRoundRectCallout">
            <a:avLst>
              <a:gd name="adj1" fmla="val 1528"/>
              <a:gd name="adj2" fmla="val -10438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why ionic compounds have high melting/boiling points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74670"/>
              </p:ext>
            </p:extLst>
          </p:nvPr>
        </p:nvGraphicFramePr>
        <p:xfrm>
          <a:off x="153260" y="550238"/>
          <a:ext cx="3841965" cy="2327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8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870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term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Definition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5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Ion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5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Ionic</a:t>
                      </a:r>
                      <a:r>
                        <a:rPr lang="en-US" sz="1100" baseline="0" dirty="0" smtClean="0"/>
                        <a:t> bond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58">
                <a:tc>
                  <a:txBody>
                    <a:bodyPr/>
                    <a:lstStyle/>
                    <a:p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Electrostatic attraction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Giant lattice</a:t>
                      </a:r>
                      <a:endParaRPr lang="en-GB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48722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995225" y="550238"/>
            <a:ext cx="623949" cy="5470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9192" y="5697414"/>
            <a:ext cx="423782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What happens to metals in ionic bonding?</a:t>
            </a:r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What happens to non-metals in ionic bonding</a:t>
            </a:r>
          </a:p>
          <a:p>
            <a:endParaRPr lang="en-US" sz="1100" dirty="0"/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5870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300516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Bonding – Simple Covalent</a:t>
            </a:r>
            <a:endParaRPr lang="en-GB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2662897" y="1335562"/>
            <a:ext cx="348342" cy="160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662219" y="2683293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9389" y="1708787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14719" y="1219461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62758"/>
              </p:ext>
            </p:extLst>
          </p:nvPr>
        </p:nvGraphicFramePr>
        <p:xfrm>
          <a:off x="82214" y="524085"/>
          <a:ext cx="3841965" cy="1390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8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17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term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Definition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91">
                <a:tc>
                  <a:txBody>
                    <a:bodyPr/>
                    <a:lstStyle/>
                    <a:p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Covalent bond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191">
                <a:tc>
                  <a:txBody>
                    <a:bodyPr/>
                    <a:lstStyle/>
                    <a:p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Molecule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191">
                <a:tc>
                  <a:txBody>
                    <a:bodyPr/>
                    <a:lstStyle/>
                    <a:p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Polymer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Rounded Rectangular Callout 34"/>
          <p:cNvSpPr/>
          <p:nvPr/>
        </p:nvSpPr>
        <p:spPr>
          <a:xfrm>
            <a:off x="84445" y="4948315"/>
            <a:ext cx="2421835" cy="1825277"/>
          </a:xfrm>
          <a:prstGeom prst="wedgeRoundRectCallout">
            <a:avLst>
              <a:gd name="adj1" fmla="val -21079"/>
              <a:gd name="adj2" fmla="val -6848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Give the formula of some common molecules:</a:t>
            </a:r>
          </a:p>
          <a:p>
            <a:pPr algn="ctr"/>
            <a:endParaRPr lang="en-GB" sz="500" dirty="0" smtClean="0">
              <a:solidFill>
                <a:sysClr val="windowText" lastClr="000000"/>
              </a:solidFill>
            </a:endParaRPr>
          </a:p>
          <a:p>
            <a:r>
              <a:rPr lang="en-US" sz="1100" dirty="0" smtClean="0">
                <a:solidFill>
                  <a:sysClr val="windowText" lastClr="000000"/>
                </a:solidFill>
              </a:rPr>
              <a:t>Hydrogen</a:t>
            </a:r>
          </a:p>
          <a:p>
            <a:r>
              <a:rPr lang="en-US" sz="1100" dirty="0" smtClean="0">
                <a:solidFill>
                  <a:sysClr val="windowText" lastClr="000000"/>
                </a:solidFill>
              </a:rPr>
              <a:t>Water</a:t>
            </a:r>
          </a:p>
          <a:p>
            <a:r>
              <a:rPr lang="en-US" sz="1100" dirty="0" smtClean="0">
                <a:solidFill>
                  <a:sysClr val="windowText" lastClr="000000"/>
                </a:solidFill>
              </a:rPr>
              <a:t>Oxygen </a:t>
            </a:r>
          </a:p>
          <a:p>
            <a:r>
              <a:rPr lang="en-US" sz="1100" dirty="0" smtClean="0">
                <a:solidFill>
                  <a:sysClr val="windowText" lastClr="000000"/>
                </a:solidFill>
              </a:rPr>
              <a:t>Chlorine</a:t>
            </a:r>
          </a:p>
          <a:p>
            <a:r>
              <a:rPr lang="en-US" sz="1100" dirty="0" smtClean="0">
                <a:solidFill>
                  <a:sysClr val="windowText" lastClr="000000"/>
                </a:solidFill>
              </a:rPr>
              <a:t>Hydrogen chloride </a:t>
            </a:r>
          </a:p>
          <a:p>
            <a:r>
              <a:rPr lang="en-US" sz="1100" dirty="0" smtClean="0">
                <a:solidFill>
                  <a:sysClr val="windowText" lastClr="000000"/>
                </a:solidFill>
              </a:rPr>
              <a:t>Ammonia</a:t>
            </a:r>
          </a:p>
          <a:p>
            <a:r>
              <a:rPr lang="en-US" sz="1100" dirty="0" smtClean="0">
                <a:solidFill>
                  <a:sysClr val="windowText" lastClr="000000"/>
                </a:solidFill>
              </a:rPr>
              <a:t>Methane</a:t>
            </a:r>
          </a:p>
          <a:p>
            <a:pPr algn="ctr"/>
            <a:endParaRPr lang="en-GB" sz="11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06423"/>
              </p:ext>
            </p:extLst>
          </p:nvPr>
        </p:nvGraphicFramePr>
        <p:xfrm>
          <a:off x="82214" y="2198113"/>
          <a:ext cx="5646170" cy="2427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2057">
                  <a:extLst>
                    <a:ext uri="{9D8B030D-6E8A-4147-A177-3AD203B41FA5}">
                      <a16:colId xmlns:a16="http://schemas.microsoft.com/office/drawing/2014/main" val="1694228269"/>
                    </a:ext>
                  </a:extLst>
                </a:gridCol>
                <a:gridCol w="1882056">
                  <a:extLst>
                    <a:ext uri="{9D8B030D-6E8A-4147-A177-3AD203B41FA5}">
                      <a16:colId xmlns:a16="http://schemas.microsoft.com/office/drawing/2014/main" val="3290021517"/>
                    </a:ext>
                  </a:extLst>
                </a:gridCol>
                <a:gridCol w="1882057">
                  <a:extLst>
                    <a:ext uri="{9D8B030D-6E8A-4147-A177-3AD203B41FA5}">
                      <a16:colId xmlns:a16="http://schemas.microsoft.com/office/drawing/2014/main" val="3345497939"/>
                    </a:ext>
                  </a:extLst>
                </a:gridCol>
              </a:tblGrid>
              <a:tr h="26298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Explain the following properties of covalently</a:t>
                      </a:r>
                      <a:r>
                        <a:rPr lang="en-US" sz="1100" baseline="0" dirty="0" smtClean="0"/>
                        <a:t> bonded substances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869271"/>
                  </a:ext>
                </a:extLst>
              </a:tr>
              <a:tr h="2629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Low melting and boiling point (molecules)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Do not conduct electricity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Large molecules have</a:t>
                      </a:r>
                      <a:r>
                        <a:rPr lang="en-US" sz="1100" baseline="0" dirty="0" smtClean="0"/>
                        <a:t> higher melting and boiling points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437672"/>
                  </a:ext>
                </a:extLst>
              </a:tr>
              <a:tr h="262987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965708"/>
                  </a:ext>
                </a:extLst>
              </a:tr>
            </a:tbl>
          </a:graphicData>
        </a:graphic>
      </p:graphicFrame>
      <p:sp>
        <p:nvSpPr>
          <p:cNvPr id="36" name="Double Wave 35"/>
          <p:cNvSpPr/>
          <p:nvPr/>
        </p:nvSpPr>
        <p:spPr>
          <a:xfrm>
            <a:off x="2718322" y="4984337"/>
            <a:ext cx="3460653" cy="1445836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725727" y="5272512"/>
            <a:ext cx="2019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diagram shows a structure for  ammonia. Give  the formula</a:t>
            </a:r>
            <a:endParaRPr lang="en-GB" sz="1100" dirty="0"/>
          </a:p>
        </p:txBody>
      </p:sp>
      <p:sp>
        <p:nvSpPr>
          <p:cNvPr id="9" name="Flowchart: Punched Tape 8"/>
          <p:cNvSpPr/>
          <p:nvPr/>
        </p:nvSpPr>
        <p:spPr>
          <a:xfrm>
            <a:off x="6317397" y="1917181"/>
            <a:ext cx="2781841" cy="2595455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dirty="0" smtClean="0"/>
              <a:t>Polymers are covalently bonded substances with large molecules. Draw a diagram to show the repeating unit of poly(ethane)</a:t>
            </a:r>
            <a:endParaRPr lang="en-GB" sz="1100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A438411B-EB7F-497F-8641-4A16BD486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419" y="5293796"/>
            <a:ext cx="861755" cy="513251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728384" y="2683293"/>
            <a:ext cx="58901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459458" y="189525"/>
            <a:ext cx="3681051" cy="164943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>
                <a:solidFill>
                  <a:sysClr val="windowText" lastClr="000000"/>
                </a:solidFill>
              </a:rPr>
              <a:t>Draw the dot and cross diagram to show the covalent bonding in Cl</a:t>
            </a:r>
            <a:r>
              <a:rPr lang="en-GB" sz="1100" baseline="-25000">
                <a:solidFill>
                  <a:sysClr val="windowText" lastClr="000000"/>
                </a:solidFill>
              </a:rPr>
              <a:t>2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553157" y="175457"/>
            <a:ext cx="3376247" cy="164943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dirty="0">
                <a:solidFill>
                  <a:sysClr val="windowText" lastClr="000000"/>
                </a:solidFill>
              </a:rPr>
              <a:t>Draw the dot and cross diagram to show the covalent bonding in O</a:t>
            </a:r>
            <a:r>
              <a:rPr lang="en-GB" sz="1100" baseline="-25000" dirty="0">
                <a:solidFill>
                  <a:sysClr val="windowText" lastClr="000000"/>
                </a:solidFill>
              </a:rPr>
              <a:t>2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9359930" y="1931249"/>
            <a:ext cx="2569474" cy="23312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dirty="0">
                <a:solidFill>
                  <a:sysClr val="windowText" lastClr="000000"/>
                </a:solidFill>
              </a:rPr>
              <a:t>Draw the dot and cross diagram to show the covalent bonding in H</a:t>
            </a:r>
            <a:r>
              <a:rPr lang="en-GB" sz="1100" baseline="-25000" dirty="0">
                <a:solidFill>
                  <a:sysClr val="windowText" lastClr="000000"/>
                </a:solidFill>
              </a:rPr>
              <a:t>2</a:t>
            </a:r>
            <a:r>
              <a:rPr lang="en-GB" sz="11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537127" y="4661200"/>
            <a:ext cx="2682124" cy="203104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dirty="0">
                <a:solidFill>
                  <a:sysClr val="windowText" lastClr="000000"/>
                </a:solidFill>
              </a:rPr>
              <a:t>Draw the dot and cross diagram to show the covalent bonding in </a:t>
            </a:r>
            <a:r>
              <a:rPr lang="en-GB" sz="1100" dirty="0" smtClean="0">
                <a:solidFill>
                  <a:sysClr val="windowText" lastClr="000000"/>
                </a:solidFill>
              </a:rPr>
              <a:t>N</a:t>
            </a:r>
            <a:r>
              <a:rPr lang="en-GB" sz="1100" baseline="-25000" dirty="0" smtClean="0">
                <a:solidFill>
                  <a:sysClr val="windowText" lastClr="000000"/>
                </a:solidFill>
              </a:rPr>
              <a:t>3</a:t>
            </a:r>
            <a:endParaRPr lang="en-GB" sz="11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9359930" y="4360985"/>
            <a:ext cx="2569474" cy="23312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dirty="0">
                <a:solidFill>
                  <a:sysClr val="windowText" lastClr="000000"/>
                </a:solidFill>
              </a:rPr>
              <a:t>Draw the dot and cross diagram to show the covalent bonding in CH</a:t>
            </a:r>
            <a:r>
              <a:rPr lang="en-GB" sz="1100" baseline="-25000" dirty="0">
                <a:solidFill>
                  <a:sysClr val="windowText" lastClr="000000"/>
                </a:solidFill>
              </a:rPr>
              <a:t>4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582" y="834650"/>
            <a:ext cx="2181572" cy="20887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67090"/>
            <a:ext cx="3300516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Bonding – Giant Covalent</a:t>
            </a:r>
            <a:endParaRPr lang="en-GB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2662897" y="1335562"/>
            <a:ext cx="348342" cy="160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662219" y="2683293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9389" y="1708787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14719" y="1219461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uble Wave 7"/>
          <p:cNvSpPr/>
          <p:nvPr/>
        </p:nvSpPr>
        <p:spPr>
          <a:xfrm>
            <a:off x="3424400" y="68464"/>
            <a:ext cx="4102926" cy="999506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Name 3 giant </a:t>
            </a:r>
            <a:r>
              <a:rPr lang="en-US" sz="1100" b="1" dirty="0" smtClean="0"/>
              <a:t>covalent </a:t>
            </a:r>
            <a:r>
              <a:rPr lang="en-US" sz="1100" dirty="0" smtClean="0"/>
              <a:t>substances</a:t>
            </a:r>
            <a:endParaRPr lang="en-GB" sz="1100" dirty="0"/>
          </a:p>
        </p:txBody>
      </p:sp>
      <p:sp>
        <p:nvSpPr>
          <p:cNvPr id="11" name="Double Wave 10"/>
          <p:cNvSpPr/>
          <p:nvPr/>
        </p:nvSpPr>
        <p:spPr>
          <a:xfrm>
            <a:off x="7599912" y="63539"/>
            <a:ext cx="4271246" cy="1043366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State three properties that are typical of substances with giant covalent structures</a:t>
            </a:r>
            <a:endParaRPr lang="en-GB" sz="11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627130" y="2066996"/>
            <a:ext cx="1698849" cy="912639"/>
          </a:xfrm>
          <a:prstGeom prst="wedgeRoundRectCallout">
            <a:avLst>
              <a:gd name="adj1" fmla="val -66305"/>
              <a:gd name="adj2" fmla="val -3245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How many </a:t>
            </a:r>
            <a:r>
              <a:rPr lang="en-US" sz="1100" b="1" dirty="0" smtClean="0">
                <a:solidFill>
                  <a:sysClr val="windowText" lastClr="000000"/>
                </a:solidFill>
              </a:rPr>
              <a:t>covalent </a:t>
            </a:r>
            <a:r>
              <a:rPr lang="en-US" sz="1100" dirty="0" smtClean="0">
                <a:solidFill>
                  <a:sysClr val="windowText" lastClr="000000"/>
                </a:solidFill>
              </a:rPr>
              <a:t>bonds  does each carbon atom form?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13" name="Double Wave 12"/>
          <p:cNvSpPr/>
          <p:nvPr/>
        </p:nvSpPr>
        <p:spPr>
          <a:xfrm>
            <a:off x="9144000" y="4444725"/>
            <a:ext cx="2925742" cy="2349107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</a:t>
            </a:r>
            <a:r>
              <a:rPr lang="en-US" sz="1100" b="1" dirty="0" smtClean="0"/>
              <a:t>graphene</a:t>
            </a:r>
            <a:r>
              <a:rPr lang="en-US" sz="1100" dirty="0" smtClean="0"/>
              <a:t>?</a:t>
            </a:r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Give some properties</a:t>
            </a:r>
            <a:endParaRPr lang="en-GB" sz="11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471704" y="1147550"/>
            <a:ext cx="1854275" cy="777101"/>
          </a:xfrm>
          <a:prstGeom prst="wedgeRoundRectCallout">
            <a:avLst>
              <a:gd name="adj1" fmla="val -84062"/>
              <a:gd name="adj2" fmla="val -2528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Name the </a:t>
            </a:r>
            <a:r>
              <a:rPr lang="en-US" sz="1100" b="1" dirty="0" smtClean="0">
                <a:solidFill>
                  <a:sysClr val="windowText" lastClr="000000"/>
                </a:solidFill>
              </a:rPr>
              <a:t>giant covalent </a:t>
            </a:r>
            <a:r>
              <a:rPr lang="en-US" sz="1100" dirty="0" smtClean="0">
                <a:solidFill>
                  <a:sysClr val="windowText" lastClr="000000"/>
                </a:solidFill>
              </a:rPr>
              <a:t>structure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694286" y="3236289"/>
            <a:ext cx="1601428" cy="1284791"/>
          </a:xfrm>
          <a:prstGeom prst="wedgeRoundRectCallout">
            <a:avLst>
              <a:gd name="adj1" fmla="val 29969"/>
              <a:gd name="adj2" fmla="val -8729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What is the name given to the structure that carbon atoms form?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2662897" y="3165077"/>
            <a:ext cx="2421835" cy="1206708"/>
          </a:xfrm>
          <a:prstGeom prst="wedgeRoundRectCallout">
            <a:avLst>
              <a:gd name="adj1" fmla="val -41614"/>
              <a:gd name="adj2" fmla="val -8441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Give a property of </a:t>
            </a:r>
            <a:r>
              <a:rPr lang="en-US" sz="1100" b="1" dirty="0" smtClean="0">
                <a:solidFill>
                  <a:sysClr val="windowText" lastClr="000000"/>
                </a:solidFill>
              </a:rPr>
              <a:t>diamond</a:t>
            </a:r>
          </a:p>
          <a:p>
            <a:pPr algn="ctr"/>
            <a:endParaRPr lang="en-US" sz="1100" dirty="0">
              <a:solidFill>
                <a:sysClr val="windowText" lastClr="000000"/>
              </a:solidFill>
            </a:endParaRPr>
          </a:p>
          <a:p>
            <a:pPr algn="ctr"/>
            <a:endParaRPr lang="en-US" sz="11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Why does this make it useful for cutting tools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20688" y="2302642"/>
            <a:ext cx="1317894" cy="862435"/>
          </a:xfrm>
          <a:prstGeom prst="wedgeRoundRectCallout">
            <a:avLst>
              <a:gd name="adj1" fmla="val 63019"/>
              <a:gd name="adj2" fmla="val -7392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What is the melting point like?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105461" y="1147550"/>
            <a:ext cx="1254138" cy="787490"/>
          </a:xfrm>
          <a:prstGeom prst="wedgeRoundRectCallout">
            <a:avLst>
              <a:gd name="adj1" fmla="val 72570"/>
              <a:gd name="adj2" fmla="val 2011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Does it conduct electricity?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3736" y="1217025"/>
            <a:ext cx="1663598" cy="1485632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6388994" y="1205855"/>
            <a:ext cx="2421835" cy="777101"/>
          </a:xfrm>
          <a:prstGeom prst="wedgeRoundRectCallout">
            <a:avLst>
              <a:gd name="adj1" fmla="val 61057"/>
              <a:gd name="adj2" fmla="val 1187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Name the </a:t>
            </a:r>
            <a:r>
              <a:rPr lang="en-US" sz="1100" b="1" dirty="0" smtClean="0">
                <a:solidFill>
                  <a:sysClr val="windowText" lastClr="000000"/>
                </a:solidFill>
              </a:rPr>
              <a:t>giant covalent </a:t>
            </a:r>
            <a:r>
              <a:rPr lang="en-US" sz="1100" dirty="0" smtClean="0">
                <a:solidFill>
                  <a:sysClr val="windowText" lastClr="000000"/>
                </a:solidFill>
              </a:rPr>
              <a:t>structure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6930189" y="2066995"/>
            <a:ext cx="1698849" cy="912639"/>
          </a:xfrm>
          <a:prstGeom prst="wedgeRoundRectCallout">
            <a:avLst>
              <a:gd name="adj1" fmla="val 65896"/>
              <a:gd name="adj2" fmla="val -342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How many </a:t>
            </a:r>
            <a:r>
              <a:rPr lang="en-US" sz="1100" b="1" dirty="0" smtClean="0">
                <a:solidFill>
                  <a:sysClr val="windowText" lastClr="000000"/>
                </a:solidFill>
              </a:rPr>
              <a:t>covalent </a:t>
            </a:r>
            <a:r>
              <a:rPr lang="en-US" sz="1100" dirty="0" smtClean="0">
                <a:solidFill>
                  <a:sysClr val="windowText" lastClr="000000"/>
                </a:solidFill>
              </a:rPr>
              <a:t>bonds  does each carbon atom form?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9057827" y="2979634"/>
            <a:ext cx="1323331" cy="1284791"/>
          </a:xfrm>
          <a:prstGeom prst="wedgeRoundRectCallout">
            <a:avLst>
              <a:gd name="adj1" fmla="val 17846"/>
              <a:gd name="adj2" fmla="val -7979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What do the dotted lines in the diagram represent?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10718023" y="1348501"/>
            <a:ext cx="1254138" cy="787490"/>
          </a:xfrm>
          <a:prstGeom prst="wedgeRoundRectCallout">
            <a:avLst>
              <a:gd name="adj1" fmla="val -78368"/>
              <a:gd name="adj2" fmla="val -840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Does it conduct electricity?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10468314" y="2273099"/>
            <a:ext cx="1601428" cy="2098686"/>
          </a:xfrm>
          <a:prstGeom prst="wedgeRoundRectCallout">
            <a:avLst>
              <a:gd name="adj1" fmla="val 18950"/>
              <a:gd name="adj2" fmla="val -6071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Explain your answer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6924008" y="3165077"/>
            <a:ext cx="2011895" cy="897541"/>
          </a:xfrm>
          <a:prstGeom prst="wedgeRoundRectCallout">
            <a:avLst>
              <a:gd name="adj1" fmla="val 68729"/>
              <a:gd name="adj2" fmla="val -9046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How are the carbon atoms arranged?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6924008" y="4136521"/>
            <a:ext cx="2011895" cy="1385199"/>
          </a:xfrm>
          <a:prstGeom prst="wedgeRoundRectCallout">
            <a:avLst>
              <a:gd name="adj1" fmla="val 20545"/>
              <a:gd name="adj2" fmla="val -6187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Why does this property make </a:t>
            </a:r>
            <a:r>
              <a:rPr lang="en-US" sz="1100" b="1" dirty="0" smtClean="0">
                <a:solidFill>
                  <a:sysClr val="windowText" lastClr="000000"/>
                </a:solidFill>
              </a:rPr>
              <a:t>graphite</a:t>
            </a:r>
            <a:r>
              <a:rPr lang="en-US" sz="1100" dirty="0" smtClean="0">
                <a:solidFill>
                  <a:sysClr val="windowText" lastClr="000000"/>
                </a:solidFill>
              </a:rPr>
              <a:t> useful as a lubricant?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5370546" y="2323337"/>
            <a:ext cx="1411705" cy="1683480"/>
          </a:xfrm>
          <a:prstGeom prst="vertic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What single element are </a:t>
            </a:r>
            <a:r>
              <a:rPr lang="en-US" sz="1100" b="1" dirty="0">
                <a:solidFill>
                  <a:schemeClr val="tx1"/>
                </a:solidFill>
              </a:rPr>
              <a:t>graphite </a:t>
            </a:r>
            <a:r>
              <a:rPr lang="en-US" sz="1100" dirty="0">
                <a:solidFill>
                  <a:schemeClr val="tx1"/>
                </a:solidFill>
              </a:rPr>
              <a:t>and </a:t>
            </a:r>
            <a:r>
              <a:rPr lang="en-US" sz="1100" b="1" dirty="0">
                <a:solidFill>
                  <a:schemeClr val="tx1"/>
                </a:solidFill>
              </a:rPr>
              <a:t>diamond</a:t>
            </a:r>
            <a:r>
              <a:rPr lang="en-US" sz="1100" dirty="0">
                <a:solidFill>
                  <a:schemeClr val="tx1"/>
                </a:solidFill>
              </a:rPr>
              <a:t> made from?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1" name="Double Wave 30"/>
          <p:cNvSpPr/>
          <p:nvPr/>
        </p:nvSpPr>
        <p:spPr>
          <a:xfrm>
            <a:off x="200438" y="4772032"/>
            <a:ext cx="2702740" cy="1917526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are </a:t>
            </a:r>
            <a:r>
              <a:rPr lang="en-US" sz="1100" b="1" dirty="0" smtClean="0"/>
              <a:t>fullerenes</a:t>
            </a:r>
            <a:r>
              <a:rPr lang="en-US" sz="1100" dirty="0" smtClean="0"/>
              <a:t>?</a:t>
            </a:r>
          </a:p>
          <a:p>
            <a:pPr algn="ctr"/>
            <a:endParaRPr lang="en-US" sz="1100" dirty="0" smtClean="0"/>
          </a:p>
          <a:p>
            <a:pPr algn="ctr"/>
            <a:endParaRPr lang="en-US" sz="1100" dirty="0" smtClean="0"/>
          </a:p>
          <a:p>
            <a:pPr algn="ctr"/>
            <a:endParaRPr lang="en-US" sz="1100" dirty="0"/>
          </a:p>
          <a:p>
            <a:pPr algn="ctr"/>
            <a:r>
              <a:rPr lang="en-US" sz="1100" dirty="0" smtClean="0"/>
              <a:t>Give two examples</a:t>
            </a:r>
            <a:endParaRPr lang="en-GB" sz="1100" dirty="0"/>
          </a:p>
        </p:txBody>
      </p:sp>
      <p:sp>
        <p:nvSpPr>
          <p:cNvPr id="34" name="Double Wave 33"/>
          <p:cNvSpPr/>
          <p:nvPr/>
        </p:nvSpPr>
        <p:spPr>
          <a:xfrm>
            <a:off x="3056282" y="4453408"/>
            <a:ext cx="3659630" cy="1083910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</a:t>
            </a:r>
            <a:r>
              <a:rPr lang="en-US" sz="1100" b="1" dirty="0" smtClean="0"/>
              <a:t>Buckminsterfullerene</a:t>
            </a:r>
            <a:r>
              <a:rPr lang="en-US" sz="1100" dirty="0" smtClean="0"/>
              <a:t>?</a:t>
            </a:r>
          </a:p>
          <a:p>
            <a:pPr algn="ctr"/>
            <a:endParaRPr lang="en-US" sz="1100" dirty="0"/>
          </a:p>
          <a:p>
            <a:pPr algn="ctr"/>
            <a:r>
              <a:rPr lang="en-US" sz="1100" dirty="0" smtClean="0"/>
              <a:t>Explain its low melting point.</a:t>
            </a:r>
            <a:endParaRPr lang="en-GB" sz="1100" dirty="0"/>
          </a:p>
        </p:txBody>
      </p:sp>
      <p:sp>
        <p:nvSpPr>
          <p:cNvPr id="35" name="Double Wave 34"/>
          <p:cNvSpPr/>
          <p:nvPr/>
        </p:nvSpPr>
        <p:spPr>
          <a:xfrm>
            <a:off x="3056282" y="5537318"/>
            <a:ext cx="3659629" cy="1152240"/>
          </a:xfrm>
          <a:prstGeom prst="doubleWav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a </a:t>
            </a:r>
            <a:r>
              <a:rPr lang="en-US" sz="1100" b="1" dirty="0" smtClean="0"/>
              <a:t>nanotube</a:t>
            </a:r>
            <a:r>
              <a:rPr lang="en-US" sz="1100" dirty="0" smtClean="0"/>
              <a:t>?</a:t>
            </a:r>
          </a:p>
          <a:p>
            <a:pPr algn="ctr"/>
            <a:endParaRPr lang="en-US" sz="1100" dirty="0"/>
          </a:p>
          <a:p>
            <a:pPr algn="ctr"/>
            <a:r>
              <a:rPr lang="en-US" sz="1100" dirty="0" smtClean="0"/>
              <a:t>Why are they useful in nanotechnology?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9593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7877566" y="2755751"/>
            <a:ext cx="4131860" cy="981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two ways of estimating uncertainty</a:t>
            </a:r>
            <a:endParaRPr lang="en-GB" sz="1100" dirty="0"/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3300516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Quantitative</a:t>
            </a:r>
            <a:endParaRPr lang="en-GB" sz="1600" dirty="0"/>
          </a:p>
        </p:txBody>
      </p:sp>
      <p:sp>
        <p:nvSpPr>
          <p:cNvPr id="2" name="Rectangle 1"/>
          <p:cNvSpPr/>
          <p:nvPr/>
        </p:nvSpPr>
        <p:spPr>
          <a:xfrm>
            <a:off x="2662897" y="1335562"/>
            <a:ext cx="348342" cy="160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552251" y="1853100"/>
            <a:ext cx="458988" cy="255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662219" y="2683293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9389" y="1708787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14719" y="1219461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Horizontal Scroll 2"/>
          <p:cNvSpPr/>
          <p:nvPr/>
        </p:nvSpPr>
        <p:spPr>
          <a:xfrm>
            <a:off x="136058" y="545595"/>
            <a:ext cx="3052322" cy="1347731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the formula for calculating the number of moles</a:t>
            </a:r>
            <a:endParaRPr lang="en-GB" sz="1100" dirty="0"/>
          </a:p>
        </p:txBody>
      </p:sp>
      <p:sp>
        <p:nvSpPr>
          <p:cNvPr id="10" name="Cloud Callout 9"/>
          <p:cNvSpPr/>
          <p:nvPr/>
        </p:nvSpPr>
        <p:spPr>
          <a:xfrm>
            <a:off x="4036970" y="43803"/>
            <a:ext cx="2429145" cy="1451664"/>
          </a:xfrm>
          <a:prstGeom prst="cloudCallout">
            <a:avLst>
              <a:gd name="adj1" fmla="val -89576"/>
              <a:gd name="adj2" fmla="val 27674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What is relative formula mass?</a:t>
            </a:r>
            <a:endParaRPr lang="en-GB" dirty="0"/>
          </a:p>
          <a:p>
            <a:pPr algn="ctr"/>
            <a:endParaRPr lang="en-GB" sz="11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720528" y="86458"/>
            <a:ext cx="2494212" cy="616596"/>
          </a:xfrm>
          <a:prstGeom prst="wedgeRoundRectCallout">
            <a:avLst>
              <a:gd name="adj1" fmla="val -72996"/>
              <a:gd name="adj2" fmla="val -79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Calculate the RFM for </a:t>
            </a:r>
            <a:r>
              <a:rPr lang="en-GB" sz="1100" dirty="0" smtClean="0">
                <a:solidFill>
                  <a:sysClr val="windowText" lastClr="000000"/>
                </a:solidFill>
              </a:rPr>
              <a:t>CO</a:t>
            </a:r>
            <a:r>
              <a:rPr lang="en-GB" sz="1100" baseline="-25000" dirty="0" smtClean="0">
                <a:solidFill>
                  <a:sysClr val="windowText" lastClr="000000"/>
                </a:solidFill>
              </a:rPr>
              <a:t>2</a:t>
            </a:r>
            <a:endParaRPr lang="en-GB" sz="1100" dirty="0">
              <a:solidFill>
                <a:sysClr val="windowText" lastClr="000000"/>
              </a:solidFill>
            </a:endParaRPr>
          </a:p>
          <a:p>
            <a:pPr algn="ctr">
              <a:lnSpc>
                <a:spcPct val="200000"/>
              </a:lnSpc>
            </a:pPr>
            <a:endParaRPr lang="en-GB" sz="1100" dirty="0">
              <a:solidFill>
                <a:sysClr val="windowText" lastClr="000000"/>
              </a:solidFill>
            </a:endParaRPr>
          </a:p>
          <a:p>
            <a:pPr algn="ctr"/>
            <a:endParaRPr lang="en-US" sz="1100" dirty="0" smtClean="0"/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</p:txBody>
      </p:sp>
      <p:sp>
        <p:nvSpPr>
          <p:cNvPr id="12" name="Rounded Rectangular Callout 11"/>
          <p:cNvSpPr/>
          <p:nvPr/>
        </p:nvSpPr>
        <p:spPr>
          <a:xfrm>
            <a:off x="9303965" y="109382"/>
            <a:ext cx="2494215" cy="616596"/>
          </a:xfrm>
          <a:prstGeom prst="wedgeRoundRectCallout">
            <a:avLst>
              <a:gd name="adj1" fmla="val -65563"/>
              <a:gd name="adj2" fmla="val -3469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Calculate the RFM for </a:t>
            </a:r>
            <a:r>
              <a:rPr lang="en-GB" sz="1100" dirty="0" smtClean="0">
                <a:solidFill>
                  <a:sysClr val="windowText" lastClr="000000"/>
                </a:solidFill>
              </a:rPr>
              <a:t>H</a:t>
            </a:r>
            <a:r>
              <a:rPr lang="en-GB" sz="1100" baseline="-25000" dirty="0" smtClean="0">
                <a:solidFill>
                  <a:sysClr val="windowText" lastClr="000000"/>
                </a:solidFill>
              </a:rPr>
              <a:t>2</a:t>
            </a:r>
            <a:r>
              <a:rPr lang="en-GB" sz="1100" dirty="0" smtClean="0">
                <a:solidFill>
                  <a:sysClr val="windowText" lastClr="000000"/>
                </a:solidFill>
              </a:rPr>
              <a:t>O</a:t>
            </a:r>
            <a:endParaRPr lang="en-GB" sz="1100" dirty="0">
              <a:solidFill>
                <a:sysClr val="windowText" lastClr="000000"/>
              </a:solidFill>
            </a:endParaRPr>
          </a:p>
          <a:p>
            <a:pPr algn="ctr"/>
            <a:endParaRPr lang="en-US" sz="1100" dirty="0" smtClean="0"/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</p:txBody>
      </p:sp>
      <p:sp>
        <p:nvSpPr>
          <p:cNvPr id="13" name="Rounded Rectangular Callout 12"/>
          <p:cNvSpPr/>
          <p:nvPr/>
        </p:nvSpPr>
        <p:spPr>
          <a:xfrm>
            <a:off x="6673793" y="878871"/>
            <a:ext cx="2554508" cy="616596"/>
          </a:xfrm>
          <a:prstGeom prst="wedgeRoundRectCallout">
            <a:avLst>
              <a:gd name="adj1" fmla="val -71822"/>
              <a:gd name="adj2" fmla="val -5376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Calculate the RFM for </a:t>
            </a:r>
            <a:r>
              <a:rPr lang="en-GB" sz="1100" dirty="0" smtClean="0">
                <a:solidFill>
                  <a:sysClr val="windowText" lastClr="000000"/>
                </a:solidFill>
              </a:rPr>
              <a:t>NaCl</a:t>
            </a:r>
            <a:endParaRPr lang="en-GB" sz="1100" dirty="0">
              <a:solidFill>
                <a:sysClr val="windowText" lastClr="000000"/>
              </a:solidFill>
            </a:endParaRPr>
          </a:p>
          <a:p>
            <a:pPr algn="ctr"/>
            <a:endParaRPr lang="en-US" sz="1100" dirty="0" smtClean="0"/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</p:txBody>
      </p:sp>
      <p:sp>
        <p:nvSpPr>
          <p:cNvPr id="14" name="Rounded Rectangular Callout 13"/>
          <p:cNvSpPr/>
          <p:nvPr/>
        </p:nvSpPr>
        <p:spPr>
          <a:xfrm>
            <a:off x="9303965" y="878871"/>
            <a:ext cx="2494215" cy="616596"/>
          </a:xfrm>
          <a:prstGeom prst="wedgeRoundRectCallout">
            <a:avLst>
              <a:gd name="adj1" fmla="val -70521"/>
              <a:gd name="adj2" fmla="val -3681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Calculate the RFM for </a:t>
            </a:r>
            <a:r>
              <a:rPr lang="en-GB" sz="1100" dirty="0" smtClean="0">
                <a:solidFill>
                  <a:sysClr val="windowText" lastClr="000000"/>
                </a:solidFill>
              </a:rPr>
              <a:t>NaCl</a:t>
            </a:r>
            <a:endParaRPr lang="en-GB" sz="1100" dirty="0">
              <a:solidFill>
                <a:sysClr val="windowText" lastClr="000000"/>
              </a:solidFill>
            </a:endParaRPr>
          </a:p>
          <a:p>
            <a:pPr algn="ctr"/>
            <a:endParaRPr lang="en-US" sz="1100" dirty="0" smtClean="0"/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</p:txBody>
      </p:sp>
      <p:sp>
        <p:nvSpPr>
          <p:cNvPr id="5" name="Snip Same Side Corner Rectangle 4"/>
          <p:cNvSpPr/>
          <p:nvPr/>
        </p:nvSpPr>
        <p:spPr>
          <a:xfrm>
            <a:off x="136058" y="1865972"/>
            <a:ext cx="3052322" cy="1238209"/>
          </a:xfrm>
          <a:prstGeom prst="snip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the definition for the ‘law of conservation of mass’</a:t>
            </a:r>
            <a:endParaRPr lang="en-GB" sz="1100" dirty="0"/>
          </a:p>
        </p:txBody>
      </p:sp>
      <p:sp>
        <p:nvSpPr>
          <p:cNvPr id="21" name="Rounded Rectangle 20"/>
          <p:cNvSpPr/>
          <p:nvPr/>
        </p:nvSpPr>
        <p:spPr>
          <a:xfrm>
            <a:off x="61113" y="3248494"/>
            <a:ext cx="3169804" cy="155119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When magnesium burns in oxygen the mass increases. Explain why</a:t>
            </a:r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Write the symbol equation for this reaction</a:t>
            </a:r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16" name="Down Arrow 15"/>
          <p:cNvSpPr/>
          <p:nvPr/>
        </p:nvSpPr>
        <p:spPr>
          <a:xfrm>
            <a:off x="1498127" y="3086267"/>
            <a:ext cx="339747" cy="32133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93521" y="4988378"/>
            <a:ext cx="3137396" cy="18195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When calcium carbonate thermally decomposes the mass decreases. Explain why.</a:t>
            </a:r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  <a:p>
            <a:pPr algn="ctr"/>
            <a:endParaRPr lang="en-US" sz="1100" dirty="0"/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Write the symbol equation for this reaction</a:t>
            </a:r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25" name="Down Arrow 24"/>
          <p:cNvSpPr/>
          <p:nvPr/>
        </p:nvSpPr>
        <p:spPr>
          <a:xfrm>
            <a:off x="1476141" y="4799692"/>
            <a:ext cx="339747" cy="32133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ular Callout 23"/>
          <p:cNvSpPr/>
          <p:nvPr/>
        </p:nvSpPr>
        <p:spPr>
          <a:xfrm>
            <a:off x="3584241" y="1576913"/>
            <a:ext cx="4102938" cy="1062396"/>
          </a:xfrm>
          <a:prstGeom prst="wedgeRoundRectCallout">
            <a:avLst>
              <a:gd name="adj1" fmla="val -63292"/>
              <a:gd name="adj2" fmla="val -123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The mass of one substance in a reaction can be calculated if the masses of the other substances are known. Complete </a:t>
            </a:r>
            <a:endParaRPr lang="en-GB" sz="1100" dirty="0">
              <a:solidFill>
                <a:sysClr val="windowText" lastClr="000000"/>
              </a:solidFill>
            </a:endParaRPr>
          </a:p>
          <a:p>
            <a:endParaRPr lang="en-US" sz="1100" dirty="0" smtClean="0"/>
          </a:p>
          <a:p>
            <a:r>
              <a:rPr lang="en-US" sz="1100" dirty="0" smtClean="0"/>
              <a:t>? Calcium carbonate → 28 g Calcium oxide + 22 g Carbon dioxide</a:t>
            </a:r>
            <a:endParaRPr lang="en-US" sz="1100" dirty="0"/>
          </a:p>
          <a:p>
            <a:endParaRPr lang="en-US" sz="1100" dirty="0" smtClean="0"/>
          </a:p>
        </p:txBody>
      </p:sp>
      <p:sp>
        <p:nvSpPr>
          <p:cNvPr id="6" name="Flowchart: Punched Tape 5"/>
          <p:cNvSpPr/>
          <p:nvPr/>
        </p:nvSpPr>
        <p:spPr>
          <a:xfrm>
            <a:off x="3584241" y="2720755"/>
            <a:ext cx="4102938" cy="1067474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a </a:t>
            </a:r>
            <a:r>
              <a:rPr lang="en-US" sz="1100" b="1" dirty="0" smtClean="0"/>
              <a:t>closed system</a:t>
            </a:r>
            <a:r>
              <a:rPr lang="en-US" sz="1100" dirty="0" smtClean="0"/>
              <a:t>?</a:t>
            </a:r>
            <a:endParaRPr lang="en-GB" sz="1100" dirty="0"/>
          </a:p>
        </p:txBody>
      </p:sp>
      <p:sp>
        <p:nvSpPr>
          <p:cNvPr id="27" name="Rounded Rectangle 26"/>
          <p:cNvSpPr/>
          <p:nvPr/>
        </p:nvSpPr>
        <p:spPr>
          <a:xfrm>
            <a:off x="7877566" y="3887050"/>
            <a:ext cx="4131860" cy="981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How can we estimate uncertainty from a set of repeat measurements?</a:t>
            </a:r>
            <a:endParaRPr lang="en-GB" sz="1100" dirty="0"/>
          </a:p>
        </p:txBody>
      </p:sp>
      <p:sp>
        <p:nvSpPr>
          <p:cNvPr id="28" name="Down Arrow 27"/>
          <p:cNvSpPr/>
          <p:nvPr/>
        </p:nvSpPr>
        <p:spPr>
          <a:xfrm>
            <a:off x="9929035" y="2404586"/>
            <a:ext cx="442862" cy="46944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unched Tape 25"/>
          <p:cNvSpPr/>
          <p:nvPr/>
        </p:nvSpPr>
        <p:spPr>
          <a:xfrm>
            <a:off x="7877566" y="1589644"/>
            <a:ext cx="4102938" cy="1067474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Define ‘</a:t>
            </a:r>
            <a:r>
              <a:rPr lang="en-US" sz="1100" b="1" dirty="0" smtClean="0"/>
              <a:t>uncertainty</a:t>
            </a:r>
            <a:r>
              <a:rPr lang="en-US" sz="1100" dirty="0" smtClean="0"/>
              <a:t>’</a:t>
            </a:r>
            <a:endParaRPr lang="en-GB" sz="1100" dirty="0"/>
          </a:p>
        </p:txBody>
      </p:sp>
      <p:sp>
        <p:nvSpPr>
          <p:cNvPr id="30" name="Down Arrow 29"/>
          <p:cNvSpPr/>
          <p:nvPr/>
        </p:nvSpPr>
        <p:spPr>
          <a:xfrm>
            <a:off x="9943496" y="3688973"/>
            <a:ext cx="442862" cy="26559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3584241" y="5132113"/>
            <a:ext cx="4131860" cy="9819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Give the formula to calculate the concentration of a solution</a:t>
            </a:r>
            <a:endParaRPr lang="en-GB" sz="1100" dirty="0"/>
          </a:p>
        </p:txBody>
      </p:sp>
      <p:sp>
        <p:nvSpPr>
          <p:cNvPr id="34" name="Down Arrow 33"/>
          <p:cNvSpPr/>
          <p:nvPr/>
        </p:nvSpPr>
        <p:spPr>
          <a:xfrm>
            <a:off x="5635710" y="4780948"/>
            <a:ext cx="442862" cy="46944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Punched Tape 30"/>
          <p:cNvSpPr/>
          <p:nvPr/>
        </p:nvSpPr>
        <p:spPr>
          <a:xfrm>
            <a:off x="3584241" y="3737696"/>
            <a:ext cx="4102938" cy="1250681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Define ‘</a:t>
            </a:r>
            <a:r>
              <a:rPr lang="en-US" sz="1100" b="1" dirty="0" smtClean="0"/>
              <a:t>concentration</a:t>
            </a:r>
            <a:r>
              <a:rPr lang="en-US" sz="1100" dirty="0" smtClean="0"/>
              <a:t>’</a:t>
            </a:r>
            <a:endParaRPr lang="en-GB" sz="1100" dirty="0"/>
          </a:p>
        </p:txBody>
      </p:sp>
      <p:sp>
        <p:nvSpPr>
          <p:cNvPr id="35" name="Rounded Rectangle 34"/>
          <p:cNvSpPr/>
          <p:nvPr/>
        </p:nvSpPr>
        <p:spPr>
          <a:xfrm>
            <a:off x="7900820" y="5015670"/>
            <a:ext cx="4131860" cy="9719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8 g of sodium hydroxide is dissolved in 2 dm</a:t>
            </a:r>
            <a:r>
              <a:rPr lang="en-US" sz="1100" baseline="30000" dirty="0"/>
              <a:t>3</a:t>
            </a:r>
            <a:r>
              <a:rPr lang="en-US" sz="1100" dirty="0"/>
              <a:t> of water. Calculate the concentration of the sodium hydroxide solution formed.</a:t>
            </a:r>
            <a:endParaRPr lang="en-GB" sz="800" dirty="0"/>
          </a:p>
        </p:txBody>
      </p:sp>
      <p:sp>
        <p:nvSpPr>
          <p:cNvPr id="36" name="Down Arrow 35"/>
          <p:cNvSpPr/>
          <p:nvPr/>
        </p:nvSpPr>
        <p:spPr>
          <a:xfrm rot="16200000">
            <a:off x="7681450" y="5453117"/>
            <a:ext cx="442862" cy="33993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Punched Tape 14"/>
          <p:cNvSpPr/>
          <p:nvPr/>
        </p:nvSpPr>
        <p:spPr>
          <a:xfrm>
            <a:off x="3610367" y="6193084"/>
            <a:ext cx="4079607" cy="614888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Give the unit for volumes used in concentrations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916743" y="6119479"/>
            <a:ext cx="4131860" cy="6764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dirty="0" smtClean="0"/>
              <a:t>How do you convert cm</a:t>
            </a:r>
            <a:r>
              <a:rPr lang="en-US" sz="1100" baseline="30000" dirty="0" smtClean="0"/>
              <a:t>3  </a:t>
            </a:r>
            <a:r>
              <a:rPr lang="en-US" sz="1100" dirty="0" smtClean="0"/>
              <a:t>to dm</a:t>
            </a:r>
            <a:r>
              <a:rPr lang="en-US" sz="1100" baseline="30000" dirty="0"/>
              <a:t>3 </a:t>
            </a:r>
            <a:r>
              <a:rPr lang="en-US" sz="1100" dirty="0" smtClean="0"/>
              <a:t>?</a:t>
            </a:r>
          </a:p>
          <a:p>
            <a:endParaRPr lang="en-US" sz="1100" baseline="30000" dirty="0"/>
          </a:p>
          <a:p>
            <a:r>
              <a:rPr lang="en-US" sz="1100" dirty="0"/>
              <a:t>How do you convert </a:t>
            </a:r>
            <a:r>
              <a:rPr lang="en-US" sz="1100" dirty="0" smtClean="0"/>
              <a:t>dm</a:t>
            </a:r>
            <a:r>
              <a:rPr lang="en-US" sz="1100" baseline="30000" dirty="0" smtClean="0"/>
              <a:t>3  </a:t>
            </a:r>
            <a:r>
              <a:rPr lang="en-US" sz="1100" dirty="0"/>
              <a:t>to </a:t>
            </a:r>
            <a:r>
              <a:rPr lang="en-US" sz="1100" dirty="0" smtClean="0"/>
              <a:t>cm</a:t>
            </a:r>
            <a:r>
              <a:rPr lang="en-US" sz="1100" baseline="30000" dirty="0" smtClean="0"/>
              <a:t>3 </a:t>
            </a:r>
            <a:r>
              <a:rPr lang="en-US" sz="1100" dirty="0"/>
              <a:t>?</a:t>
            </a:r>
            <a:endParaRPr lang="en-GB" sz="1100" baseline="30000" dirty="0"/>
          </a:p>
          <a:p>
            <a:endParaRPr lang="en-GB" sz="1100" baseline="30000" dirty="0"/>
          </a:p>
        </p:txBody>
      </p:sp>
    </p:spTree>
    <p:extLst>
      <p:ext uri="{BB962C8B-B14F-4D97-AF65-F5344CB8AC3E}">
        <p14:creationId xmlns:p14="http://schemas.microsoft.com/office/powerpoint/2010/main" val="34538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rved Right Arrow 33"/>
          <p:cNvSpPr/>
          <p:nvPr/>
        </p:nvSpPr>
        <p:spPr>
          <a:xfrm>
            <a:off x="0" y="3804096"/>
            <a:ext cx="457200" cy="71722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853474"/>
              </p:ext>
            </p:extLst>
          </p:nvPr>
        </p:nvGraphicFramePr>
        <p:xfrm>
          <a:off x="195804" y="5164732"/>
          <a:ext cx="5329786" cy="1574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688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term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Definition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Metal oxide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Displacement</a:t>
                      </a:r>
                      <a:r>
                        <a:rPr lang="en-US" sz="1100" baseline="0" dirty="0" smtClean="0"/>
                        <a:t> reaction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Oxidation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7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Reduction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5804" y="486127"/>
            <a:ext cx="2847842" cy="3432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dirty="0" smtClean="0"/>
              <a:t>Write down the reactivity series in order (add symbols for each element)</a:t>
            </a:r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</p:txBody>
      </p:sp>
      <p:sp>
        <p:nvSpPr>
          <p:cNvPr id="6" name="Horizontal Scroll 5"/>
          <p:cNvSpPr/>
          <p:nvPr/>
        </p:nvSpPr>
        <p:spPr>
          <a:xfrm>
            <a:off x="8884964" y="-33019"/>
            <a:ext cx="3211244" cy="1490689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500" dirty="0" smtClean="0"/>
          </a:p>
          <a:p>
            <a:pPr algn="ctr"/>
            <a:r>
              <a:rPr lang="en-US" sz="1100" b="1" dirty="0" smtClean="0"/>
              <a:t>Metal + oxygen → ________ _________</a:t>
            </a:r>
          </a:p>
          <a:p>
            <a:pPr algn="ctr"/>
            <a:endParaRPr lang="en-US" sz="1100" dirty="0"/>
          </a:p>
          <a:p>
            <a:r>
              <a:rPr lang="en-US" sz="1100" dirty="0" smtClean="0"/>
              <a:t>Magnesium + oxygen  </a:t>
            </a:r>
            <a:r>
              <a:rPr lang="en-US" sz="1100" dirty="0"/>
              <a:t>→ ________ _________</a:t>
            </a:r>
          </a:p>
          <a:p>
            <a:endParaRPr lang="en-US" sz="1100" dirty="0"/>
          </a:p>
          <a:p>
            <a:r>
              <a:rPr lang="en-US" sz="1100" dirty="0" smtClean="0"/>
              <a:t>Zinc + oxygen </a:t>
            </a:r>
            <a:r>
              <a:rPr lang="en-US" sz="1100" dirty="0"/>
              <a:t>→ ________ _________</a:t>
            </a:r>
          </a:p>
          <a:p>
            <a:pPr algn="ctr"/>
            <a:endParaRPr lang="en-GB" sz="500" dirty="0"/>
          </a:p>
        </p:txBody>
      </p:sp>
      <p:sp>
        <p:nvSpPr>
          <p:cNvPr id="7" name="Horizontal Scroll 6"/>
          <p:cNvSpPr/>
          <p:nvPr/>
        </p:nvSpPr>
        <p:spPr>
          <a:xfrm>
            <a:off x="8647612" y="1300914"/>
            <a:ext cx="3461659" cy="1503752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500" dirty="0" smtClean="0"/>
          </a:p>
          <a:p>
            <a:pPr algn="ctr"/>
            <a:r>
              <a:rPr lang="en-US" sz="1100" b="1" dirty="0" smtClean="0"/>
              <a:t>Metal + water → ________ _________ +    _______</a:t>
            </a:r>
          </a:p>
          <a:p>
            <a:endParaRPr lang="en-US" sz="1100" dirty="0"/>
          </a:p>
          <a:p>
            <a:r>
              <a:rPr lang="en-US" sz="1100" dirty="0" smtClean="0"/>
              <a:t>Lithium + </a:t>
            </a:r>
            <a:r>
              <a:rPr lang="en-US" sz="1100" dirty="0"/>
              <a:t>w</a:t>
            </a:r>
            <a:r>
              <a:rPr lang="en-US" sz="1100" dirty="0" smtClean="0"/>
              <a:t>ater → ________</a:t>
            </a:r>
            <a:r>
              <a:rPr lang="en-US" sz="1100" dirty="0"/>
              <a:t> _________ + </a:t>
            </a:r>
            <a:r>
              <a:rPr lang="en-US" sz="1100" dirty="0" smtClean="0"/>
              <a:t> _______</a:t>
            </a:r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Calcium + water → ________</a:t>
            </a:r>
            <a:r>
              <a:rPr lang="en-US" sz="1100" dirty="0"/>
              <a:t> _________ + </a:t>
            </a:r>
            <a:r>
              <a:rPr lang="en-US" sz="1100" dirty="0" smtClean="0"/>
              <a:t>_______</a:t>
            </a:r>
          </a:p>
          <a:p>
            <a:pPr algn="ctr"/>
            <a:endParaRPr lang="en-US" sz="1100" dirty="0"/>
          </a:p>
          <a:p>
            <a:pPr algn="ctr"/>
            <a:endParaRPr lang="en-GB" sz="1100" dirty="0"/>
          </a:p>
        </p:txBody>
      </p:sp>
      <p:sp>
        <p:nvSpPr>
          <p:cNvPr id="8" name="Horizontal Scroll 7"/>
          <p:cNvSpPr/>
          <p:nvPr/>
        </p:nvSpPr>
        <p:spPr>
          <a:xfrm>
            <a:off x="7694025" y="2687099"/>
            <a:ext cx="4415246" cy="1497874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500" dirty="0" smtClean="0"/>
          </a:p>
          <a:p>
            <a:pPr algn="ctr"/>
            <a:r>
              <a:rPr lang="en-US" sz="1100" b="1" dirty="0" smtClean="0"/>
              <a:t>Metal + acid → _________________ + ______________</a:t>
            </a:r>
          </a:p>
          <a:p>
            <a:endParaRPr lang="en-US" sz="1100" dirty="0"/>
          </a:p>
          <a:p>
            <a:r>
              <a:rPr lang="en-US" sz="1100" dirty="0" smtClean="0"/>
              <a:t>Magnesium + Hydrochloric acid → _________________ </a:t>
            </a:r>
            <a:r>
              <a:rPr lang="en-US" sz="1100" dirty="0"/>
              <a:t>+ </a:t>
            </a:r>
            <a:r>
              <a:rPr lang="en-US" sz="1100" dirty="0" smtClean="0"/>
              <a:t> _______</a:t>
            </a:r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Zinc + Sulphuric acid </a:t>
            </a:r>
            <a:r>
              <a:rPr lang="en-US" sz="1100" dirty="0"/>
              <a:t>→ _________________ +  </a:t>
            </a:r>
            <a:r>
              <a:rPr lang="en-US" sz="1100" dirty="0" smtClean="0"/>
              <a:t>______________</a:t>
            </a:r>
            <a:endParaRPr lang="en-US" sz="1100" dirty="0"/>
          </a:p>
          <a:p>
            <a:pPr algn="ctr"/>
            <a:endParaRPr lang="en-US" sz="500" dirty="0"/>
          </a:p>
          <a:p>
            <a:pPr algn="ctr"/>
            <a:endParaRPr lang="en-GB" sz="1100" dirty="0"/>
          </a:p>
        </p:txBody>
      </p:sp>
      <p:sp>
        <p:nvSpPr>
          <p:cNvPr id="9" name="Rectangle 8"/>
          <p:cNvSpPr/>
          <p:nvPr/>
        </p:nvSpPr>
        <p:spPr>
          <a:xfrm>
            <a:off x="195804" y="52252"/>
            <a:ext cx="2847842" cy="3389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Chemical Changes</a:t>
            </a:r>
            <a:endParaRPr lang="en-GB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88" y="1075527"/>
            <a:ext cx="723900" cy="27155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13977" y="1813120"/>
            <a:ext cx="81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Carbon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725" y="2865988"/>
            <a:ext cx="106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Hydrogen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7145383" y="4041280"/>
            <a:ext cx="4950825" cy="1458178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500" dirty="0" smtClean="0"/>
          </a:p>
          <a:p>
            <a:pPr algn="ctr"/>
            <a:r>
              <a:rPr lang="en-US" sz="1100" b="1" dirty="0" smtClean="0"/>
              <a:t>Metal  oxide + acid → _________________ + _______________</a:t>
            </a:r>
          </a:p>
          <a:p>
            <a:endParaRPr lang="en-US" sz="1100" dirty="0"/>
          </a:p>
          <a:p>
            <a:pPr algn="ctr"/>
            <a:r>
              <a:rPr lang="en-US" sz="1100" dirty="0" smtClean="0"/>
              <a:t>Copper oxide  + Hydrochloric acid → </a:t>
            </a:r>
            <a:r>
              <a:rPr lang="en-US" sz="1100" dirty="0"/>
              <a:t>_________________ +  </a:t>
            </a:r>
            <a:r>
              <a:rPr lang="en-US" sz="1100" dirty="0" smtClean="0"/>
              <a:t>___________</a:t>
            </a:r>
            <a:endParaRPr lang="en-US" sz="1100" dirty="0"/>
          </a:p>
          <a:p>
            <a:endParaRPr lang="en-US" sz="1100" dirty="0" smtClean="0"/>
          </a:p>
          <a:p>
            <a:pPr algn="ctr"/>
            <a:r>
              <a:rPr lang="en-US" sz="1100" dirty="0" smtClean="0"/>
              <a:t>              Zinc oxide  + Nitric acid → </a:t>
            </a:r>
            <a:r>
              <a:rPr lang="en-US" sz="1100" dirty="0"/>
              <a:t>_________________ +  </a:t>
            </a:r>
            <a:r>
              <a:rPr lang="en-US" sz="1100" dirty="0" smtClean="0"/>
              <a:t>______________</a:t>
            </a:r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GB" sz="1100" dirty="0"/>
          </a:p>
        </p:txBody>
      </p:sp>
      <p:sp>
        <p:nvSpPr>
          <p:cNvPr id="16" name="Horizontal Scroll 15"/>
          <p:cNvSpPr/>
          <p:nvPr/>
        </p:nvSpPr>
        <p:spPr>
          <a:xfrm>
            <a:off x="5643155" y="5408524"/>
            <a:ext cx="6442212" cy="1458178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500" dirty="0" smtClean="0"/>
          </a:p>
          <a:p>
            <a:pPr algn="ctr"/>
            <a:r>
              <a:rPr lang="en-US" sz="1100" b="1" dirty="0" smtClean="0"/>
              <a:t>Metal  carbonate + acid → _________________ </a:t>
            </a:r>
            <a:r>
              <a:rPr lang="en-US" sz="1100" b="1" dirty="0"/>
              <a:t>+ ______________ + ______________</a:t>
            </a:r>
            <a:endParaRPr lang="en-US" sz="1100" b="1" dirty="0" smtClean="0"/>
          </a:p>
          <a:p>
            <a:endParaRPr lang="en-US" sz="1100" dirty="0"/>
          </a:p>
          <a:p>
            <a:pPr algn="ctr"/>
            <a:r>
              <a:rPr lang="en-US" sz="1100" dirty="0" smtClean="0"/>
              <a:t>Calcium carbonate  + hydrochloric acid </a:t>
            </a:r>
            <a:r>
              <a:rPr lang="en-US" sz="1100" dirty="0"/>
              <a:t>→ _________________ + ______________ + </a:t>
            </a:r>
            <a:r>
              <a:rPr lang="en-US" sz="1100" dirty="0" smtClean="0"/>
              <a:t>______________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Copper </a:t>
            </a:r>
            <a:r>
              <a:rPr lang="en-US" sz="1100" dirty="0"/>
              <a:t>carbonate  + </a:t>
            </a:r>
            <a:r>
              <a:rPr lang="en-US" sz="1100" dirty="0" smtClean="0"/>
              <a:t>sulphuric acid </a:t>
            </a:r>
            <a:r>
              <a:rPr lang="en-US" sz="1100" dirty="0"/>
              <a:t>→ _________________ + ______________ + ______________</a:t>
            </a:r>
          </a:p>
          <a:p>
            <a:pPr algn="ctr"/>
            <a:endParaRPr lang="en-US" sz="1100" dirty="0"/>
          </a:p>
          <a:p>
            <a:pPr algn="ctr"/>
            <a:endParaRPr lang="en-GB" sz="11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13533"/>
              </p:ext>
            </p:extLst>
          </p:nvPr>
        </p:nvGraphicFramePr>
        <p:xfrm>
          <a:off x="6155911" y="196488"/>
          <a:ext cx="2637334" cy="1143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90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Acid name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Salt name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Hydrochloric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Sulphuric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Nitric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loud Callout 9"/>
          <p:cNvSpPr/>
          <p:nvPr/>
        </p:nvSpPr>
        <p:spPr>
          <a:xfrm>
            <a:off x="3300509" y="181402"/>
            <a:ext cx="2799845" cy="1631718"/>
          </a:xfrm>
          <a:prstGeom prst="cloudCallout">
            <a:avLst>
              <a:gd name="adj1" fmla="val -54376"/>
              <a:gd name="adj2" fmla="val 64353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Why are carbon and hydrogen included in the reactivity series?</a:t>
            </a:r>
            <a:endParaRPr lang="en-GB" sz="110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5643791" y="1685186"/>
            <a:ext cx="2898093" cy="591011"/>
          </a:xfrm>
          <a:prstGeom prst="wedgeRoundRectCallout">
            <a:avLst>
              <a:gd name="adj1" fmla="val -65550"/>
              <a:gd name="adj2" fmla="val -4942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How is a metal above carbon extracted?</a:t>
            </a:r>
            <a:endParaRPr lang="en-GB" sz="1100" dirty="0"/>
          </a:p>
          <a:p>
            <a:endParaRPr lang="en-US" sz="1100" dirty="0"/>
          </a:p>
          <a:p>
            <a:endParaRPr lang="en-GB" sz="11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3200063" y="2361976"/>
            <a:ext cx="2898093" cy="676538"/>
          </a:xfrm>
          <a:prstGeom prst="wedgeRoundRectCallout">
            <a:avLst>
              <a:gd name="adj1" fmla="val -1286"/>
              <a:gd name="adj2" fmla="val -12640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How is a metal below carbon extracted?</a:t>
            </a:r>
            <a:endParaRPr lang="en-GB" sz="1100" dirty="0"/>
          </a:p>
          <a:p>
            <a:endParaRPr lang="en-US" sz="1100" dirty="0"/>
          </a:p>
          <a:p>
            <a:endParaRPr lang="en-GB" sz="1100" dirty="0"/>
          </a:p>
        </p:txBody>
      </p:sp>
      <p:sp>
        <p:nvSpPr>
          <p:cNvPr id="26" name="Right Arrow 25"/>
          <p:cNvSpPr/>
          <p:nvPr/>
        </p:nvSpPr>
        <p:spPr>
          <a:xfrm rot="5400000">
            <a:off x="4398487" y="3191791"/>
            <a:ext cx="522993" cy="24204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uble Wave 26"/>
          <p:cNvSpPr/>
          <p:nvPr/>
        </p:nvSpPr>
        <p:spPr>
          <a:xfrm>
            <a:off x="3300509" y="3504061"/>
            <a:ext cx="2855402" cy="758004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100" b="1" dirty="0" smtClean="0"/>
          </a:p>
          <a:p>
            <a:endParaRPr lang="en-GB" sz="1100" b="1" dirty="0"/>
          </a:p>
          <a:p>
            <a:endParaRPr lang="en-GB" sz="1100" b="1" dirty="0" smtClean="0"/>
          </a:p>
          <a:p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r>
              <a:rPr lang="en-GB" sz="1100" dirty="0" smtClean="0"/>
              <a:t>Which metals can be extracted by carbon?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endParaRPr lang="en-GB" sz="1100" dirty="0"/>
          </a:p>
        </p:txBody>
      </p:sp>
      <p:sp>
        <p:nvSpPr>
          <p:cNvPr id="28" name="Double Wave 27"/>
          <p:cNvSpPr/>
          <p:nvPr/>
        </p:nvSpPr>
        <p:spPr>
          <a:xfrm>
            <a:off x="6283233" y="2621747"/>
            <a:ext cx="1348461" cy="1563226"/>
          </a:xfrm>
          <a:prstGeom prst="double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100" b="1" dirty="0" smtClean="0"/>
          </a:p>
          <a:p>
            <a:endParaRPr lang="en-GB" sz="1100" b="1" dirty="0"/>
          </a:p>
          <a:p>
            <a:endParaRPr lang="en-GB" sz="1100" b="1" dirty="0" smtClean="0"/>
          </a:p>
          <a:p>
            <a:endParaRPr lang="en-GB" sz="1100" dirty="0" smtClean="0"/>
          </a:p>
          <a:p>
            <a:pPr algn="ctr"/>
            <a:r>
              <a:rPr lang="en-GB" sz="1100" dirty="0" smtClean="0"/>
              <a:t>Which metals can be extracted by electrolysis?</a:t>
            </a:r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endParaRPr lang="en-GB" sz="1100" dirty="0"/>
          </a:p>
        </p:txBody>
      </p:sp>
      <p:sp>
        <p:nvSpPr>
          <p:cNvPr id="29" name="Down Arrow 28"/>
          <p:cNvSpPr/>
          <p:nvPr/>
        </p:nvSpPr>
        <p:spPr>
          <a:xfrm>
            <a:off x="6688183" y="2288999"/>
            <a:ext cx="243156" cy="51566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Hexagon 31"/>
          <p:cNvSpPr/>
          <p:nvPr/>
        </p:nvSpPr>
        <p:spPr>
          <a:xfrm>
            <a:off x="3808387" y="4435840"/>
            <a:ext cx="3122952" cy="657432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What is a positive ion?</a:t>
            </a:r>
            <a:endParaRPr lang="en-GB" sz="1100" dirty="0"/>
          </a:p>
        </p:txBody>
      </p:sp>
      <p:sp>
        <p:nvSpPr>
          <p:cNvPr id="33" name="Right Arrow 32"/>
          <p:cNvSpPr/>
          <p:nvPr/>
        </p:nvSpPr>
        <p:spPr>
          <a:xfrm>
            <a:off x="2944061" y="4684101"/>
            <a:ext cx="812074" cy="16090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Hexagon 30"/>
          <p:cNvSpPr/>
          <p:nvPr/>
        </p:nvSpPr>
        <p:spPr>
          <a:xfrm>
            <a:off x="417676" y="4025980"/>
            <a:ext cx="2873828" cy="1031629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 smtClean="0"/>
              <a:t>Explain what the reactivity series is.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9425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6830678" y="3634770"/>
            <a:ext cx="5255111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12942"/>
          <a:stretch/>
        </p:blipFill>
        <p:spPr>
          <a:xfrm>
            <a:off x="598019" y="823730"/>
            <a:ext cx="2968017" cy="20917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"/>
            <a:ext cx="3300516" cy="379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Chemical Changes</a:t>
            </a:r>
            <a:endParaRPr lang="en-GB" sz="16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1801"/>
              </p:ext>
            </p:extLst>
          </p:nvPr>
        </p:nvGraphicFramePr>
        <p:xfrm>
          <a:off x="3417925" y="74864"/>
          <a:ext cx="4586609" cy="2645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2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930"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Key term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/>
                        <a:t>Definition</a:t>
                      </a:r>
                      <a:endParaRPr lang="en-GB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Electrolysis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Electrolyte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Electrode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Cathode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Anode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967924"/>
                  </a:ext>
                </a:extLst>
              </a:tr>
              <a:tr h="389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Inert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70892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2623" y="499851"/>
            <a:ext cx="2128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Label the diagram</a:t>
            </a:r>
            <a:endParaRPr lang="en-GB" sz="1100" dirty="0"/>
          </a:p>
        </p:txBody>
      </p:sp>
      <p:sp>
        <p:nvSpPr>
          <p:cNvPr id="2" name="Rectangle 1"/>
          <p:cNvSpPr/>
          <p:nvPr/>
        </p:nvSpPr>
        <p:spPr>
          <a:xfrm>
            <a:off x="2662897" y="1335562"/>
            <a:ext cx="348342" cy="160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552251" y="1853100"/>
            <a:ext cx="458988" cy="2550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662219" y="2683293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9389" y="1708787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14719" y="1219461"/>
            <a:ext cx="434619" cy="232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orizontal Scroll 20"/>
          <p:cNvSpPr/>
          <p:nvPr/>
        </p:nvSpPr>
        <p:spPr>
          <a:xfrm>
            <a:off x="8166709" y="-68716"/>
            <a:ext cx="3896954" cy="2752009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dirty="0" smtClean="0"/>
              <a:t>In the electrolysis of lead bromide:</a:t>
            </a:r>
          </a:p>
          <a:p>
            <a:endParaRPr lang="en-US" sz="1200" dirty="0"/>
          </a:p>
          <a:p>
            <a:r>
              <a:rPr lang="en-US" sz="1200" dirty="0" smtClean="0"/>
              <a:t>What forms at the cathode?</a:t>
            </a:r>
          </a:p>
          <a:p>
            <a:endParaRPr lang="en-US" sz="1200" dirty="0"/>
          </a:p>
          <a:p>
            <a:r>
              <a:rPr lang="en-US" sz="1200" dirty="0" smtClean="0"/>
              <a:t>What forms at the anode?</a:t>
            </a:r>
            <a:endParaRPr lang="en-GB" sz="1200" dirty="0" smtClean="0"/>
          </a:p>
          <a:p>
            <a:endParaRPr lang="en-GB" sz="1200" dirty="0"/>
          </a:p>
          <a:p>
            <a:r>
              <a:rPr lang="en-GB" sz="1200" dirty="0" smtClean="0"/>
              <a:t>For electrolysis to occur why must the lead bromide be molten?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8658583" y="2568390"/>
            <a:ext cx="3377213" cy="934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chemeClr val="tx1"/>
                </a:solidFill>
              </a:rPr>
              <a:t>Complete the half-equations: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chemeClr val="tx1"/>
                </a:solidFill>
              </a:rPr>
              <a:t>At the cathode</a:t>
            </a:r>
            <a:r>
              <a:rPr lang="en-GB" sz="1200" dirty="0" smtClean="0">
                <a:solidFill>
                  <a:schemeClr val="tx1"/>
                </a:solidFill>
              </a:rPr>
              <a:t>:</a:t>
            </a:r>
            <a:endParaRPr lang="en-GB" sz="1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chemeClr val="tx1"/>
                </a:solidFill>
                <a:sym typeface="Wingdings" panose="05000000000000000000" pitchFamily="2" charset="2"/>
              </a:rPr>
              <a:t>At the anode</a:t>
            </a:r>
            <a:r>
              <a:rPr lang="en-GB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  <a:endParaRPr lang="en-GB" sz="1200" baseline="30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1" idx="2"/>
          </p:cNvCxnSpPr>
          <p:nvPr/>
        </p:nvCxnSpPr>
        <p:spPr>
          <a:xfrm>
            <a:off x="10115186" y="2339292"/>
            <a:ext cx="0" cy="2283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4686" y="3234586"/>
            <a:ext cx="3689684" cy="3462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500" b="1" dirty="0" smtClean="0"/>
          </a:p>
          <a:p>
            <a:pPr algn="ctr"/>
            <a:r>
              <a:rPr lang="en-GB" sz="1100" b="1" dirty="0" smtClean="0"/>
              <a:t>Required practical: </a:t>
            </a:r>
            <a:r>
              <a:rPr lang="en-GB" sz="1100" dirty="0" smtClean="0"/>
              <a:t>Investigate what happens when aqueous solutions are electrolysed using inert electrodes. </a:t>
            </a:r>
          </a:p>
          <a:p>
            <a:pPr algn="ctr"/>
            <a:endParaRPr lang="en-GB" sz="500" dirty="0"/>
          </a:p>
          <a:p>
            <a:endParaRPr lang="en-GB" sz="1100" dirty="0"/>
          </a:p>
          <a:p>
            <a:endParaRPr lang="en-GB" sz="1100" dirty="0" smtClean="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82E1281E-B563-4D96-B9EF-ED0EE2AF7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91022"/>
              </p:ext>
            </p:extLst>
          </p:nvPr>
        </p:nvGraphicFramePr>
        <p:xfrm>
          <a:off x="139378" y="3791564"/>
          <a:ext cx="3426658" cy="2791362"/>
        </p:xfrm>
        <a:graphic>
          <a:graphicData uri="http://schemas.openxmlformats.org/drawingml/2006/table">
            <a:tbl>
              <a:tblPr firstRow="1" firstCol="1" bandRow="1"/>
              <a:tblGrid>
                <a:gridCol w="928247">
                  <a:extLst>
                    <a:ext uri="{9D8B030D-6E8A-4147-A177-3AD203B41FA5}">
                      <a16:colId xmlns:a16="http://schemas.microsoft.com/office/drawing/2014/main" val="908422030"/>
                    </a:ext>
                  </a:extLst>
                </a:gridCol>
                <a:gridCol w="1278022">
                  <a:extLst>
                    <a:ext uri="{9D8B030D-6E8A-4147-A177-3AD203B41FA5}">
                      <a16:colId xmlns:a16="http://schemas.microsoft.com/office/drawing/2014/main" val="1846164275"/>
                    </a:ext>
                  </a:extLst>
                </a:gridCol>
                <a:gridCol w="1220389">
                  <a:extLst>
                    <a:ext uri="{9D8B030D-6E8A-4147-A177-3AD203B41FA5}">
                      <a16:colId xmlns:a16="http://schemas.microsoft.com/office/drawing/2014/main" val="2812701218"/>
                    </a:ext>
                  </a:extLst>
                </a:gridCol>
              </a:tblGrid>
              <a:tr h="86466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Solution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electrode (anode)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 formed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electrode (cathode)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Element formed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599705"/>
                  </a:ext>
                </a:extLst>
              </a:tr>
              <a:tr h="480009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Copper (II) chloride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545717"/>
                  </a:ext>
                </a:extLst>
              </a:tr>
              <a:tr h="480009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Copper (II) sulfate</a:t>
                      </a:r>
                      <a:endParaRPr lang="en-GB" sz="1100" b="0" i="0" u="none" strike="noStrike">
                        <a:effectLst/>
                        <a:latin typeface="+mn-lt"/>
                      </a:endParaRPr>
                    </a:p>
                  </a:txBody>
                  <a:tcPr marL="60725" marR="60725" marT="47793" marB="477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177527"/>
                  </a:ext>
                </a:extLst>
              </a:tr>
              <a:tr h="480009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endParaRPr lang="en-GB" sz="1100" b="0" i="0" u="none" strike="noStrike">
                        <a:effectLst/>
                        <a:latin typeface="+mn-lt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chloride</a:t>
                      </a:r>
                      <a:endParaRPr lang="en-GB" sz="1100" b="0" i="0" u="none" strike="noStrike">
                        <a:effectLst/>
                        <a:latin typeface="+mn-lt"/>
                      </a:endParaRPr>
                    </a:p>
                  </a:txBody>
                  <a:tcPr marL="60725" marR="60725" marT="47793" marB="477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225734"/>
                  </a:ext>
                </a:extLst>
              </a:tr>
              <a:tr h="480009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Sodium </a:t>
                      </a:r>
                      <a:endParaRPr lang="en-GB" sz="1100" b="0" i="0" u="none" strike="noStrike">
                        <a:effectLst/>
                        <a:latin typeface="+mn-lt"/>
                      </a:endParaRPr>
                    </a:p>
                    <a:p>
                      <a:pPr marL="0" algn="ctr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sulfate</a:t>
                      </a:r>
                      <a:endParaRPr lang="en-GB" sz="1100" b="0" i="0" u="none" strike="noStrike">
                        <a:effectLst/>
                        <a:latin typeface="+mn-lt"/>
                      </a:endParaRPr>
                    </a:p>
                  </a:txBody>
                  <a:tcPr marL="60725" marR="60725" marT="47793" marB="477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60725" marR="60725" marT="47793" marB="47793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87108"/>
                  </a:ext>
                </a:extLst>
              </a:tr>
            </a:tbl>
          </a:graphicData>
        </a:graphic>
      </p:graphicFrame>
      <p:sp>
        <p:nvSpPr>
          <p:cNvPr id="49" name="Cloud Callout 48"/>
          <p:cNvSpPr/>
          <p:nvPr/>
        </p:nvSpPr>
        <p:spPr>
          <a:xfrm>
            <a:off x="3832972" y="2754060"/>
            <a:ext cx="2892459" cy="2466224"/>
          </a:xfrm>
          <a:prstGeom prst="cloudCallout">
            <a:avLst>
              <a:gd name="adj1" fmla="val -49690"/>
              <a:gd name="adj2" fmla="val 522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 smtClean="0"/>
              <a:t>At the negative electrode what will be produced if:</a:t>
            </a:r>
          </a:p>
          <a:p>
            <a:endParaRPr lang="en-GB" sz="1100" dirty="0" smtClean="0"/>
          </a:p>
          <a:p>
            <a:pPr marL="228600" indent="-228600">
              <a:buAutoNum type="alphaLcPeriod"/>
            </a:pPr>
            <a:r>
              <a:rPr lang="en-US" sz="1100" dirty="0" smtClean="0"/>
              <a:t>Less reactive than hydrogen?</a:t>
            </a:r>
          </a:p>
          <a:p>
            <a:pPr marL="228600" indent="-228600">
              <a:buAutoNum type="alphaLcPeriod"/>
            </a:pPr>
            <a:endParaRPr lang="en-US" sz="1100" dirty="0"/>
          </a:p>
          <a:p>
            <a:pPr marL="228600" indent="-228600">
              <a:buAutoNum type="alphaLcPeriod"/>
            </a:pPr>
            <a:r>
              <a:rPr lang="en-US" sz="1100" dirty="0" smtClean="0"/>
              <a:t>More reactive than hydrogen</a:t>
            </a:r>
          </a:p>
          <a:p>
            <a:pPr marL="228600" indent="-228600">
              <a:buAutoNum type="alphaLcPeriod"/>
            </a:pPr>
            <a:endParaRPr lang="en-GB" sz="1100" dirty="0"/>
          </a:p>
        </p:txBody>
      </p:sp>
      <p:sp>
        <p:nvSpPr>
          <p:cNvPr id="53" name="Double Wave 52"/>
          <p:cNvSpPr/>
          <p:nvPr/>
        </p:nvSpPr>
        <p:spPr>
          <a:xfrm>
            <a:off x="3907573" y="5743074"/>
            <a:ext cx="2582779" cy="954039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Explain why covalent compounds cannot act as electrolytes?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371" y="3987172"/>
            <a:ext cx="1797983" cy="1138368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9230936" y="3639005"/>
            <a:ext cx="2854853" cy="3134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500" dirty="0" smtClean="0"/>
          </a:p>
          <a:p>
            <a:r>
              <a:rPr lang="en-US" sz="1100" dirty="0" smtClean="0"/>
              <a:t>Why does the aluminum ore need to be purified?</a:t>
            </a:r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Why does aluminum oxide need to be molten?</a:t>
            </a:r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What forms at the anode?</a:t>
            </a:r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What forms at the cathode?</a:t>
            </a:r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Why must the electrode (anode) be continually replaced?</a:t>
            </a:r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6912423" y="3696314"/>
            <a:ext cx="1681048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u="sng" dirty="0" smtClean="0"/>
              <a:t>Extracting aluminium</a:t>
            </a:r>
            <a:endParaRPr lang="en-GB" sz="1000" u="sng" dirty="0"/>
          </a:p>
        </p:txBody>
      </p:sp>
      <p:sp>
        <p:nvSpPr>
          <p:cNvPr id="61" name="Rectangle 60"/>
          <p:cNvSpPr/>
          <p:nvPr/>
        </p:nvSpPr>
        <p:spPr>
          <a:xfrm>
            <a:off x="6836172" y="5713177"/>
            <a:ext cx="2294021" cy="1060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sz="500" dirty="0" smtClean="0"/>
          </a:p>
          <a:p>
            <a:r>
              <a:rPr lang="en-US" sz="1100" dirty="0" smtClean="0"/>
              <a:t>Complete the half-equations:</a:t>
            </a:r>
          </a:p>
          <a:p>
            <a:endParaRPr lang="en-US" sz="1100" dirty="0"/>
          </a:p>
          <a:p>
            <a:r>
              <a:rPr lang="en-US" sz="1100" dirty="0" smtClean="0"/>
              <a:t>At the cathode:</a:t>
            </a:r>
          </a:p>
          <a:p>
            <a:endParaRPr lang="en-US" sz="1100" dirty="0"/>
          </a:p>
          <a:p>
            <a:r>
              <a:rPr lang="en-US" sz="1100" dirty="0" smtClean="0"/>
              <a:t>At the anode:</a:t>
            </a:r>
            <a:endParaRPr lang="en-GB" sz="1100" dirty="0" smtClean="0"/>
          </a:p>
        </p:txBody>
      </p:sp>
    </p:spTree>
    <p:extLst>
      <p:ext uri="{BB962C8B-B14F-4D97-AF65-F5344CB8AC3E}">
        <p14:creationId xmlns:p14="http://schemas.microsoft.com/office/powerpoint/2010/main" val="35298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27937</TotalTime>
  <Words>2910</Words>
  <Application>Microsoft Office PowerPoint</Application>
  <PresentationFormat>Widescreen</PresentationFormat>
  <Paragraphs>1059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Singleton</dc:creator>
  <cp:lastModifiedBy>G.Singleton0</cp:lastModifiedBy>
  <cp:revision>239</cp:revision>
  <cp:lastPrinted>2019-04-06T08:17:15Z</cp:lastPrinted>
  <dcterms:created xsi:type="dcterms:W3CDTF">2017-07-06T06:47:40Z</dcterms:created>
  <dcterms:modified xsi:type="dcterms:W3CDTF">2019-05-15T10:51:39Z</dcterms:modified>
</cp:coreProperties>
</file>