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738938"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36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AC43EE-3B3B-4392-A9DD-D369DFCAB05C}" type="datetimeFigureOut">
              <a:rPr lang="en-GB" smtClean="0"/>
              <a:t>30/11/2019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A26D5-7C76-4617-8F76-F738A19F4A42}" type="slidenum">
              <a:rPr lang="en-GB" smtClean="0"/>
              <a:t>‹#›</a:t>
            </a:fld>
            <a:endParaRPr lang="en-GB"/>
          </a:p>
        </p:txBody>
      </p:sp>
    </p:spTree>
    <p:extLst>
      <p:ext uri="{BB962C8B-B14F-4D97-AF65-F5344CB8AC3E}">
        <p14:creationId xmlns:p14="http://schemas.microsoft.com/office/powerpoint/2010/main" val="325207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AC43EE-3B3B-4392-A9DD-D369DFCAB05C}" type="datetimeFigureOut">
              <a:rPr lang="en-GB" smtClean="0"/>
              <a:t>30/11/2019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A26D5-7C76-4617-8F76-F738A19F4A42}" type="slidenum">
              <a:rPr lang="en-GB" smtClean="0"/>
              <a:t>‹#›</a:t>
            </a:fld>
            <a:endParaRPr lang="en-GB"/>
          </a:p>
        </p:txBody>
      </p:sp>
    </p:spTree>
    <p:extLst>
      <p:ext uri="{BB962C8B-B14F-4D97-AF65-F5344CB8AC3E}">
        <p14:creationId xmlns:p14="http://schemas.microsoft.com/office/powerpoint/2010/main" val="330792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AC43EE-3B3B-4392-A9DD-D369DFCAB05C}" type="datetimeFigureOut">
              <a:rPr lang="en-GB" smtClean="0"/>
              <a:t>30/11/2019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A26D5-7C76-4617-8F76-F738A19F4A42}" type="slidenum">
              <a:rPr lang="en-GB" smtClean="0"/>
              <a:t>‹#›</a:t>
            </a:fld>
            <a:endParaRPr lang="en-GB"/>
          </a:p>
        </p:txBody>
      </p:sp>
    </p:spTree>
    <p:extLst>
      <p:ext uri="{BB962C8B-B14F-4D97-AF65-F5344CB8AC3E}">
        <p14:creationId xmlns:p14="http://schemas.microsoft.com/office/powerpoint/2010/main" val="297824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AC43EE-3B3B-4392-A9DD-D369DFCAB05C}" type="datetimeFigureOut">
              <a:rPr lang="en-GB" smtClean="0"/>
              <a:t>30/11/2019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A26D5-7C76-4617-8F76-F738A19F4A42}" type="slidenum">
              <a:rPr lang="en-GB" smtClean="0"/>
              <a:t>‹#›</a:t>
            </a:fld>
            <a:endParaRPr lang="en-GB"/>
          </a:p>
        </p:txBody>
      </p:sp>
    </p:spTree>
    <p:extLst>
      <p:ext uri="{BB962C8B-B14F-4D97-AF65-F5344CB8AC3E}">
        <p14:creationId xmlns:p14="http://schemas.microsoft.com/office/powerpoint/2010/main" val="7814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C43EE-3B3B-4392-A9DD-D369DFCAB05C}" type="datetimeFigureOut">
              <a:rPr lang="en-GB" smtClean="0"/>
              <a:t>30/11/2019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A26D5-7C76-4617-8F76-F738A19F4A42}" type="slidenum">
              <a:rPr lang="en-GB" smtClean="0"/>
              <a:t>‹#›</a:t>
            </a:fld>
            <a:endParaRPr lang="en-GB"/>
          </a:p>
        </p:txBody>
      </p:sp>
    </p:spTree>
    <p:extLst>
      <p:ext uri="{BB962C8B-B14F-4D97-AF65-F5344CB8AC3E}">
        <p14:creationId xmlns:p14="http://schemas.microsoft.com/office/powerpoint/2010/main" val="182099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0AC43EE-3B3B-4392-A9DD-D369DFCAB05C}" type="datetimeFigureOut">
              <a:rPr lang="en-GB" smtClean="0"/>
              <a:t>30/11/2019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A26D5-7C76-4617-8F76-F738A19F4A42}" type="slidenum">
              <a:rPr lang="en-GB" smtClean="0"/>
              <a:t>‹#›</a:t>
            </a:fld>
            <a:endParaRPr lang="en-GB"/>
          </a:p>
        </p:txBody>
      </p:sp>
    </p:spTree>
    <p:extLst>
      <p:ext uri="{BB962C8B-B14F-4D97-AF65-F5344CB8AC3E}">
        <p14:creationId xmlns:p14="http://schemas.microsoft.com/office/powerpoint/2010/main" val="293350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AC43EE-3B3B-4392-A9DD-D369DFCAB05C}" type="datetimeFigureOut">
              <a:rPr lang="en-GB" smtClean="0"/>
              <a:t>30/11/2019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5A26D5-7C76-4617-8F76-F738A19F4A42}" type="slidenum">
              <a:rPr lang="en-GB" smtClean="0"/>
              <a:t>‹#›</a:t>
            </a:fld>
            <a:endParaRPr lang="en-GB"/>
          </a:p>
        </p:txBody>
      </p:sp>
    </p:spTree>
    <p:extLst>
      <p:ext uri="{BB962C8B-B14F-4D97-AF65-F5344CB8AC3E}">
        <p14:creationId xmlns:p14="http://schemas.microsoft.com/office/powerpoint/2010/main" val="213529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0AC43EE-3B3B-4392-A9DD-D369DFCAB05C}" type="datetimeFigureOut">
              <a:rPr lang="en-GB" smtClean="0"/>
              <a:t>30/11/2019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5A26D5-7C76-4617-8F76-F738A19F4A42}" type="slidenum">
              <a:rPr lang="en-GB" smtClean="0"/>
              <a:t>‹#›</a:t>
            </a:fld>
            <a:endParaRPr lang="en-GB"/>
          </a:p>
        </p:txBody>
      </p:sp>
    </p:spTree>
    <p:extLst>
      <p:ext uri="{BB962C8B-B14F-4D97-AF65-F5344CB8AC3E}">
        <p14:creationId xmlns:p14="http://schemas.microsoft.com/office/powerpoint/2010/main" val="356994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C43EE-3B3B-4392-A9DD-D369DFCAB05C}" type="datetimeFigureOut">
              <a:rPr lang="en-GB" smtClean="0"/>
              <a:t>30/11/2019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5A26D5-7C76-4617-8F76-F738A19F4A42}" type="slidenum">
              <a:rPr lang="en-GB" smtClean="0"/>
              <a:t>‹#›</a:t>
            </a:fld>
            <a:endParaRPr lang="en-GB"/>
          </a:p>
        </p:txBody>
      </p:sp>
    </p:spTree>
    <p:extLst>
      <p:ext uri="{BB962C8B-B14F-4D97-AF65-F5344CB8AC3E}">
        <p14:creationId xmlns:p14="http://schemas.microsoft.com/office/powerpoint/2010/main" val="245645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C43EE-3B3B-4392-A9DD-D369DFCAB05C}" type="datetimeFigureOut">
              <a:rPr lang="en-GB" smtClean="0"/>
              <a:t>30/11/2019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A26D5-7C76-4617-8F76-F738A19F4A42}" type="slidenum">
              <a:rPr lang="en-GB" smtClean="0"/>
              <a:t>‹#›</a:t>
            </a:fld>
            <a:endParaRPr lang="en-GB"/>
          </a:p>
        </p:txBody>
      </p:sp>
    </p:spTree>
    <p:extLst>
      <p:ext uri="{BB962C8B-B14F-4D97-AF65-F5344CB8AC3E}">
        <p14:creationId xmlns:p14="http://schemas.microsoft.com/office/powerpoint/2010/main" val="327309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C43EE-3B3B-4392-A9DD-D369DFCAB05C}" type="datetimeFigureOut">
              <a:rPr lang="en-GB" smtClean="0"/>
              <a:t>30/11/2019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A26D5-7C76-4617-8F76-F738A19F4A42}" type="slidenum">
              <a:rPr lang="en-GB" smtClean="0"/>
              <a:t>‹#›</a:t>
            </a:fld>
            <a:endParaRPr lang="en-GB"/>
          </a:p>
        </p:txBody>
      </p:sp>
    </p:spTree>
    <p:extLst>
      <p:ext uri="{BB962C8B-B14F-4D97-AF65-F5344CB8AC3E}">
        <p14:creationId xmlns:p14="http://schemas.microsoft.com/office/powerpoint/2010/main" val="215661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C43EE-3B3B-4392-A9DD-D369DFCAB05C}" type="datetimeFigureOut">
              <a:rPr lang="en-GB" smtClean="0"/>
              <a:t>30/11/2019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A26D5-7C76-4617-8F76-F738A19F4A42}" type="slidenum">
              <a:rPr lang="en-GB" smtClean="0"/>
              <a:t>‹#›</a:t>
            </a:fld>
            <a:endParaRPr lang="en-GB"/>
          </a:p>
        </p:txBody>
      </p:sp>
    </p:spTree>
    <p:extLst>
      <p:ext uri="{BB962C8B-B14F-4D97-AF65-F5344CB8AC3E}">
        <p14:creationId xmlns:p14="http://schemas.microsoft.com/office/powerpoint/2010/main" val="714753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preprod.journalofcommerce.com/Home/News/2007/7/Construction-equipment-theft-a-low-risk-gamble-JOC023659W/"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www.bridgersecurity.co.uk/physical-security/construction-site-securit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ridgersecurity.co.uk/security-systems/cctv/"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ridgersecurity.co.uk/security-systems/burglar-alarms/"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www.bridgersecurity.co.uk/physical-security/safes-gun-safe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studystack.com/"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designingbuildings.co.uk/wiki/Building_design_process"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hyperlink" Target="https://www.designingbuildings.co.uk/wiki/Procurement_route" TargetMode="External"/><Relationship Id="rId4" Type="http://schemas.openxmlformats.org/officeDocument/2006/relationships/hyperlink" Target="https://www.thenbs.com/knowledge/new-procurement-methods-coming-to-a-project-near-yo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Understanding Unit 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1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831" t="2944" r="60084" b="65897"/>
          <a:stretch/>
        </p:blipFill>
        <p:spPr>
          <a:xfrm>
            <a:off x="9826388" y="3102594"/>
            <a:ext cx="2365612" cy="3755406"/>
          </a:xfrm>
        </p:spPr>
      </p:pic>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28</a:t>
            </a:r>
            <a:r>
              <a:rPr lang="en-GB" sz="3600" baseline="30000" dirty="0"/>
              <a:t>th</a:t>
            </a:r>
            <a:r>
              <a:rPr lang="en-GB" sz="3600" dirty="0"/>
              <a:t> October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a:extLst>
              <a:ext uri="{FF2B5EF4-FFF2-40B4-BE49-F238E27FC236}">
                <a16:creationId xmlns:a16="http://schemas.microsoft.com/office/drawing/2014/main" id="{D77833DE-ADD4-4774-A60C-DACC95138972}"/>
              </a:ext>
            </a:extLst>
          </p:cNvPr>
          <p:cNvSpPr txBox="1"/>
          <p:nvPr/>
        </p:nvSpPr>
        <p:spPr>
          <a:xfrm>
            <a:off x="4001549" y="872455"/>
            <a:ext cx="6107185" cy="2862322"/>
          </a:xfrm>
          <a:prstGeom prst="rect">
            <a:avLst/>
          </a:prstGeom>
          <a:noFill/>
        </p:spPr>
        <p:txBody>
          <a:bodyPr wrap="square" rtlCol="0">
            <a:spAutoFit/>
          </a:bodyPr>
          <a:lstStyle/>
          <a:p>
            <a:r>
              <a:rPr lang="en-GB" b="1" u="sng" dirty="0"/>
              <a:t>Topics Covered:</a:t>
            </a:r>
          </a:p>
          <a:p>
            <a:endParaRPr lang="en-GB" dirty="0"/>
          </a:p>
          <a:p>
            <a:r>
              <a:rPr lang="en-GB" b="1" u="sng" dirty="0"/>
              <a:t>LO1 </a:t>
            </a:r>
            <a:r>
              <a:rPr lang="en-GB" dirty="0"/>
              <a:t>– Know job roles involved in realising construction and built environment projects </a:t>
            </a:r>
          </a:p>
          <a:p>
            <a:endParaRPr lang="en-GB" b="1" u="sng" dirty="0"/>
          </a:p>
          <a:p>
            <a:r>
              <a:rPr lang="en-GB" b="1" u="sng" dirty="0"/>
              <a:t>LO2 </a:t>
            </a:r>
            <a:r>
              <a:rPr lang="en-GB" dirty="0"/>
              <a:t>– Understand how built environment development projects are realised</a:t>
            </a:r>
          </a:p>
          <a:p>
            <a:endParaRPr lang="en-GB" b="1" u="sng" dirty="0"/>
          </a:p>
          <a:p>
            <a:r>
              <a:rPr lang="en-GB" b="1" u="sng" dirty="0"/>
              <a:t>LO3 </a:t>
            </a:r>
            <a:r>
              <a:rPr lang="en-GB" dirty="0"/>
              <a:t>– Be able to plan built environment development projects</a:t>
            </a:r>
            <a:endParaRPr lang="en-GB" b="1" u="sng" dirty="0"/>
          </a:p>
          <a:p>
            <a:endParaRPr lang="en-GB" dirty="0"/>
          </a:p>
        </p:txBody>
      </p:sp>
    </p:spTree>
    <p:extLst>
      <p:ext uri="{BB962C8B-B14F-4D97-AF65-F5344CB8AC3E}">
        <p14:creationId xmlns:p14="http://schemas.microsoft.com/office/powerpoint/2010/main" val="228624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Thursday 7</a:t>
            </a:r>
            <a:r>
              <a:rPr lang="en-GB" sz="3600" baseline="30000" dirty="0"/>
              <a:t>th</a:t>
            </a:r>
            <a:r>
              <a:rPr lang="en-GB" sz="3600" dirty="0"/>
              <a:t> November</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a:extLst>
              <a:ext uri="{FF2B5EF4-FFF2-40B4-BE49-F238E27FC236}">
                <a16:creationId xmlns:a16="http://schemas.microsoft.com/office/drawing/2014/main" id="{33B30A0A-2877-4EB9-8F06-DF76885A149B}"/>
              </a:ext>
            </a:extLst>
          </p:cNvPr>
          <p:cNvSpPr txBox="1"/>
          <p:nvPr/>
        </p:nvSpPr>
        <p:spPr>
          <a:xfrm>
            <a:off x="3870951" y="669700"/>
            <a:ext cx="8343340" cy="6155531"/>
          </a:xfrm>
          <a:prstGeom prst="rect">
            <a:avLst/>
          </a:prstGeom>
          <a:noFill/>
        </p:spPr>
        <p:txBody>
          <a:bodyPr wrap="square" rtlCol="0">
            <a:spAutoFit/>
          </a:bodyPr>
          <a:lstStyle/>
          <a:p>
            <a:r>
              <a:rPr lang="en-GB" sz="1600" b="1" u="sng" dirty="0"/>
              <a:t>Describe processes used in built environment development projects</a:t>
            </a:r>
          </a:p>
          <a:p>
            <a:r>
              <a:rPr lang="en-GB" sz="1600" b="1" u="sng" dirty="0"/>
              <a:t>Area 1: Construction</a:t>
            </a:r>
          </a:p>
          <a:p>
            <a:r>
              <a:rPr lang="en-GB" sz="1600" dirty="0"/>
              <a:t>This area is split into four topics: secure site, site clearance, substructure and  superstructure. </a:t>
            </a:r>
          </a:p>
          <a:p>
            <a:r>
              <a:rPr lang="en-GB" sz="1600" dirty="0"/>
              <a:t>In todays lesson we will be looking into </a:t>
            </a:r>
            <a:r>
              <a:rPr lang="en-GB" sz="1600" b="1" dirty="0"/>
              <a:t>Site Security</a:t>
            </a:r>
          </a:p>
          <a:p>
            <a:endParaRPr lang="en-GB" sz="1600" dirty="0"/>
          </a:p>
          <a:p>
            <a:r>
              <a:rPr lang="en-GB" sz="1600" b="1" u="sng" dirty="0"/>
              <a:t>Common construction security Risks:</a:t>
            </a:r>
            <a:endParaRPr lang="en-GB" sz="1600" dirty="0"/>
          </a:p>
          <a:p>
            <a:pPr marL="285750" indent="-285750">
              <a:buFont typeface="Arial" panose="020B0604020202020204" pitchFamily="34" charset="0"/>
              <a:buChar char="•"/>
            </a:pPr>
            <a:r>
              <a:rPr lang="en-GB" sz="1600" dirty="0"/>
              <a:t>Theft of machinery</a:t>
            </a:r>
          </a:p>
          <a:p>
            <a:pPr marL="742950" lvl="1" indent="-285750">
              <a:buFont typeface="Arial" panose="020B0604020202020204" pitchFamily="34" charset="0"/>
              <a:buChar char="•"/>
            </a:pPr>
            <a:r>
              <a:rPr lang="en-GB" sz="1200" dirty="0"/>
              <a:t>The presence of expensive equipment is tempting for many criminals. Theft of construction machines like backhoes, generators, skid steer loaders and excavators has been called </a:t>
            </a:r>
            <a:r>
              <a:rPr lang="en-GB" sz="1200" dirty="0">
                <a:hlinkClick r:id="rId3">
                  <a:extLst>
                    <a:ext uri="{A12FA001-AC4F-418D-AE19-62706E023703}">
                      <ahyp:hlinkClr xmlns:ahyp="http://schemas.microsoft.com/office/drawing/2018/hyperlinkcolor" val="tx"/>
                    </a:ext>
                  </a:extLst>
                </a:hlinkClick>
              </a:rPr>
              <a:t>“low-risk”</a:t>
            </a:r>
            <a:r>
              <a:rPr lang="en-GB" sz="1200" dirty="0"/>
              <a:t> for criminals for a variety of reasons. First, construction sites are often easy to access (the ones with light security, at least), meaning criminals are unlikely to be caught. Second, the machines themselves have few security features. Some even have one-key-fits-all ignitions. Unlike other vehicles, most construction vehicles are not registered, making them difficult to track down if they are stolen, and therefore easy to sell on without consequence.</a:t>
            </a:r>
            <a:endParaRPr lang="en-GB" sz="1600" dirty="0"/>
          </a:p>
          <a:p>
            <a:pPr marL="285750" indent="-285750">
              <a:buFont typeface="Arial" panose="020B0604020202020204" pitchFamily="34" charset="0"/>
              <a:buChar char="•"/>
            </a:pPr>
            <a:r>
              <a:rPr lang="en-GB" sz="1600" dirty="0"/>
              <a:t> Theft of materials and fuel</a:t>
            </a:r>
          </a:p>
          <a:p>
            <a:pPr marL="742950" lvl="1" indent="-285750">
              <a:buFont typeface="Arial" panose="020B0604020202020204" pitchFamily="34" charset="0"/>
              <a:buChar char="•"/>
            </a:pPr>
            <a:r>
              <a:rPr lang="en-GB" sz="1200" dirty="0"/>
              <a:t>With crimes like metal theft on the rise, thieves are heading to construction sites to steal these valuable materials. Copper tubing and wire cable in particular, have been widely targeted by thieves. Fuel, too, is a valuable commodity, and often the target of construction site theft, whether stolen from storage or from vehicles themselves.</a:t>
            </a:r>
          </a:p>
          <a:p>
            <a:pPr marL="285750" indent="-285750">
              <a:buFont typeface="Arial" panose="020B0604020202020204" pitchFamily="34" charset="0"/>
              <a:buChar char="•"/>
            </a:pPr>
            <a:r>
              <a:rPr lang="en-GB" sz="1600" dirty="0"/>
              <a:t> Vandalism and arson</a:t>
            </a:r>
          </a:p>
          <a:p>
            <a:pPr marL="742950" lvl="1" indent="-285750">
              <a:buFont typeface="Arial" panose="020B0604020202020204" pitchFamily="34" charset="0"/>
              <a:buChar char="•"/>
            </a:pPr>
            <a:r>
              <a:rPr lang="en-GB" sz="1200" dirty="0"/>
              <a:t>On top of the many kinds of theft, building sites are also under threat from vandalism and arson attacks. Both of these things can occur for a number of reasons, notably political objection to the building project, and a general desire to cause violence.</a:t>
            </a:r>
            <a:endParaRPr lang="en-GB" sz="1600" dirty="0"/>
          </a:p>
          <a:p>
            <a:pPr marL="285750" indent="-285750">
              <a:buFont typeface="Arial" panose="020B0604020202020204" pitchFamily="34" charset="0"/>
              <a:buChar char="•"/>
            </a:pPr>
            <a:r>
              <a:rPr lang="en-GB" sz="1600" dirty="0"/>
              <a:t> Break-ins to existing buildings</a:t>
            </a:r>
          </a:p>
          <a:p>
            <a:pPr marL="742950" lvl="1" indent="-285750">
              <a:buFont typeface="Arial" panose="020B0604020202020204" pitchFamily="34" charset="0"/>
              <a:buChar char="•"/>
            </a:pPr>
            <a:r>
              <a:rPr lang="en-GB" sz="1200" dirty="0"/>
              <a:t>Construction sites aren’t always creating buildings from scratch. When construction is taking place on an existing building, there is the risk of intruders breaking in through the building site, which may have created new points of entry or compromised existing ones.</a:t>
            </a:r>
          </a:p>
          <a:p>
            <a:endParaRPr lang="en-GB" dirty="0"/>
          </a:p>
          <a:p>
            <a:r>
              <a:rPr lang="en-GB" dirty="0">
                <a:hlinkClick r:id="rId4"/>
              </a:rPr>
              <a:t>https://www.bridgersecurity.co.uk/physical-security/construction-site-security</a:t>
            </a:r>
            <a:endParaRPr lang="en-GB" dirty="0"/>
          </a:p>
          <a:p>
            <a:endParaRPr lang="en-GB" dirty="0"/>
          </a:p>
        </p:txBody>
      </p:sp>
    </p:spTree>
    <p:extLst>
      <p:ext uri="{BB962C8B-B14F-4D97-AF65-F5344CB8AC3E}">
        <p14:creationId xmlns:p14="http://schemas.microsoft.com/office/powerpoint/2010/main" val="309676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Thursday 7</a:t>
            </a:r>
            <a:r>
              <a:rPr lang="en-GB" sz="3600" baseline="30000" dirty="0"/>
              <a:t>th</a:t>
            </a:r>
            <a:r>
              <a:rPr lang="en-GB" sz="3600" dirty="0"/>
              <a:t> November</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1D38E622-793B-4164-828A-012FA3D9623F}"/>
              </a:ext>
            </a:extLst>
          </p:cNvPr>
          <p:cNvSpPr/>
          <p:nvPr/>
        </p:nvSpPr>
        <p:spPr>
          <a:xfrm>
            <a:off x="3992880" y="762866"/>
            <a:ext cx="8092440" cy="5632311"/>
          </a:xfrm>
          <a:prstGeom prst="rect">
            <a:avLst/>
          </a:prstGeom>
        </p:spPr>
        <p:txBody>
          <a:bodyPr wrap="square">
            <a:spAutoFit/>
          </a:bodyPr>
          <a:lstStyle/>
          <a:p>
            <a:r>
              <a:rPr lang="en-GB" sz="1600" b="1" u="sng" dirty="0"/>
              <a:t>Describe processes used in built environment development projects</a:t>
            </a:r>
          </a:p>
          <a:p>
            <a:r>
              <a:rPr lang="en-GB" sz="1600" b="1" u="sng" dirty="0"/>
              <a:t>Area 1: Construction</a:t>
            </a:r>
          </a:p>
          <a:p>
            <a:r>
              <a:rPr lang="en-GB" sz="1600" dirty="0"/>
              <a:t>This area is split into four topics: secure site, site clearance, substructure and  superstructure. </a:t>
            </a:r>
          </a:p>
          <a:p>
            <a:r>
              <a:rPr lang="en-GB" sz="1600" dirty="0"/>
              <a:t>In todays lesson we will be looking into </a:t>
            </a:r>
            <a:r>
              <a:rPr lang="en-GB" sz="1600" b="1" dirty="0"/>
              <a:t>Site Security</a:t>
            </a:r>
          </a:p>
          <a:p>
            <a:endParaRPr lang="en-GB" sz="1600" b="1" dirty="0"/>
          </a:p>
          <a:p>
            <a:r>
              <a:rPr lang="en-GB" sz="1600" b="1" dirty="0"/>
              <a:t>How to Secure a construction Site:</a:t>
            </a:r>
          </a:p>
          <a:p>
            <a:pPr marL="285750" indent="-285750">
              <a:buFont typeface="Arial" panose="020B0604020202020204" pitchFamily="34" charset="0"/>
              <a:buChar char="•"/>
            </a:pPr>
            <a:r>
              <a:rPr lang="en-GB" sz="1600" dirty="0"/>
              <a:t>Security Patrols</a:t>
            </a:r>
          </a:p>
          <a:p>
            <a:pPr marL="742950" lvl="1" indent="-285750">
              <a:buFont typeface="Arial" panose="020B0604020202020204" pitchFamily="34" charset="0"/>
              <a:buChar char="•"/>
            </a:pPr>
            <a:r>
              <a:rPr lang="en-GB" sz="1200" dirty="0"/>
              <a:t>Hiring security guards to patrol a construction site is one of the most effective methods of preventing break-ins, theft and vandalism. This is especially helpful overnight, or when the site is unattended for any significant period of time.</a:t>
            </a:r>
          </a:p>
          <a:p>
            <a:pPr marL="285750" indent="-285750">
              <a:buFont typeface="Arial" panose="020B0604020202020204" pitchFamily="34" charset="0"/>
              <a:buChar char="•"/>
            </a:pPr>
            <a:r>
              <a:rPr lang="en-GB" sz="1600" dirty="0"/>
              <a:t>CCTV</a:t>
            </a:r>
          </a:p>
          <a:p>
            <a:pPr marL="742950" lvl="1" indent="-285750">
              <a:buFont typeface="Arial" panose="020B0604020202020204" pitchFamily="34" charset="0"/>
              <a:buChar char="•"/>
            </a:pPr>
            <a:r>
              <a:rPr lang="en-GB" sz="1200" dirty="0"/>
              <a:t>Frequently used in retail stores and public places, </a:t>
            </a:r>
            <a:r>
              <a:rPr lang="en-GB" sz="1200" dirty="0">
                <a:hlinkClick r:id="rId3"/>
              </a:rPr>
              <a:t>CCTV</a:t>
            </a:r>
            <a:r>
              <a:rPr lang="en-GB" sz="1200" dirty="0"/>
              <a:t> also functions as an effective deterrent for construction site-based crime. Placing security cameras around the perimeter of a building site will both discourage burglars and vandals from targeting it and help identify any perpetrators who do.</a:t>
            </a:r>
          </a:p>
          <a:p>
            <a:pPr marL="742950" lvl="1" indent="-285750">
              <a:buFont typeface="Arial" panose="020B0604020202020204" pitchFamily="34" charset="0"/>
              <a:buChar char="•"/>
            </a:pPr>
            <a:r>
              <a:rPr lang="en-GB" sz="1200" dirty="0"/>
              <a:t>Monitoring CCTV images on-site can help security guards rapidly respond to any infiltrations, but the footage can also be used in court to help prosecute any offenders who do manage to steal from or damage the site. Bridger Security offers a wide range of CCTV systems that are ideal for construction sites as they offer an array of features including night vision (day to night infrared cameras), resistance to adverse weather conditions and vandalism, and various different camera types, suitable both for internal and external use.</a:t>
            </a:r>
            <a:endParaRPr lang="en-GB" sz="1600" dirty="0"/>
          </a:p>
          <a:p>
            <a:pPr marL="285750" indent="-285750">
              <a:buFont typeface="Arial" panose="020B0604020202020204" pitchFamily="34" charset="0"/>
              <a:buChar char="•"/>
            </a:pPr>
            <a:r>
              <a:rPr lang="en-GB" sz="1600" dirty="0"/>
              <a:t>Lighting </a:t>
            </a:r>
          </a:p>
          <a:p>
            <a:pPr marL="742950" lvl="1" indent="-285750">
              <a:buFont typeface="Arial" panose="020B0604020202020204" pitchFamily="34" charset="0"/>
              <a:buChar char="•"/>
            </a:pPr>
            <a:r>
              <a:rPr lang="en-GB" sz="1200" dirty="0"/>
              <a:t>Perhaps not always associated with security, lighting can make a huge difference to the safety of a construction site. Illuminating site entrances at all times is advisable for smaller projects. Larger sites should brighten areas that could potentially act as points of entry. As well as discouraging intruders, this will lead to better quality CCTV images, and assist security guards to easier identify perpetrators or other threats.</a:t>
            </a:r>
          </a:p>
          <a:p>
            <a:pPr marL="285750" indent="-285750">
              <a:buFont typeface="Arial" panose="020B0604020202020204" pitchFamily="34" charset="0"/>
              <a:buChar char="•"/>
            </a:pPr>
            <a:r>
              <a:rPr lang="en-GB" dirty="0"/>
              <a:t>Alarms </a:t>
            </a:r>
          </a:p>
          <a:p>
            <a:pPr marL="285750" indent="-285750">
              <a:buFont typeface="Arial" panose="020B0604020202020204" pitchFamily="34" charset="0"/>
              <a:buChar char="•"/>
            </a:pPr>
            <a:r>
              <a:rPr lang="en-GB" dirty="0"/>
              <a:t>Padlocks/ Locking System</a:t>
            </a:r>
          </a:p>
        </p:txBody>
      </p:sp>
    </p:spTree>
    <p:extLst>
      <p:ext uri="{BB962C8B-B14F-4D97-AF65-F5344CB8AC3E}">
        <p14:creationId xmlns:p14="http://schemas.microsoft.com/office/powerpoint/2010/main" val="273246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Thursday 7</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2A3A4B6E-CB24-4DF0-B47B-50701A525AD5}"/>
              </a:ext>
            </a:extLst>
          </p:cNvPr>
          <p:cNvSpPr/>
          <p:nvPr/>
        </p:nvSpPr>
        <p:spPr>
          <a:xfrm>
            <a:off x="3992880" y="762866"/>
            <a:ext cx="8092440" cy="4770537"/>
          </a:xfrm>
          <a:prstGeom prst="rect">
            <a:avLst/>
          </a:prstGeom>
        </p:spPr>
        <p:txBody>
          <a:bodyPr wrap="square">
            <a:spAutoFit/>
          </a:bodyPr>
          <a:lstStyle/>
          <a:p>
            <a:r>
              <a:rPr lang="en-GB" sz="1600" b="1" u="sng" dirty="0"/>
              <a:t>Describe processes used in built environment development projects</a:t>
            </a:r>
          </a:p>
          <a:p>
            <a:r>
              <a:rPr lang="en-GB" sz="1600" b="1" u="sng" dirty="0"/>
              <a:t>Area 1: Construction</a:t>
            </a:r>
          </a:p>
          <a:p>
            <a:r>
              <a:rPr lang="en-GB" sz="1600" dirty="0"/>
              <a:t>This area is split into four topics: secure site, site clearance, substructure and  superstructure. </a:t>
            </a:r>
          </a:p>
          <a:p>
            <a:r>
              <a:rPr lang="en-GB" sz="1600" dirty="0"/>
              <a:t>In todays lesson we will be looking into </a:t>
            </a:r>
            <a:r>
              <a:rPr lang="en-GB" sz="1600" b="1" dirty="0"/>
              <a:t>Site Security</a:t>
            </a:r>
          </a:p>
          <a:p>
            <a:endParaRPr lang="en-GB" sz="1600" b="1" dirty="0"/>
          </a:p>
          <a:p>
            <a:r>
              <a:rPr lang="en-GB" sz="1600" b="1" dirty="0"/>
              <a:t>How to Secure a construction Site:</a:t>
            </a:r>
          </a:p>
          <a:p>
            <a:pPr marL="285750" indent="-285750">
              <a:buFont typeface="Arial" panose="020B0604020202020204" pitchFamily="34" charset="0"/>
              <a:buChar char="•"/>
            </a:pPr>
            <a:r>
              <a:rPr lang="en-GB" dirty="0"/>
              <a:t>Alarms </a:t>
            </a:r>
          </a:p>
          <a:p>
            <a:pPr marL="742950" lvl="1" indent="-285750">
              <a:buFont typeface="Arial" panose="020B0604020202020204" pitchFamily="34" charset="0"/>
              <a:buChar char="•"/>
            </a:pPr>
            <a:r>
              <a:rPr lang="en-GB" sz="1400" dirty="0"/>
              <a:t>Though most often used permanently to protect constructed properties, temporary </a:t>
            </a:r>
            <a:r>
              <a:rPr lang="en-GB" sz="1400" dirty="0">
                <a:hlinkClick r:id="rId3"/>
              </a:rPr>
              <a:t>burglar alarms</a:t>
            </a:r>
            <a:r>
              <a:rPr lang="en-GB" sz="1400" dirty="0"/>
              <a:t> are highly effective in securing construction sites. Larger sites in particular can benefit from intruder alarms, which will draw guards’ or workers’ attention to break-ins that may otherwise have gone unnoticed. Furthermore, installing a burglar alarm during the construction phase will provide you with the option to easily repurpose it later, when the building’s ready.</a:t>
            </a:r>
          </a:p>
          <a:p>
            <a:pPr marL="285750" indent="-285750">
              <a:buFont typeface="Arial" panose="020B0604020202020204" pitchFamily="34" charset="0"/>
              <a:buChar char="•"/>
            </a:pPr>
            <a:r>
              <a:rPr lang="en-GB" dirty="0"/>
              <a:t>Padlocks/ Locking System</a:t>
            </a:r>
          </a:p>
          <a:p>
            <a:pPr marL="742950" lvl="1" indent="-285750">
              <a:buFont typeface="Arial" panose="020B0604020202020204" pitchFamily="34" charset="0"/>
              <a:buChar char="•"/>
            </a:pPr>
            <a:r>
              <a:rPr lang="en-GB" sz="1400" dirty="0"/>
              <a:t>Ideally, the exterior of a construction site will be so secure that specific on-site security measures would not be needed. However, to ensure optimum safety, it is imperative to give individual vehicles, fuel stores, and other on-site equipment their own protection.</a:t>
            </a:r>
          </a:p>
          <a:p>
            <a:pPr marL="742950" lvl="1" indent="-285750">
              <a:buFont typeface="Arial" panose="020B0604020202020204" pitchFamily="34" charset="0"/>
              <a:buChar char="•"/>
            </a:pPr>
            <a:r>
              <a:rPr lang="en-GB" sz="1400" dirty="0"/>
              <a:t>Larger machines like tower cranes should be secured at the base with a combination of locks and padlocks. </a:t>
            </a:r>
            <a:r>
              <a:rPr lang="en-GB" sz="1400" dirty="0">
                <a:hlinkClick r:id="rId4"/>
              </a:rPr>
              <a:t>Secure safes</a:t>
            </a:r>
            <a:r>
              <a:rPr lang="en-GB" sz="1400" dirty="0"/>
              <a:t> could also be used to protect any valuables or important documents that may need to be kept on-site 24/7.</a:t>
            </a: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267984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Thursday 7</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2B028824-5A66-4E68-9BD5-65244FF92551}"/>
              </a:ext>
            </a:extLst>
          </p:cNvPr>
          <p:cNvSpPr/>
          <p:nvPr/>
        </p:nvSpPr>
        <p:spPr>
          <a:xfrm>
            <a:off x="4008120" y="806226"/>
            <a:ext cx="8183880" cy="3139321"/>
          </a:xfrm>
          <a:prstGeom prst="rect">
            <a:avLst/>
          </a:prstGeom>
        </p:spPr>
        <p:txBody>
          <a:bodyPr wrap="square">
            <a:spAutoFit/>
          </a:bodyPr>
          <a:lstStyle/>
          <a:p>
            <a:r>
              <a:rPr lang="en-GB" b="1" i="0" u="sng" strike="noStrike" dirty="0">
                <a:solidFill>
                  <a:srgbClr val="1D1D1B"/>
                </a:solidFill>
                <a:effectLst/>
                <a:latin typeface="&amp;quot"/>
              </a:rPr>
              <a:t>Task 1</a:t>
            </a:r>
          </a:p>
          <a:p>
            <a:r>
              <a:rPr lang="en-GB" dirty="0">
                <a:solidFill>
                  <a:srgbClr val="1D1D1B"/>
                </a:solidFill>
                <a:latin typeface="&amp;quot"/>
              </a:rPr>
              <a:t>You have been asked to create a presentation for new employees about the risks and preventative measures used in the security of the construction site. </a:t>
            </a:r>
          </a:p>
          <a:p>
            <a:endParaRPr lang="en-GB" dirty="0">
              <a:solidFill>
                <a:srgbClr val="1D1D1B"/>
              </a:solidFill>
              <a:latin typeface="&amp;quot"/>
            </a:endParaRPr>
          </a:p>
          <a:p>
            <a:r>
              <a:rPr lang="en-GB" dirty="0">
                <a:solidFill>
                  <a:srgbClr val="1D1D1B"/>
                </a:solidFill>
                <a:latin typeface="&amp;quot"/>
              </a:rPr>
              <a:t>You need to include information on the possible risks for site security and explain each, and preventative measures that can be put into place to prevent the risks. </a:t>
            </a:r>
          </a:p>
          <a:p>
            <a:endParaRPr lang="en-GB" b="1" i="0" u="sng" strike="noStrike" dirty="0">
              <a:solidFill>
                <a:srgbClr val="1D1D1B"/>
              </a:solidFill>
              <a:effectLst/>
              <a:latin typeface="&amp;quot"/>
            </a:endParaRPr>
          </a:p>
          <a:p>
            <a:r>
              <a:rPr lang="en-GB" i="0" strike="noStrike" dirty="0">
                <a:solidFill>
                  <a:srgbClr val="1D1D1B"/>
                </a:solidFill>
                <a:effectLst/>
                <a:latin typeface="&amp;quot"/>
              </a:rPr>
              <a:t>Use the information you have gained to complete this.</a:t>
            </a:r>
          </a:p>
          <a:p>
            <a:endParaRPr lang="en-GB" b="1" u="sng" dirty="0">
              <a:solidFill>
                <a:srgbClr val="1D1D1B"/>
              </a:solidFill>
              <a:latin typeface="&amp;quot"/>
            </a:endParaRPr>
          </a:p>
          <a:p>
            <a:r>
              <a:rPr lang="en-GB" b="1" i="0" u="sng" strike="noStrike" dirty="0">
                <a:solidFill>
                  <a:srgbClr val="1D1D1B"/>
                </a:solidFill>
                <a:effectLst/>
                <a:latin typeface="&amp;quot"/>
              </a:rPr>
              <a:t>Extension Task </a:t>
            </a:r>
          </a:p>
          <a:p>
            <a:r>
              <a:rPr lang="en-GB" dirty="0">
                <a:solidFill>
                  <a:srgbClr val="1D1D1B"/>
                </a:solidFill>
                <a:latin typeface="&amp;quot"/>
              </a:rPr>
              <a:t>Complete the past paper questions that are linked to site security. </a:t>
            </a:r>
            <a:r>
              <a:rPr lang="en-GB" b="1" i="0" u="sng" strike="noStrike" dirty="0">
                <a:solidFill>
                  <a:srgbClr val="1D1D1B"/>
                </a:solidFill>
                <a:effectLst/>
                <a:latin typeface="&amp;quot"/>
              </a:rPr>
              <a:t> </a:t>
            </a:r>
          </a:p>
        </p:txBody>
      </p:sp>
    </p:spTree>
    <p:extLst>
      <p:ext uri="{BB962C8B-B14F-4D97-AF65-F5344CB8AC3E}">
        <p14:creationId xmlns:p14="http://schemas.microsoft.com/office/powerpoint/2010/main" val="193233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Friday 1</a:t>
            </a:r>
            <a:r>
              <a:rPr lang="en-GB" sz="3600" baseline="30000" dirty="0"/>
              <a:t>st</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8A8B476C-399F-42E9-A574-F122D8C36507}"/>
              </a:ext>
            </a:extLst>
          </p:cNvPr>
          <p:cNvSpPr/>
          <p:nvPr/>
        </p:nvSpPr>
        <p:spPr>
          <a:xfrm>
            <a:off x="4008120" y="806226"/>
            <a:ext cx="8183880" cy="5355312"/>
          </a:xfrm>
          <a:prstGeom prst="rect">
            <a:avLst/>
          </a:prstGeom>
        </p:spPr>
        <p:txBody>
          <a:bodyPr wrap="square">
            <a:spAutoFit/>
          </a:bodyPr>
          <a:lstStyle/>
          <a:p>
            <a:r>
              <a:rPr lang="en-GB" i="0" strike="noStrike" dirty="0">
                <a:solidFill>
                  <a:srgbClr val="1D1D1B"/>
                </a:solidFill>
                <a:effectLst/>
                <a:latin typeface="&amp;quot"/>
              </a:rPr>
              <a:t>Create a definition for Substructure and super structure</a:t>
            </a:r>
            <a:br>
              <a:rPr lang="en-GB" i="0" strike="noStrike" dirty="0">
                <a:solidFill>
                  <a:srgbClr val="1D1D1B"/>
                </a:solidFill>
                <a:effectLst/>
                <a:latin typeface="&amp;quot"/>
              </a:rPr>
            </a:br>
            <a:br>
              <a:rPr lang="en-GB" i="0" strike="noStrike" dirty="0">
                <a:solidFill>
                  <a:srgbClr val="1D1D1B"/>
                </a:solidFill>
                <a:effectLst/>
                <a:latin typeface="&amp;quot"/>
              </a:rPr>
            </a:br>
            <a:br>
              <a:rPr lang="en-GB" i="0" strike="noStrike" dirty="0">
                <a:solidFill>
                  <a:srgbClr val="1D1D1B"/>
                </a:solidFill>
                <a:effectLst/>
                <a:latin typeface="&amp;quot"/>
              </a:rPr>
            </a:br>
            <a:r>
              <a:rPr lang="en-GB" i="0" strike="noStrike" dirty="0">
                <a:solidFill>
                  <a:srgbClr val="1D1D1B"/>
                </a:solidFill>
                <a:effectLst/>
                <a:latin typeface="&amp;quot"/>
              </a:rPr>
              <a:t>Superstructure </a:t>
            </a:r>
          </a:p>
          <a:p>
            <a:r>
              <a:rPr lang="en-GB" dirty="0"/>
              <a:t>1. It is the structure part that is on top of the ground level, and which provided for its intended use.</a:t>
            </a:r>
          </a:p>
          <a:p>
            <a:r>
              <a:rPr lang="en-GB" dirty="0"/>
              <a:t>2. This superstructure part is situated between ground level and plinth.</a:t>
            </a:r>
          </a:p>
          <a:p>
            <a:r>
              <a:rPr lang="en-GB" dirty="0"/>
              <a:t>3. For this construction timber, concrete, and steel materials are utilized.</a:t>
            </a:r>
          </a:p>
          <a:p>
            <a:r>
              <a:rPr lang="en-GB" dirty="0"/>
              <a:t>4. This structure includes a frame, upper floors, windows, roof, doors, and external wall openings, stairs and ramps, partitions, internal walls, balustrades, cubicles, lintel, parapet, and movable room dividers, doors, hatches, sunshade, etc.</a:t>
            </a:r>
          </a:p>
          <a:p>
            <a:r>
              <a:rPr lang="en-GB" dirty="0"/>
              <a:t>5. It excludes finishes, furnishings, substructure, and equipment and services.</a:t>
            </a:r>
          </a:p>
          <a:p>
            <a:endParaRPr lang="en-GB" dirty="0">
              <a:solidFill>
                <a:srgbClr val="1D1D1B"/>
              </a:solidFill>
              <a:latin typeface="&amp;quot"/>
            </a:endParaRPr>
          </a:p>
          <a:p>
            <a:r>
              <a:rPr lang="en-GB" i="0" strike="noStrike" dirty="0">
                <a:solidFill>
                  <a:srgbClr val="1D1D1B"/>
                </a:solidFill>
                <a:effectLst/>
                <a:latin typeface="&amp;quot"/>
              </a:rPr>
              <a:t>Substructure </a:t>
            </a:r>
          </a:p>
          <a:p>
            <a:r>
              <a:rPr lang="en-GB" dirty="0"/>
              <a:t>Or Foundation is the lower portion of the building, usually located below the ground level, which transmits the loads of the super-structure to the supporting soil. A foundation is therefore that part of the structure which is in direct contact with the ground to which the loads are transmitted.</a:t>
            </a:r>
            <a:endParaRPr lang="en-GB" b="1" dirty="0"/>
          </a:p>
          <a:p>
            <a:endParaRPr lang="en-GB" i="0" strike="noStrike" dirty="0">
              <a:solidFill>
                <a:srgbClr val="1D1D1B"/>
              </a:solidFill>
              <a:effectLst/>
              <a:latin typeface="&amp;quot"/>
            </a:endParaRPr>
          </a:p>
        </p:txBody>
      </p:sp>
    </p:spTree>
    <p:extLst>
      <p:ext uri="{BB962C8B-B14F-4D97-AF65-F5344CB8AC3E}">
        <p14:creationId xmlns:p14="http://schemas.microsoft.com/office/powerpoint/2010/main" val="16663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1000"/>
                                        <p:tgtEl>
                                          <p:spTgt spid="13">
                                            <p:txEl>
                                              <p:pRg st="1" end="1"/>
                                            </p:txEl>
                                          </p:spTgt>
                                        </p:tgtEl>
                                      </p:cBhvr>
                                    </p:animEffect>
                                    <p:anim calcmode="lin" valueType="num">
                                      <p:cBhvr>
                                        <p:cTn id="1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1000"/>
                                        <p:tgtEl>
                                          <p:spTgt spid="13">
                                            <p:txEl>
                                              <p:pRg st="2" end="2"/>
                                            </p:txEl>
                                          </p:spTgt>
                                        </p:tgtEl>
                                      </p:cBhvr>
                                    </p:animEffect>
                                    <p:anim calcmode="lin" valueType="num">
                                      <p:cBhvr>
                                        <p:cTn id="1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fade">
                                      <p:cBhvr>
                                        <p:cTn id="23" dur="1000"/>
                                        <p:tgtEl>
                                          <p:spTgt spid="13">
                                            <p:txEl>
                                              <p:pRg st="3" end="3"/>
                                            </p:txEl>
                                          </p:spTgt>
                                        </p:tgtEl>
                                      </p:cBhvr>
                                    </p:animEffect>
                                    <p:anim calcmode="lin" valueType="num">
                                      <p:cBhvr>
                                        <p:cTn id="2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fade">
                                      <p:cBhvr>
                                        <p:cTn id="28" dur="1000"/>
                                        <p:tgtEl>
                                          <p:spTgt spid="13">
                                            <p:txEl>
                                              <p:pRg st="4" end="4"/>
                                            </p:txEl>
                                          </p:spTgt>
                                        </p:tgtEl>
                                      </p:cBhvr>
                                    </p:animEffect>
                                    <p:anim calcmode="lin" valueType="num">
                                      <p:cBhvr>
                                        <p:cTn id="2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fade">
                                      <p:cBhvr>
                                        <p:cTn id="33" dur="1000"/>
                                        <p:tgtEl>
                                          <p:spTgt spid="13">
                                            <p:txEl>
                                              <p:pRg st="5" end="5"/>
                                            </p:txEl>
                                          </p:spTgt>
                                        </p:tgtEl>
                                      </p:cBhvr>
                                    </p:animEffect>
                                    <p:anim calcmode="lin" valueType="num">
                                      <p:cBhvr>
                                        <p:cTn id="3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xEl>
                                              <p:pRg st="7" end="7"/>
                                            </p:txEl>
                                          </p:spTgt>
                                        </p:tgtEl>
                                        <p:attrNameLst>
                                          <p:attrName>style.visibility</p:attrName>
                                        </p:attrNameLst>
                                      </p:cBhvr>
                                      <p:to>
                                        <p:strVal val="visible"/>
                                      </p:to>
                                    </p:set>
                                    <p:animEffect transition="in" filter="fade">
                                      <p:cBhvr>
                                        <p:cTn id="40" dur="1000"/>
                                        <p:tgtEl>
                                          <p:spTgt spid="13">
                                            <p:txEl>
                                              <p:pRg st="7" end="7"/>
                                            </p:txEl>
                                          </p:spTgt>
                                        </p:tgtEl>
                                      </p:cBhvr>
                                    </p:animEffect>
                                    <p:anim calcmode="lin" valueType="num">
                                      <p:cBhvr>
                                        <p:cTn id="41"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fade">
                                      <p:cBhvr>
                                        <p:cTn id="47" dur="1000"/>
                                        <p:tgtEl>
                                          <p:spTgt spid="13">
                                            <p:txEl>
                                              <p:pRg st="8" end="8"/>
                                            </p:txEl>
                                          </p:spTgt>
                                        </p:tgtEl>
                                      </p:cBhvr>
                                    </p:animEffect>
                                    <p:anim calcmode="lin" valueType="num">
                                      <p:cBhvr>
                                        <p:cTn id="48"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Friday 1</a:t>
            </a:r>
            <a:r>
              <a:rPr lang="en-GB" sz="3600" baseline="30000" dirty="0"/>
              <a:t>st</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369332"/>
          </a:xfrm>
          <a:prstGeom prst="rect">
            <a:avLst/>
          </a:prstGeom>
        </p:spPr>
        <p:txBody>
          <a:bodyPr wrap="square">
            <a:spAutoFit/>
          </a:bodyPr>
          <a:lstStyle/>
          <a:p>
            <a:r>
              <a:rPr lang="en-GB" i="0" strike="noStrike" dirty="0">
                <a:solidFill>
                  <a:srgbClr val="1D1D1B"/>
                </a:solidFill>
                <a:effectLst/>
                <a:latin typeface="&amp;quot"/>
              </a:rPr>
              <a:t>Label the following diagrams which sections are substructure and super structure </a:t>
            </a:r>
          </a:p>
        </p:txBody>
      </p:sp>
      <p:pic>
        <p:nvPicPr>
          <p:cNvPr id="2" name="Picture 1">
            <a:extLst>
              <a:ext uri="{FF2B5EF4-FFF2-40B4-BE49-F238E27FC236}">
                <a16:creationId xmlns:a16="http://schemas.microsoft.com/office/drawing/2014/main" id="{6311E00B-FC38-4611-92FD-08E8F080E809}"/>
              </a:ext>
            </a:extLst>
          </p:cNvPr>
          <p:cNvPicPr>
            <a:picLocks noChangeAspect="1"/>
          </p:cNvPicPr>
          <p:nvPr/>
        </p:nvPicPr>
        <p:blipFill rotWithShape="1">
          <a:blip r:embed="rId3"/>
          <a:srcRect r="10314"/>
          <a:stretch/>
        </p:blipFill>
        <p:spPr>
          <a:xfrm>
            <a:off x="4202832" y="1518331"/>
            <a:ext cx="1723184" cy="2454240"/>
          </a:xfrm>
          <a:prstGeom prst="rect">
            <a:avLst/>
          </a:prstGeom>
        </p:spPr>
      </p:pic>
      <p:pic>
        <p:nvPicPr>
          <p:cNvPr id="3" name="Picture 2">
            <a:extLst>
              <a:ext uri="{FF2B5EF4-FFF2-40B4-BE49-F238E27FC236}">
                <a16:creationId xmlns:a16="http://schemas.microsoft.com/office/drawing/2014/main" id="{1E28F98F-A8DE-4FD1-ACAA-3417134C0B36}"/>
              </a:ext>
            </a:extLst>
          </p:cNvPr>
          <p:cNvPicPr>
            <a:picLocks noChangeAspect="1"/>
          </p:cNvPicPr>
          <p:nvPr/>
        </p:nvPicPr>
        <p:blipFill rotWithShape="1">
          <a:blip r:embed="rId4"/>
          <a:srcRect r="33265"/>
          <a:stretch/>
        </p:blipFill>
        <p:spPr>
          <a:xfrm>
            <a:off x="9278333" y="1464733"/>
            <a:ext cx="2345512" cy="2611528"/>
          </a:xfrm>
          <a:prstGeom prst="rect">
            <a:avLst/>
          </a:prstGeom>
        </p:spPr>
      </p:pic>
      <p:pic>
        <p:nvPicPr>
          <p:cNvPr id="6" name="Picture 5">
            <a:extLst>
              <a:ext uri="{FF2B5EF4-FFF2-40B4-BE49-F238E27FC236}">
                <a16:creationId xmlns:a16="http://schemas.microsoft.com/office/drawing/2014/main" id="{31BC0980-D756-43DC-8CE3-6CBB4957C7FC}"/>
              </a:ext>
            </a:extLst>
          </p:cNvPr>
          <p:cNvPicPr>
            <a:picLocks noChangeAspect="1"/>
          </p:cNvPicPr>
          <p:nvPr/>
        </p:nvPicPr>
        <p:blipFill rotWithShape="1">
          <a:blip r:embed="rId5"/>
          <a:srcRect r="38699"/>
          <a:stretch/>
        </p:blipFill>
        <p:spPr>
          <a:xfrm>
            <a:off x="6737473" y="1464733"/>
            <a:ext cx="2177928" cy="3390900"/>
          </a:xfrm>
          <a:prstGeom prst="rect">
            <a:avLst/>
          </a:prstGeom>
        </p:spPr>
      </p:pic>
    </p:spTree>
    <p:extLst>
      <p:ext uri="{BB962C8B-B14F-4D97-AF65-F5344CB8AC3E}">
        <p14:creationId xmlns:p14="http://schemas.microsoft.com/office/powerpoint/2010/main" val="381872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Friday 1</a:t>
            </a:r>
            <a:r>
              <a:rPr lang="en-GB" sz="3600" baseline="30000" dirty="0"/>
              <a:t>st</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2031325"/>
          </a:xfrm>
          <a:prstGeom prst="rect">
            <a:avLst/>
          </a:prstGeom>
        </p:spPr>
        <p:txBody>
          <a:bodyPr wrap="square">
            <a:spAutoFit/>
          </a:bodyPr>
          <a:lstStyle/>
          <a:p>
            <a:r>
              <a:rPr lang="en-GB" i="0" strike="noStrike" dirty="0">
                <a:solidFill>
                  <a:srgbClr val="1D1D1B"/>
                </a:solidFill>
                <a:effectLst/>
                <a:latin typeface="&amp;quot"/>
              </a:rPr>
              <a:t>Different types of loads in buildings:</a:t>
            </a:r>
          </a:p>
          <a:p>
            <a:pPr marL="285750" indent="-285750">
              <a:buFont typeface="Arial" panose="020B0604020202020204" pitchFamily="34" charset="0"/>
              <a:buChar char="•"/>
            </a:pPr>
            <a:r>
              <a:rPr lang="en-GB" dirty="0">
                <a:solidFill>
                  <a:srgbClr val="1D1D1B"/>
                </a:solidFill>
                <a:latin typeface="&amp;quot"/>
              </a:rPr>
              <a:t>Dead – this is a load that does not move, such as the weight of the building itself </a:t>
            </a:r>
          </a:p>
          <a:p>
            <a:pPr marL="285750" indent="-285750">
              <a:buFont typeface="Arial" panose="020B0604020202020204" pitchFamily="34" charset="0"/>
              <a:buChar char="•"/>
            </a:pPr>
            <a:r>
              <a:rPr lang="en-GB" i="0" strike="noStrike" dirty="0">
                <a:solidFill>
                  <a:srgbClr val="1D1D1B"/>
                </a:solidFill>
                <a:effectLst/>
                <a:latin typeface="&amp;quot"/>
              </a:rPr>
              <a:t>Dynamic – these are loads that change during th</a:t>
            </a:r>
            <a:r>
              <a:rPr lang="en-GB" dirty="0">
                <a:solidFill>
                  <a:srgbClr val="1D1D1B"/>
                </a:solidFill>
                <a:latin typeface="&amp;quot"/>
              </a:rPr>
              <a:t>e use of a building, such as the load from people and furniture </a:t>
            </a:r>
          </a:p>
          <a:p>
            <a:pPr marL="285750" indent="-285750">
              <a:buFont typeface="Arial" panose="020B0604020202020204" pitchFamily="34" charset="0"/>
              <a:buChar char="•"/>
            </a:pPr>
            <a:r>
              <a:rPr lang="en-GB" i="0" strike="noStrike" dirty="0">
                <a:solidFill>
                  <a:srgbClr val="1D1D1B"/>
                </a:solidFill>
                <a:effectLst/>
                <a:latin typeface="&amp;quot"/>
              </a:rPr>
              <a:t>Impact – this is when something hits a building or falls on it, such as a heavy object</a:t>
            </a:r>
          </a:p>
          <a:p>
            <a:pPr marL="285750" indent="-285750">
              <a:buFont typeface="Arial" panose="020B0604020202020204" pitchFamily="34" charset="0"/>
              <a:buChar char="•"/>
            </a:pPr>
            <a:endParaRPr lang="en-GB" dirty="0">
              <a:solidFill>
                <a:srgbClr val="1D1D1B"/>
              </a:solidFill>
              <a:latin typeface="&amp;quot"/>
            </a:endParaRPr>
          </a:p>
          <a:p>
            <a:r>
              <a:rPr lang="en-GB" i="0" strike="noStrike" dirty="0">
                <a:solidFill>
                  <a:srgbClr val="1D1D1B"/>
                </a:solidFill>
                <a:effectLst/>
                <a:latin typeface="&amp;quot"/>
              </a:rPr>
              <a:t>Complete your diagram of the building showing how its dynamic load is transferred</a:t>
            </a:r>
          </a:p>
        </p:txBody>
      </p:sp>
      <p:pic>
        <p:nvPicPr>
          <p:cNvPr id="8" name="Picture 2" descr="Image result for diagram of how dynamic load is transferred in a building">
            <a:extLst>
              <a:ext uri="{FF2B5EF4-FFF2-40B4-BE49-F238E27FC236}">
                <a16:creationId xmlns:a16="http://schemas.microsoft.com/office/drawing/2014/main" id="{B9A84836-7540-4830-A42C-BF57237C5D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27" t="16430" r="14351" b="16633"/>
          <a:stretch/>
        </p:blipFill>
        <p:spPr bwMode="auto">
          <a:xfrm>
            <a:off x="6497515" y="2971622"/>
            <a:ext cx="5231422" cy="359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3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diagram of how dynamic load is transferred in a building">
            <a:extLst>
              <a:ext uri="{FF2B5EF4-FFF2-40B4-BE49-F238E27FC236}">
                <a16:creationId xmlns:a16="http://schemas.microsoft.com/office/drawing/2014/main" id="{1FFDA9F1-D7C2-412E-B380-0065BA7657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27" t="16430" r="14351" b="16633"/>
          <a:stretch/>
        </p:blipFill>
        <p:spPr bwMode="auto">
          <a:xfrm>
            <a:off x="763674" y="0"/>
            <a:ext cx="10985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7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11</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1200329"/>
          </a:xfrm>
          <a:prstGeom prst="rect">
            <a:avLst/>
          </a:prstGeom>
        </p:spPr>
        <p:txBody>
          <a:bodyPr wrap="square">
            <a:spAutoFit/>
          </a:bodyPr>
          <a:lstStyle/>
          <a:p>
            <a:r>
              <a:rPr lang="en-GB" b="1" u="sng" dirty="0">
                <a:solidFill>
                  <a:srgbClr val="1D1D1B"/>
                </a:solidFill>
                <a:latin typeface="&amp;quot"/>
              </a:rPr>
              <a:t>Understanding the terms used in the construction industry</a:t>
            </a:r>
          </a:p>
          <a:p>
            <a:endParaRPr lang="en-GB" b="1" i="0" u="sng" strike="noStrike" dirty="0">
              <a:solidFill>
                <a:srgbClr val="1D1D1B"/>
              </a:solidFill>
              <a:effectLst/>
              <a:latin typeface="&amp;quot"/>
            </a:endParaRPr>
          </a:p>
          <a:p>
            <a:endParaRPr lang="en-GB" b="1" i="0" u="sng" strike="noStrike" dirty="0">
              <a:solidFill>
                <a:srgbClr val="1D1D1B"/>
              </a:solidFill>
              <a:effectLst/>
              <a:latin typeface="&amp;quot"/>
            </a:endParaRPr>
          </a:p>
          <a:p>
            <a:endParaRPr lang="en-GB" i="0" strike="noStrike" dirty="0">
              <a:solidFill>
                <a:srgbClr val="1D1D1B"/>
              </a:solidFill>
              <a:effectLst/>
              <a:latin typeface="&amp;quot"/>
            </a:endParaRPr>
          </a:p>
        </p:txBody>
      </p:sp>
      <p:sp>
        <p:nvSpPr>
          <p:cNvPr id="14" name="Rectangle 13">
            <a:extLst>
              <a:ext uri="{FF2B5EF4-FFF2-40B4-BE49-F238E27FC236}">
                <a16:creationId xmlns:a16="http://schemas.microsoft.com/office/drawing/2014/main" id="{0EE96F1A-A3E5-4A2B-8A74-B2AE6CAFCBAC}"/>
              </a:ext>
            </a:extLst>
          </p:cNvPr>
          <p:cNvSpPr/>
          <p:nvPr/>
        </p:nvSpPr>
        <p:spPr>
          <a:xfrm>
            <a:off x="4078456" y="1380933"/>
            <a:ext cx="7753081" cy="3139321"/>
          </a:xfrm>
          <a:prstGeom prst="rect">
            <a:avLst/>
          </a:prstGeom>
        </p:spPr>
        <p:txBody>
          <a:bodyPr wrap="square">
            <a:spAutoFit/>
          </a:bodyPr>
          <a:lstStyle/>
          <a:p>
            <a:r>
              <a:rPr lang="en-GB" b="1" dirty="0">
                <a:solidFill>
                  <a:srgbClr val="222222"/>
                </a:solidFill>
              </a:rPr>
              <a:t>Commissioning</a:t>
            </a:r>
            <a:r>
              <a:rPr lang="en-GB" dirty="0">
                <a:solidFill>
                  <a:srgbClr val="222222"/>
                </a:solidFill>
              </a:rPr>
              <a:t> ensures that the new building operates initially as the owner intended and that building staff are prepared to operate and maintain its systems and equipment. </a:t>
            </a:r>
          </a:p>
          <a:p>
            <a:endParaRPr lang="en-GB" dirty="0">
              <a:solidFill>
                <a:srgbClr val="222222"/>
              </a:solidFill>
            </a:endParaRPr>
          </a:p>
          <a:p>
            <a:r>
              <a:rPr lang="en-GB" b="1" dirty="0"/>
              <a:t>Project commissioning </a:t>
            </a:r>
            <a:r>
              <a:rPr lang="en-GB" dirty="0"/>
              <a:t>is the process of assuring that all systems and components of a building or industrial plant are designed, installed, tested, operated, and maintained according to the operational requirements of the owner or final client.</a:t>
            </a:r>
            <a:endParaRPr lang="en-GB" dirty="0">
              <a:solidFill>
                <a:srgbClr val="222222"/>
              </a:solidFill>
            </a:endParaRPr>
          </a:p>
          <a:p>
            <a:endParaRPr lang="en-GB" dirty="0">
              <a:solidFill>
                <a:srgbClr val="222222"/>
              </a:solidFill>
            </a:endParaRPr>
          </a:p>
          <a:p>
            <a:r>
              <a:rPr lang="en-GB" b="1" dirty="0">
                <a:solidFill>
                  <a:srgbClr val="222222"/>
                </a:solidFill>
              </a:rPr>
              <a:t>Retro-commissioning</a:t>
            </a:r>
            <a:r>
              <a:rPr lang="en-GB" dirty="0">
                <a:solidFill>
                  <a:srgbClr val="222222"/>
                </a:solidFill>
              </a:rPr>
              <a:t> is the application of the commissioning process to existing buildings.</a:t>
            </a:r>
            <a:endParaRPr lang="en-GB" dirty="0"/>
          </a:p>
        </p:txBody>
      </p:sp>
    </p:spTree>
    <p:extLst>
      <p:ext uri="{BB962C8B-B14F-4D97-AF65-F5344CB8AC3E}">
        <p14:creationId xmlns:p14="http://schemas.microsoft.com/office/powerpoint/2010/main" val="386350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11</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6124754"/>
          </a:xfrm>
          <a:prstGeom prst="rect">
            <a:avLst/>
          </a:prstGeom>
        </p:spPr>
        <p:txBody>
          <a:bodyPr wrap="square">
            <a:spAutoFit/>
          </a:bodyPr>
          <a:lstStyle/>
          <a:p>
            <a:r>
              <a:rPr lang="en-GB" b="1" u="sng" dirty="0">
                <a:solidFill>
                  <a:srgbClr val="1D1D1B"/>
                </a:solidFill>
                <a:latin typeface="&amp;quot"/>
              </a:rPr>
              <a:t>Understanding the terms used in the construction industry</a:t>
            </a:r>
          </a:p>
          <a:p>
            <a:endParaRPr lang="en-GB" b="1" u="sng" dirty="0">
              <a:solidFill>
                <a:srgbClr val="1D1D1B"/>
              </a:solidFill>
              <a:latin typeface="&amp;quot"/>
            </a:endParaRPr>
          </a:p>
          <a:p>
            <a:r>
              <a:rPr lang="en-GB" b="1" u="sng" dirty="0">
                <a:solidFill>
                  <a:srgbClr val="1D1D1B"/>
                </a:solidFill>
                <a:latin typeface="&amp;quot"/>
              </a:rPr>
              <a:t>The Hand Over Process</a:t>
            </a:r>
          </a:p>
          <a:p>
            <a:r>
              <a:rPr lang="en-GB" sz="1400" dirty="0"/>
              <a:t>The handover of the site to the client takes place once the contract administrator has confirmed that the works defined in the contract are complete. However, it should be planned well in advance, and any special requirements included in appointment documents and contracts.</a:t>
            </a:r>
          </a:p>
          <a:p>
            <a:endParaRPr lang="en-GB" sz="1400" dirty="0"/>
          </a:p>
          <a:p>
            <a:r>
              <a:rPr lang="en-GB" sz="1400" dirty="0"/>
              <a:t>Handover may take place during a handover meeting following an inspection of the site.</a:t>
            </a:r>
          </a:p>
          <a:p>
            <a:r>
              <a:rPr lang="en-GB" sz="1400" dirty="0"/>
              <a:t>During handover the client should be issued with:</a:t>
            </a:r>
          </a:p>
          <a:p>
            <a:pPr marL="285750" indent="-285750">
              <a:buFont typeface="Arial" panose="020B0604020202020204" pitchFamily="34" charset="0"/>
              <a:buChar char="•"/>
            </a:pPr>
            <a:r>
              <a:rPr lang="en-GB" sz="1400" dirty="0"/>
              <a:t>Keys, fobs and transmitter controls for the development.</a:t>
            </a:r>
          </a:p>
          <a:p>
            <a:pPr marL="285750" indent="-285750">
              <a:buFont typeface="Arial" panose="020B0604020202020204" pitchFamily="34" charset="0"/>
              <a:buChar char="•"/>
            </a:pPr>
            <a:r>
              <a:rPr lang="en-GB" sz="1400" dirty="0"/>
              <a:t>The health and safety file.</a:t>
            </a:r>
          </a:p>
          <a:p>
            <a:pPr marL="285750" indent="-285750">
              <a:buFont typeface="Arial" panose="020B0604020202020204" pitchFamily="34" charset="0"/>
              <a:buChar char="•"/>
            </a:pPr>
            <a:r>
              <a:rPr lang="en-GB" sz="1400" dirty="0"/>
              <a:t>The draft building owner's manual.</a:t>
            </a:r>
          </a:p>
          <a:p>
            <a:pPr marL="285750" indent="-285750">
              <a:buFont typeface="Arial" panose="020B0604020202020204" pitchFamily="34" charset="0"/>
              <a:buChar char="•"/>
            </a:pPr>
            <a:r>
              <a:rPr lang="en-GB" sz="1400" dirty="0"/>
              <a:t>The building log book.</a:t>
            </a:r>
          </a:p>
          <a:p>
            <a:pPr marL="285750" indent="-285750">
              <a:buFont typeface="Arial" panose="020B0604020202020204" pitchFamily="34" charset="0"/>
              <a:buChar char="•"/>
            </a:pPr>
            <a:r>
              <a:rPr lang="en-GB" sz="1400" dirty="0"/>
              <a:t>A building user's guide.</a:t>
            </a:r>
          </a:p>
          <a:p>
            <a:pPr marL="285750" indent="-285750">
              <a:buFont typeface="Arial" panose="020B0604020202020204" pitchFamily="34" charset="0"/>
              <a:buChar char="•"/>
            </a:pPr>
            <a:r>
              <a:rPr lang="en-GB" sz="1400" dirty="0"/>
              <a:t>Up to date testing and commissioning data.</a:t>
            </a:r>
          </a:p>
          <a:p>
            <a:pPr marL="285750" indent="-285750">
              <a:buFont typeface="Arial" panose="020B0604020202020204" pitchFamily="34" charset="0"/>
              <a:buChar char="•"/>
            </a:pPr>
            <a:r>
              <a:rPr lang="en-GB" sz="1400" dirty="0"/>
              <a:t>All certificates and warranties in respect of the works.</a:t>
            </a:r>
          </a:p>
          <a:p>
            <a:pPr marL="285750" indent="-285750">
              <a:buFont typeface="Arial" panose="020B0604020202020204" pitchFamily="34" charset="0"/>
              <a:buChar char="•"/>
            </a:pPr>
            <a:r>
              <a:rPr lang="en-GB" sz="1400" dirty="0"/>
              <a:t>As-built drawings from consultants and specialist suppliers and contractors (or as manufactured and installed). Or an as-constructed building information model.</a:t>
            </a:r>
          </a:p>
          <a:p>
            <a:pPr marL="285750" indent="-285750">
              <a:buFont typeface="Arial" panose="020B0604020202020204" pitchFamily="34" charset="0"/>
              <a:buChar char="•"/>
            </a:pPr>
            <a:r>
              <a:rPr lang="en-GB" sz="1400" dirty="0"/>
              <a:t>Copies of statutory approvals, waivers, consents and conditions.</a:t>
            </a:r>
          </a:p>
          <a:p>
            <a:pPr marL="285750" indent="-285750">
              <a:buFont typeface="Arial" panose="020B0604020202020204" pitchFamily="34" charset="0"/>
              <a:buChar char="•"/>
            </a:pPr>
            <a:r>
              <a:rPr lang="en-GB" sz="1400" dirty="0"/>
              <a:t>Equipment test certificates for lifts, escalators, lifting equipment, cradle systems, boilers and pressure vessels.</a:t>
            </a:r>
          </a:p>
          <a:p>
            <a:pPr marL="285750" indent="-285750">
              <a:buFont typeface="Arial" panose="020B0604020202020204" pitchFamily="34" charset="0"/>
              <a:buChar char="•"/>
            </a:pPr>
            <a:r>
              <a:rPr lang="en-GB" sz="1400" dirty="0"/>
              <a:t>Licences such as licences to store chemicals and gases and to extract groundwater from an artesian well.</a:t>
            </a:r>
          </a:p>
          <a:p>
            <a:endParaRPr lang="en-GB" dirty="0">
              <a:solidFill>
                <a:srgbClr val="1D1D1B"/>
              </a:solidFill>
              <a:latin typeface="&amp;quot"/>
            </a:endParaRPr>
          </a:p>
          <a:p>
            <a:endParaRPr lang="en-GB" b="1" i="0" u="sng" strike="noStrike" dirty="0">
              <a:solidFill>
                <a:srgbClr val="1D1D1B"/>
              </a:solidFill>
              <a:effectLst/>
              <a:latin typeface="&amp;quot"/>
            </a:endParaRPr>
          </a:p>
          <a:p>
            <a:endParaRPr lang="en-GB" b="1" i="0" u="sng" strike="noStrike" dirty="0">
              <a:solidFill>
                <a:srgbClr val="1D1D1B"/>
              </a:solidFill>
              <a:effectLst/>
              <a:latin typeface="&amp;quot"/>
            </a:endParaRPr>
          </a:p>
          <a:p>
            <a:endParaRPr lang="en-GB" i="0" strike="noStrike" dirty="0">
              <a:solidFill>
                <a:srgbClr val="1D1D1B"/>
              </a:solidFill>
              <a:effectLst/>
              <a:latin typeface="&amp;quot"/>
            </a:endParaRPr>
          </a:p>
        </p:txBody>
      </p:sp>
    </p:spTree>
    <p:extLst>
      <p:ext uri="{BB962C8B-B14F-4D97-AF65-F5344CB8AC3E}">
        <p14:creationId xmlns:p14="http://schemas.microsoft.com/office/powerpoint/2010/main" val="11976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Understanding Unit 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1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831" t="2944" r="60084" b="65897"/>
          <a:stretch/>
        </p:blipFill>
        <p:spPr>
          <a:xfrm>
            <a:off x="9826388" y="3102594"/>
            <a:ext cx="2365612" cy="3755406"/>
          </a:xfrm>
        </p:spPr>
      </p:pic>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28</a:t>
            </a:r>
            <a:r>
              <a:rPr lang="en-GB" sz="3600" baseline="30000" dirty="0"/>
              <a:t>th</a:t>
            </a:r>
            <a:r>
              <a:rPr lang="en-GB" sz="3600" dirty="0"/>
              <a:t> October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a:extLst>
              <a:ext uri="{FF2B5EF4-FFF2-40B4-BE49-F238E27FC236}">
                <a16:creationId xmlns:a16="http://schemas.microsoft.com/office/drawing/2014/main" id="{D77833DE-ADD4-4774-A60C-DACC95138972}"/>
              </a:ext>
            </a:extLst>
          </p:cNvPr>
          <p:cNvSpPr txBox="1"/>
          <p:nvPr/>
        </p:nvSpPr>
        <p:spPr>
          <a:xfrm>
            <a:off x="4001549" y="872455"/>
            <a:ext cx="6405986" cy="5940088"/>
          </a:xfrm>
          <a:prstGeom prst="rect">
            <a:avLst/>
          </a:prstGeom>
          <a:noFill/>
        </p:spPr>
        <p:txBody>
          <a:bodyPr wrap="square" rtlCol="0">
            <a:spAutoFit/>
          </a:bodyPr>
          <a:lstStyle/>
          <a:p>
            <a:r>
              <a:rPr lang="en-GB" b="1" u="sng" dirty="0"/>
              <a:t>LO1 </a:t>
            </a:r>
            <a:r>
              <a:rPr lang="en-GB" dirty="0"/>
              <a:t>– Know job roles involved in realising construction and built environment projects </a:t>
            </a:r>
          </a:p>
          <a:p>
            <a:endParaRPr lang="en-GB" dirty="0"/>
          </a:p>
          <a:p>
            <a:r>
              <a:rPr lang="en-GB" b="1" u="sng" dirty="0"/>
              <a:t>What does this include?</a:t>
            </a:r>
          </a:p>
          <a:p>
            <a:pPr marL="285750" indent="-285750">
              <a:buFont typeface="Arial" panose="020B0604020202020204" pitchFamily="34" charset="0"/>
              <a:buChar char="•"/>
            </a:pPr>
            <a:r>
              <a:rPr lang="en-GB" dirty="0"/>
              <a:t>Describe activities of those involved in construction projects </a:t>
            </a:r>
          </a:p>
          <a:p>
            <a:pPr marL="285750" indent="-285750">
              <a:buFont typeface="Arial" panose="020B0604020202020204" pitchFamily="34" charset="0"/>
              <a:buChar char="•"/>
            </a:pPr>
            <a:r>
              <a:rPr lang="en-GB" dirty="0"/>
              <a:t>Describe the responsibilities of those involved in construction projects</a:t>
            </a:r>
          </a:p>
          <a:p>
            <a:pPr marL="285750" indent="-285750">
              <a:buFont typeface="Arial" panose="020B0604020202020204" pitchFamily="34" charset="0"/>
              <a:buChar char="•"/>
            </a:pPr>
            <a:r>
              <a:rPr lang="en-GB" dirty="0"/>
              <a:t>Describe outputs of those involved in realising construction projects</a:t>
            </a:r>
          </a:p>
          <a:p>
            <a:pPr marL="285750" indent="-285750">
              <a:buFont typeface="Arial" panose="020B0604020202020204" pitchFamily="34" charset="0"/>
              <a:buChar char="•"/>
            </a:pPr>
            <a:endParaRPr lang="en-GB" dirty="0"/>
          </a:p>
          <a:p>
            <a:r>
              <a:rPr lang="en-GB" sz="1600" b="1" u="sng" dirty="0"/>
              <a:t>What job roles are involved?</a:t>
            </a:r>
          </a:p>
          <a:p>
            <a:pPr marL="285750" indent="-285750">
              <a:buFont typeface="Arial" panose="020B0604020202020204" pitchFamily="34" charset="0"/>
              <a:buChar char="•"/>
            </a:pPr>
            <a:r>
              <a:rPr lang="en-GB" sz="1600" dirty="0"/>
              <a:t>Clients team</a:t>
            </a:r>
          </a:p>
          <a:p>
            <a:pPr marL="742950" lvl="1" indent="-285750">
              <a:buFont typeface="Arial" panose="020B0604020202020204" pitchFamily="34" charset="0"/>
              <a:buChar char="•"/>
            </a:pPr>
            <a:r>
              <a:rPr lang="en-GB" sz="1600" dirty="0"/>
              <a:t>Client, architect, engineer, quantity surveyor, project manager and designer.</a:t>
            </a:r>
          </a:p>
          <a:p>
            <a:pPr marL="285750" indent="-285750">
              <a:buFont typeface="Arial" panose="020B0604020202020204" pitchFamily="34" charset="0"/>
              <a:buChar char="•"/>
            </a:pPr>
            <a:r>
              <a:rPr lang="en-GB" sz="1600" dirty="0"/>
              <a:t>Contractors team</a:t>
            </a:r>
          </a:p>
          <a:p>
            <a:pPr marL="742950" lvl="1" indent="-285750">
              <a:buFont typeface="Arial" panose="020B0604020202020204" pitchFamily="34" charset="0"/>
              <a:buChar char="•"/>
            </a:pPr>
            <a:r>
              <a:rPr lang="en-GB" sz="1600" dirty="0"/>
              <a:t>Builder/site engineer, site supervisor, safety officer, trades person and specialist sub contractors.</a:t>
            </a:r>
          </a:p>
          <a:p>
            <a:pPr marL="285750" indent="-285750">
              <a:buFont typeface="Arial" panose="020B0604020202020204" pitchFamily="34" charset="0"/>
              <a:buChar char="•"/>
            </a:pPr>
            <a:r>
              <a:rPr lang="en-GB" sz="1600" dirty="0"/>
              <a:t>Statutory personnel </a:t>
            </a:r>
          </a:p>
          <a:p>
            <a:pPr marL="742950" lvl="1" indent="-285750">
              <a:buFont typeface="Arial" panose="020B0604020202020204" pitchFamily="34" charset="0"/>
              <a:buChar char="•"/>
            </a:pPr>
            <a:r>
              <a:rPr lang="en-GB" sz="1600" dirty="0"/>
              <a:t>Building inspector, town planner, public health inspector.</a:t>
            </a:r>
          </a:p>
          <a:p>
            <a:pPr marL="285750" indent="-285750">
              <a:buFont typeface="Arial" panose="020B0604020202020204" pitchFamily="34" charset="0"/>
              <a:buChar char="•"/>
            </a:pPr>
            <a:r>
              <a:rPr lang="en-GB" sz="1600" dirty="0"/>
              <a:t>General </a:t>
            </a:r>
          </a:p>
          <a:p>
            <a:pPr marL="742950" lvl="1" indent="-285750">
              <a:buFont typeface="Arial" panose="020B0604020202020204" pitchFamily="34" charset="0"/>
              <a:buChar char="•"/>
            </a:pPr>
            <a:r>
              <a:rPr lang="en-GB" sz="1600" dirty="0"/>
              <a:t>Administrator, finance officer, public liaison officer, purchasing/procurement officer, catering and security.</a:t>
            </a:r>
          </a:p>
        </p:txBody>
      </p:sp>
    </p:spTree>
    <p:extLst>
      <p:ext uri="{BB962C8B-B14F-4D97-AF65-F5344CB8AC3E}">
        <p14:creationId xmlns:p14="http://schemas.microsoft.com/office/powerpoint/2010/main" val="2609140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11</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6955750"/>
          </a:xfrm>
          <a:prstGeom prst="rect">
            <a:avLst/>
          </a:prstGeom>
        </p:spPr>
        <p:txBody>
          <a:bodyPr wrap="square">
            <a:spAutoFit/>
          </a:bodyPr>
          <a:lstStyle/>
          <a:p>
            <a:r>
              <a:rPr lang="en-GB" b="1" u="sng" dirty="0">
                <a:solidFill>
                  <a:srgbClr val="1D1D1B"/>
                </a:solidFill>
                <a:latin typeface="&amp;quot"/>
              </a:rPr>
              <a:t>Task 1</a:t>
            </a:r>
          </a:p>
          <a:p>
            <a:r>
              <a:rPr lang="en-GB" dirty="0">
                <a:solidFill>
                  <a:srgbClr val="1D1D1B"/>
                </a:solidFill>
                <a:latin typeface="&amp;quot"/>
              </a:rPr>
              <a:t>Using the information given, create a </a:t>
            </a:r>
            <a:r>
              <a:rPr lang="en-GB" dirty="0" err="1">
                <a:solidFill>
                  <a:srgbClr val="1D1D1B"/>
                </a:solidFill>
                <a:latin typeface="&amp;quot"/>
              </a:rPr>
              <a:t>powerpoint</a:t>
            </a:r>
            <a:r>
              <a:rPr lang="en-GB" dirty="0">
                <a:solidFill>
                  <a:srgbClr val="1D1D1B"/>
                </a:solidFill>
                <a:latin typeface="&amp;quot"/>
              </a:rPr>
              <a:t> that could be sent to a client to inform them of what to expect to receive in the hand over meeting of their new property.</a:t>
            </a:r>
            <a:endParaRPr lang="en-GB" b="1" u="sng" dirty="0">
              <a:solidFill>
                <a:srgbClr val="1D1D1B"/>
              </a:solidFill>
              <a:latin typeface="&amp;quot"/>
            </a:endParaRPr>
          </a:p>
          <a:p>
            <a:endParaRPr lang="en-GB" b="1" u="sng" dirty="0">
              <a:solidFill>
                <a:srgbClr val="1D1D1B"/>
              </a:solidFill>
              <a:latin typeface="&amp;quot"/>
            </a:endParaRPr>
          </a:p>
          <a:p>
            <a:r>
              <a:rPr lang="en-GB" b="1" u="sng" dirty="0">
                <a:solidFill>
                  <a:srgbClr val="1D1D1B"/>
                </a:solidFill>
                <a:latin typeface="&amp;quot"/>
              </a:rPr>
              <a:t>The Hand Over Process</a:t>
            </a:r>
          </a:p>
          <a:p>
            <a:r>
              <a:rPr lang="en-GB" sz="1400" dirty="0"/>
              <a:t>The handover of the site to the client takes place once the contract administrator has confirmed that the works defined in the contract are complete. However, it should be planned well in advance, and any special requirements included in appointment documents and contracts.</a:t>
            </a:r>
          </a:p>
          <a:p>
            <a:endParaRPr lang="en-GB" sz="1400" dirty="0"/>
          </a:p>
          <a:p>
            <a:r>
              <a:rPr lang="en-GB" sz="1400" dirty="0"/>
              <a:t>Handover may take place during a handover meeting following an inspection of the site.</a:t>
            </a:r>
          </a:p>
          <a:p>
            <a:r>
              <a:rPr lang="en-GB" sz="1400" dirty="0"/>
              <a:t>During handover the client should be issued with:</a:t>
            </a:r>
          </a:p>
          <a:p>
            <a:pPr marL="285750" indent="-285750">
              <a:buFont typeface="Arial" panose="020B0604020202020204" pitchFamily="34" charset="0"/>
              <a:buChar char="•"/>
            </a:pPr>
            <a:r>
              <a:rPr lang="en-GB" sz="1400" dirty="0"/>
              <a:t>Keys, fobs and transmitter controls for the development.</a:t>
            </a:r>
          </a:p>
          <a:p>
            <a:pPr marL="285750" indent="-285750">
              <a:buFont typeface="Arial" panose="020B0604020202020204" pitchFamily="34" charset="0"/>
              <a:buChar char="•"/>
            </a:pPr>
            <a:r>
              <a:rPr lang="en-GB" sz="1400" dirty="0"/>
              <a:t>The health and safety file.</a:t>
            </a:r>
          </a:p>
          <a:p>
            <a:pPr marL="285750" indent="-285750">
              <a:buFont typeface="Arial" panose="020B0604020202020204" pitchFamily="34" charset="0"/>
              <a:buChar char="•"/>
            </a:pPr>
            <a:r>
              <a:rPr lang="en-GB" sz="1400" dirty="0"/>
              <a:t>The draft building owner's manual.</a:t>
            </a:r>
          </a:p>
          <a:p>
            <a:pPr marL="285750" indent="-285750">
              <a:buFont typeface="Arial" panose="020B0604020202020204" pitchFamily="34" charset="0"/>
              <a:buChar char="•"/>
            </a:pPr>
            <a:r>
              <a:rPr lang="en-GB" sz="1400" dirty="0"/>
              <a:t>The building log book.</a:t>
            </a:r>
          </a:p>
          <a:p>
            <a:pPr marL="285750" indent="-285750">
              <a:buFont typeface="Arial" panose="020B0604020202020204" pitchFamily="34" charset="0"/>
              <a:buChar char="•"/>
            </a:pPr>
            <a:r>
              <a:rPr lang="en-GB" sz="1400" dirty="0"/>
              <a:t>A building user's guide.</a:t>
            </a:r>
          </a:p>
          <a:p>
            <a:pPr marL="285750" indent="-285750">
              <a:buFont typeface="Arial" panose="020B0604020202020204" pitchFamily="34" charset="0"/>
              <a:buChar char="•"/>
            </a:pPr>
            <a:r>
              <a:rPr lang="en-GB" sz="1400" dirty="0"/>
              <a:t>Up to date testing and commissioning data.</a:t>
            </a:r>
          </a:p>
          <a:p>
            <a:pPr marL="285750" indent="-285750">
              <a:buFont typeface="Arial" panose="020B0604020202020204" pitchFamily="34" charset="0"/>
              <a:buChar char="•"/>
            </a:pPr>
            <a:r>
              <a:rPr lang="en-GB" sz="1400" dirty="0"/>
              <a:t>All certificates and warranties in respect of the works.</a:t>
            </a:r>
          </a:p>
          <a:p>
            <a:pPr marL="285750" indent="-285750">
              <a:buFont typeface="Arial" panose="020B0604020202020204" pitchFamily="34" charset="0"/>
              <a:buChar char="•"/>
            </a:pPr>
            <a:r>
              <a:rPr lang="en-GB" sz="1400" dirty="0"/>
              <a:t>As-built drawings from consultants and specialist suppliers and contractors (or as manufactured and installed). Or an as-constructed building information model.</a:t>
            </a:r>
          </a:p>
          <a:p>
            <a:pPr marL="285750" indent="-285750">
              <a:buFont typeface="Arial" panose="020B0604020202020204" pitchFamily="34" charset="0"/>
              <a:buChar char="•"/>
            </a:pPr>
            <a:r>
              <a:rPr lang="en-GB" sz="1400" dirty="0"/>
              <a:t>Copies of statutory approvals, waivers, consents and conditions.</a:t>
            </a:r>
          </a:p>
          <a:p>
            <a:pPr marL="285750" indent="-285750">
              <a:buFont typeface="Arial" panose="020B0604020202020204" pitchFamily="34" charset="0"/>
              <a:buChar char="•"/>
            </a:pPr>
            <a:r>
              <a:rPr lang="en-GB" sz="1400" dirty="0"/>
              <a:t>Equipment test certificates for lifts, escalators, lifting equipment, cradle systems, boilers and pressure vessels.</a:t>
            </a:r>
          </a:p>
          <a:p>
            <a:pPr marL="285750" indent="-285750">
              <a:buFont typeface="Arial" panose="020B0604020202020204" pitchFamily="34" charset="0"/>
              <a:buChar char="•"/>
            </a:pPr>
            <a:r>
              <a:rPr lang="en-GB" sz="1400" dirty="0"/>
              <a:t>Licences such as licences to store chemicals and gases and to extract groundwater from an artesian well.</a:t>
            </a:r>
          </a:p>
          <a:p>
            <a:endParaRPr lang="en-GB" dirty="0">
              <a:solidFill>
                <a:srgbClr val="1D1D1B"/>
              </a:solidFill>
              <a:latin typeface="&amp;quot"/>
            </a:endParaRPr>
          </a:p>
          <a:p>
            <a:endParaRPr lang="en-GB" b="1" i="0" u="sng" strike="noStrike" dirty="0">
              <a:solidFill>
                <a:srgbClr val="1D1D1B"/>
              </a:solidFill>
              <a:effectLst/>
              <a:latin typeface="&amp;quot"/>
            </a:endParaRPr>
          </a:p>
          <a:p>
            <a:endParaRPr lang="en-GB" b="1" i="0" u="sng" strike="noStrike" dirty="0">
              <a:solidFill>
                <a:srgbClr val="1D1D1B"/>
              </a:solidFill>
              <a:effectLst/>
              <a:latin typeface="&amp;quot"/>
            </a:endParaRPr>
          </a:p>
          <a:p>
            <a:endParaRPr lang="en-GB" i="0" strike="noStrike" dirty="0">
              <a:solidFill>
                <a:srgbClr val="1D1D1B"/>
              </a:solidFill>
              <a:effectLst/>
              <a:latin typeface="&amp;quot"/>
            </a:endParaRPr>
          </a:p>
        </p:txBody>
      </p:sp>
    </p:spTree>
    <p:extLst>
      <p:ext uri="{BB962C8B-B14F-4D97-AF65-F5344CB8AC3E}">
        <p14:creationId xmlns:p14="http://schemas.microsoft.com/office/powerpoint/2010/main" val="373563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Friday 15</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3693319"/>
          </a:xfrm>
          <a:prstGeom prst="rect">
            <a:avLst/>
          </a:prstGeom>
        </p:spPr>
        <p:txBody>
          <a:bodyPr wrap="square">
            <a:spAutoFit/>
          </a:bodyPr>
          <a:lstStyle/>
          <a:p>
            <a:r>
              <a:rPr lang="en-GB" b="1" u="sng" dirty="0">
                <a:solidFill>
                  <a:srgbClr val="1D1D1B"/>
                </a:solidFill>
                <a:latin typeface="&amp;quot"/>
              </a:rPr>
              <a:t>The Maintenance Industry within Construction </a:t>
            </a:r>
          </a:p>
          <a:p>
            <a:endParaRPr lang="en-GB" dirty="0">
              <a:solidFill>
                <a:srgbClr val="1D1D1B"/>
              </a:solidFill>
              <a:latin typeface="&amp;quot"/>
            </a:endParaRPr>
          </a:p>
          <a:p>
            <a:r>
              <a:rPr lang="en-GB" i="0" strike="noStrike" dirty="0">
                <a:solidFill>
                  <a:srgbClr val="1D1D1B"/>
                </a:solidFill>
                <a:effectLst/>
                <a:latin typeface="&amp;quot"/>
              </a:rPr>
              <a:t>Maintenance Manager</a:t>
            </a:r>
          </a:p>
          <a:p>
            <a:r>
              <a:rPr lang="en-GB" dirty="0">
                <a:solidFill>
                  <a:srgbClr val="1D1D1B"/>
                </a:solidFill>
                <a:latin typeface="&amp;quot"/>
              </a:rPr>
              <a:t>This role starts when the building is handed over to a client and is occupied by the workers. The building will then need to be maintained and managed so it is safe to use and operate. The maintenance team will do day to day repairs that are reported as well as planned maintenance. </a:t>
            </a:r>
          </a:p>
          <a:p>
            <a:endParaRPr lang="en-GB" i="0" strike="noStrike" dirty="0">
              <a:solidFill>
                <a:srgbClr val="1D1D1B"/>
              </a:solidFill>
              <a:effectLst/>
              <a:latin typeface="&amp;quot"/>
            </a:endParaRPr>
          </a:p>
          <a:p>
            <a:r>
              <a:rPr lang="en-GB" dirty="0">
                <a:solidFill>
                  <a:srgbClr val="1D1D1B"/>
                </a:solidFill>
                <a:latin typeface="&amp;quot"/>
              </a:rPr>
              <a:t>Managing the maintenance of a building also includes:</a:t>
            </a:r>
          </a:p>
          <a:p>
            <a:pPr marL="285750" indent="-285750">
              <a:buFont typeface="Arial" panose="020B0604020202020204" pitchFamily="34" charset="0"/>
              <a:buChar char="•"/>
            </a:pPr>
            <a:r>
              <a:rPr lang="en-GB" dirty="0">
                <a:solidFill>
                  <a:srgbClr val="1D1D1B"/>
                </a:solidFill>
                <a:latin typeface="&amp;quot"/>
              </a:rPr>
              <a:t>Lifecycle costing – this involves examining the costs of a building over its whole life, including its maintenance costs.</a:t>
            </a:r>
          </a:p>
          <a:p>
            <a:pPr marL="285750" indent="-285750">
              <a:buFont typeface="Arial" panose="020B0604020202020204" pitchFamily="34" charset="0"/>
              <a:buChar char="•"/>
            </a:pPr>
            <a:r>
              <a:rPr lang="en-GB" dirty="0">
                <a:solidFill>
                  <a:srgbClr val="1D1D1B"/>
                </a:solidFill>
                <a:latin typeface="&amp;quot"/>
              </a:rPr>
              <a:t>Energy management – this involves reducing the energy costs of a building to the lowest possible level. </a:t>
            </a:r>
          </a:p>
        </p:txBody>
      </p:sp>
    </p:spTree>
    <p:extLst>
      <p:ext uri="{BB962C8B-B14F-4D97-AF65-F5344CB8AC3E}">
        <p14:creationId xmlns:p14="http://schemas.microsoft.com/office/powerpoint/2010/main" val="1294905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11</a:t>
            </a:r>
            <a:r>
              <a:rPr lang="en-GB" sz="3600" baseline="30000" dirty="0"/>
              <a:t>th</a:t>
            </a:r>
            <a:r>
              <a:rPr lang="en-GB" sz="3600" dirty="0"/>
              <a:t> November </a:t>
            </a:r>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5992428"/>
            <a:ext cx="480060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Oval 5">
            <a:extLst>
              <a:ext uri="{FF2B5EF4-FFF2-40B4-BE49-F238E27FC236}">
                <a16:creationId xmlns:a16="http://schemas.microsoft.com/office/drawing/2014/main" id="{B44BC593-473F-4A6D-A0FB-AB094531DF65}"/>
              </a:ext>
            </a:extLst>
          </p:cNvPr>
          <p:cNvSpPr/>
          <p:nvPr/>
        </p:nvSpPr>
        <p:spPr>
          <a:xfrm>
            <a:off x="4869205" y="2830645"/>
            <a:ext cx="2727349" cy="10008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Planned Maintenance </a:t>
            </a:r>
          </a:p>
        </p:txBody>
      </p:sp>
      <p:sp>
        <p:nvSpPr>
          <p:cNvPr id="8" name="Rectangle 7">
            <a:extLst>
              <a:ext uri="{FF2B5EF4-FFF2-40B4-BE49-F238E27FC236}">
                <a16:creationId xmlns:a16="http://schemas.microsoft.com/office/drawing/2014/main" id="{FA56111E-C39F-4001-BD9B-56DC13F39A38}"/>
              </a:ext>
            </a:extLst>
          </p:cNvPr>
          <p:cNvSpPr/>
          <p:nvPr/>
        </p:nvSpPr>
        <p:spPr>
          <a:xfrm>
            <a:off x="817684" y="1287602"/>
            <a:ext cx="2646485" cy="712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Maintaining Boilers and Heating </a:t>
            </a:r>
          </a:p>
        </p:txBody>
      </p:sp>
      <p:sp>
        <p:nvSpPr>
          <p:cNvPr id="15" name="Rectangle 14">
            <a:extLst>
              <a:ext uri="{FF2B5EF4-FFF2-40B4-BE49-F238E27FC236}">
                <a16:creationId xmlns:a16="http://schemas.microsoft.com/office/drawing/2014/main" id="{866B06A9-1966-45BC-889F-824455A2079F}"/>
              </a:ext>
            </a:extLst>
          </p:cNvPr>
          <p:cNvSpPr/>
          <p:nvPr/>
        </p:nvSpPr>
        <p:spPr>
          <a:xfrm>
            <a:off x="852852" y="3154474"/>
            <a:ext cx="2646485" cy="712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Maintaining Floor surfaces </a:t>
            </a:r>
          </a:p>
        </p:txBody>
      </p:sp>
      <p:sp>
        <p:nvSpPr>
          <p:cNvPr id="16" name="Rectangle 15">
            <a:extLst>
              <a:ext uri="{FF2B5EF4-FFF2-40B4-BE49-F238E27FC236}">
                <a16:creationId xmlns:a16="http://schemas.microsoft.com/office/drawing/2014/main" id="{6B759ADA-C716-49A2-BAA1-AEB227408A93}"/>
              </a:ext>
            </a:extLst>
          </p:cNvPr>
          <p:cNvSpPr/>
          <p:nvPr/>
        </p:nvSpPr>
        <p:spPr>
          <a:xfrm>
            <a:off x="4610099" y="861420"/>
            <a:ext cx="2727349" cy="865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Unblocking rainwater gutters, downpipes and drains </a:t>
            </a:r>
          </a:p>
        </p:txBody>
      </p:sp>
      <p:sp>
        <p:nvSpPr>
          <p:cNvPr id="17" name="Rectangle 16">
            <a:extLst>
              <a:ext uri="{FF2B5EF4-FFF2-40B4-BE49-F238E27FC236}">
                <a16:creationId xmlns:a16="http://schemas.microsoft.com/office/drawing/2014/main" id="{2E26CF5A-79E9-445F-AD3B-0E726EB8E201}"/>
              </a:ext>
            </a:extLst>
          </p:cNvPr>
          <p:cNvSpPr/>
          <p:nvPr/>
        </p:nvSpPr>
        <p:spPr>
          <a:xfrm>
            <a:off x="8184439" y="1287601"/>
            <a:ext cx="2646485" cy="712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Testing portable electrical devices</a:t>
            </a:r>
          </a:p>
        </p:txBody>
      </p:sp>
      <p:sp>
        <p:nvSpPr>
          <p:cNvPr id="18" name="Rectangle 17">
            <a:extLst>
              <a:ext uri="{FF2B5EF4-FFF2-40B4-BE49-F238E27FC236}">
                <a16:creationId xmlns:a16="http://schemas.microsoft.com/office/drawing/2014/main" id="{FD4E5022-7750-4439-819C-CCC5AEBCF628}"/>
              </a:ext>
            </a:extLst>
          </p:cNvPr>
          <p:cNvSpPr/>
          <p:nvPr/>
        </p:nvSpPr>
        <p:spPr>
          <a:xfrm>
            <a:off x="8727834" y="3072911"/>
            <a:ext cx="2646485" cy="712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Maintaining lifts and escalators </a:t>
            </a:r>
          </a:p>
        </p:txBody>
      </p:sp>
      <p:sp>
        <p:nvSpPr>
          <p:cNvPr id="19" name="Rectangle 18">
            <a:extLst>
              <a:ext uri="{FF2B5EF4-FFF2-40B4-BE49-F238E27FC236}">
                <a16:creationId xmlns:a16="http://schemas.microsoft.com/office/drawing/2014/main" id="{B500C004-A84E-44A2-8DA9-EC57F1E0F810}"/>
              </a:ext>
            </a:extLst>
          </p:cNvPr>
          <p:cNvSpPr/>
          <p:nvPr/>
        </p:nvSpPr>
        <p:spPr>
          <a:xfrm>
            <a:off x="1963614" y="4662350"/>
            <a:ext cx="2646485" cy="1000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Servicing and testing fire alarms and fire fighting equipment </a:t>
            </a:r>
          </a:p>
        </p:txBody>
      </p:sp>
      <p:sp>
        <p:nvSpPr>
          <p:cNvPr id="20" name="Rectangle 19">
            <a:extLst>
              <a:ext uri="{FF2B5EF4-FFF2-40B4-BE49-F238E27FC236}">
                <a16:creationId xmlns:a16="http://schemas.microsoft.com/office/drawing/2014/main" id="{B961366E-0D7B-49D3-99E1-5A75DFDF9674}"/>
              </a:ext>
            </a:extLst>
          </p:cNvPr>
          <p:cNvSpPr/>
          <p:nvPr/>
        </p:nvSpPr>
        <p:spPr>
          <a:xfrm>
            <a:off x="5357446" y="5307099"/>
            <a:ext cx="2646485" cy="712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Maintaining lighting </a:t>
            </a:r>
          </a:p>
        </p:txBody>
      </p:sp>
      <p:sp>
        <p:nvSpPr>
          <p:cNvPr id="21" name="Rectangle 20">
            <a:extLst>
              <a:ext uri="{FF2B5EF4-FFF2-40B4-BE49-F238E27FC236}">
                <a16:creationId xmlns:a16="http://schemas.microsoft.com/office/drawing/2014/main" id="{C14FFEDA-AC2D-4989-BC56-84108C2D0312}"/>
              </a:ext>
            </a:extLst>
          </p:cNvPr>
          <p:cNvSpPr/>
          <p:nvPr/>
        </p:nvSpPr>
        <p:spPr>
          <a:xfrm>
            <a:off x="8727833" y="4502132"/>
            <a:ext cx="2646485" cy="712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Servicing air conditioning </a:t>
            </a:r>
          </a:p>
        </p:txBody>
      </p:sp>
      <p:cxnSp>
        <p:nvCxnSpPr>
          <p:cNvPr id="22" name="Straight Arrow Connector 21">
            <a:extLst>
              <a:ext uri="{FF2B5EF4-FFF2-40B4-BE49-F238E27FC236}">
                <a16:creationId xmlns:a16="http://schemas.microsoft.com/office/drawing/2014/main" id="{B53A9AED-E048-4292-B273-267B1500D8E6}"/>
              </a:ext>
            </a:extLst>
          </p:cNvPr>
          <p:cNvCxnSpPr>
            <a:stCxn id="6" idx="0"/>
            <a:endCxn id="16" idx="2"/>
          </p:cNvCxnSpPr>
          <p:nvPr/>
        </p:nvCxnSpPr>
        <p:spPr>
          <a:xfrm flipH="1" flipV="1">
            <a:off x="5973774" y="1726991"/>
            <a:ext cx="259106" cy="1103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F7D1AF5-8413-4EC5-8C5B-9CF8A4DE11CE}"/>
              </a:ext>
            </a:extLst>
          </p:cNvPr>
          <p:cNvCxnSpPr>
            <a:stCxn id="6" idx="1"/>
            <a:endCxn id="8" idx="3"/>
          </p:cNvCxnSpPr>
          <p:nvPr/>
        </p:nvCxnSpPr>
        <p:spPr>
          <a:xfrm flipH="1" flipV="1">
            <a:off x="3464169" y="1643691"/>
            <a:ext cx="1804447" cy="133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AAB3FFE-BF98-49F6-B1FB-CA0FAF331CCA}"/>
              </a:ext>
            </a:extLst>
          </p:cNvPr>
          <p:cNvCxnSpPr>
            <a:stCxn id="6" idx="2"/>
            <a:endCxn id="15" idx="3"/>
          </p:cNvCxnSpPr>
          <p:nvPr/>
        </p:nvCxnSpPr>
        <p:spPr>
          <a:xfrm flipH="1">
            <a:off x="3499337" y="3331064"/>
            <a:ext cx="1369868" cy="179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7A3CE7C-235B-4927-8F35-85C133A111BB}"/>
              </a:ext>
            </a:extLst>
          </p:cNvPr>
          <p:cNvCxnSpPr>
            <a:stCxn id="6" idx="3"/>
            <a:endCxn id="19" idx="0"/>
          </p:cNvCxnSpPr>
          <p:nvPr/>
        </p:nvCxnSpPr>
        <p:spPr>
          <a:xfrm flipH="1">
            <a:off x="3286857" y="3684914"/>
            <a:ext cx="1981759" cy="977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C9187E2-E675-421C-8CB1-B25D97232BED}"/>
              </a:ext>
            </a:extLst>
          </p:cNvPr>
          <p:cNvCxnSpPr>
            <a:stCxn id="6" idx="4"/>
            <a:endCxn id="20" idx="0"/>
          </p:cNvCxnSpPr>
          <p:nvPr/>
        </p:nvCxnSpPr>
        <p:spPr>
          <a:xfrm>
            <a:off x="6232880" y="3831483"/>
            <a:ext cx="447809" cy="1475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4" name="Straight Arrow Connector 1023">
            <a:extLst>
              <a:ext uri="{FF2B5EF4-FFF2-40B4-BE49-F238E27FC236}">
                <a16:creationId xmlns:a16="http://schemas.microsoft.com/office/drawing/2014/main" id="{B6AA153B-40CA-46E1-A2C4-86612D76A031}"/>
              </a:ext>
            </a:extLst>
          </p:cNvPr>
          <p:cNvCxnSpPr>
            <a:stCxn id="6" idx="5"/>
            <a:endCxn id="21" idx="1"/>
          </p:cNvCxnSpPr>
          <p:nvPr/>
        </p:nvCxnSpPr>
        <p:spPr>
          <a:xfrm>
            <a:off x="7197143" y="3684914"/>
            <a:ext cx="1530690" cy="1173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9E45C61C-376A-4F50-8D42-B93AC9A068D9}"/>
              </a:ext>
            </a:extLst>
          </p:cNvPr>
          <p:cNvCxnSpPr>
            <a:stCxn id="6" idx="6"/>
            <a:endCxn id="18" idx="1"/>
          </p:cNvCxnSpPr>
          <p:nvPr/>
        </p:nvCxnSpPr>
        <p:spPr>
          <a:xfrm>
            <a:off x="7596554" y="3331064"/>
            <a:ext cx="1131280" cy="97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028">
            <a:extLst>
              <a:ext uri="{FF2B5EF4-FFF2-40B4-BE49-F238E27FC236}">
                <a16:creationId xmlns:a16="http://schemas.microsoft.com/office/drawing/2014/main" id="{70DDAC3F-F60D-4C87-A9FB-2413F2DE601B}"/>
              </a:ext>
            </a:extLst>
          </p:cNvPr>
          <p:cNvCxnSpPr>
            <a:stCxn id="6" idx="7"/>
            <a:endCxn id="17" idx="1"/>
          </p:cNvCxnSpPr>
          <p:nvPr/>
        </p:nvCxnSpPr>
        <p:spPr>
          <a:xfrm flipV="1">
            <a:off x="7197143" y="1643690"/>
            <a:ext cx="987296" cy="1333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771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Friday 15</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2308324"/>
          </a:xfrm>
          <a:prstGeom prst="rect">
            <a:avLst/>
          </a:prstGeom>
        </p:spPr>
        <p:txBody>
          <a:bodyPr wrap="square">
            <a:spAutoFit/>
          </a:bodyPr>
          <a:lstStyle/>
          <a:p>
            <a:r>
              <a:rPr lang="en-GB" b="1" u="sng" dirty="0">
                <a:solidFill>
                  <a:srgbClr val="1D1D1B"/>
                </a:solidFill>
                <a:latin typeface="&amp;quot"/>
              </a:rPr>
              <a:t>Your Task</a:t>
            </a:r>
          </a:p>
          <a:p>
            <a:r>
              <a:rPr lang="en-GB" dirty="0">
                <a:solidFill>
                  <a:srgbClr val="1D1D1B"/>
                </a:solidFill>
                <a:latin typeface="&amp;quot"/>
              </a:rPr>
              <a:t>Create a job description for the job role of Maintenance Manager.</a:t>
            </a:r>
          </a:p>
          <a:p>
            <a:endParaRPr lang="en-GB" dirty="0">
              <a:solidFill>
                <a:srgbClr val="1D1D1B"/>
              </a:solidFill>
              <a:latin typeface="&amp;quot"/>
            </a:endParaRPr>
          </a:p>
          <a:p>
            <a:r>
              <a:rPr lang="en-GB" dirty="0">
                <a:solidFill>
                  <a:srgbClr val="1D1D1B"/>
                </a:solidFill>
                <a:latin typeface="&amp;quot"/>
              </a:rPr>
              <a:t>You need to have a description of the job role and the responsibilities of the maintenance manager.</a:t>
            </a:r>
          </a:p>
          <a:p>
            <a:endParaRPr lang="en-GB" dirty="0">
              <a:solidFill>
                <a:srgbClr val="1D1D1B"/>
              </a:solidFill>
              <a:latin typeface="&amp;quot"/>
            </a:endParaRPr>
          </a:p>
          <a:p>
            <a:r>
              <a:rPr lang="en-GB" dirty="0">
                <a:solidFill>
                  <a:srgbClr val="1D1D1B"/>
                </a:solidFill>
                <a:latin typeface="&amp;quot"/>
              </a:rPr>
              <a:t>You will also need to include information about the rate of pay. You will need to research this, do they get paid by the hour or are they on a salary etc. </a:t>
            </a:r>
          </a:p>
        </p:txBody>
      </p:sp>
    </p:spTree>
    <p:extLst>
      <p:ext uri="{BB962C8B-B14F-4D97-AF65-F5344CB8AC3E}">
        <p14:creationId xmlns:p14="http://schemas.microsoft.com/office/powerpoint/2010/main" val="539126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18</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4524315"/>
          </a:xfrm>
          <a:prstGeom prst="rect">
            <a:avLst/>
          </a:prstGeom>
        </p:spPr>
        <p:txBody>
          <a:bodyPr wrap="square">
            <a:spAutoFit/>
          </a:bodyPr>
          <a:lstStyle/>
          <a:p>
            <a:r>
              <a:rPr lang="en-GB" b="1" u="sng" dirty="0">
                <a:solidFill>
                  <a:srgbClr val="1D1D1B"/>
                </a:solidFill>
                <a:latin typeface="&amp;quot"/>
              </a:rPr>
              <a:t>This section will be looking at the maths included in the exam.</a:t>
            </a:r>
          </a:p>
          <a:p>
            <a:r>
              <a:rPr lang="en-GB" dirty="0">
                <a:solidFill>
                  <a:srgbClr val="1D1D1B"/>
                </a:solidFill>
                <a:latin typeface="&amp;quot"/>
              </a:rPr>
              <a:t>Using BBC Bitesize create notes on the following topics, this can be in your books or on key cards. </a:t>
            </a:r>
            <a:br>
              <a:rPr lang="en-GB" dirty="0">
                <a:solidFill>
                  <a:srgbClr val="1D1D1B"/>
                </a:solidFill>
                <a:latin typeface="&amp;quot"/>
              </a:rPr>
            </a:br>
            <a:br>
              <a:rPr lang="en-GB" dirty="0">
                <a:solidFill>
                  <a:srgbClr val="1D1D1B"/>
                </a:solidFill>
                <a:latin typeface="&amp;quot"/>
              </a:rPr>
            </a:br>
            <a:r>
              <a:rPr lang="en-GB" dirty="0">
                <a:solidFill>
                  <a:srgbClr val="1D1D1B"/>
                </a:solidFill>
                <a:latin typeface="&amp;quot"/>
              </a:rPr>
              <a:t>The key cards could be done on paper or on </a:t>
            </a:r>
            <a:r>
              <a:rPr lang="en-GB" dirty="0">
                <a:solidFill>
                  <a:srgbClr val="1D1D1B"/>
                </a:solidFill>
                <a:latin typeface="&amp;quot"/>
                <a:hlinkClick r:id="rId3"/>
              </a:rPr>
              <a:t>www.studystack.com</a:t>
            </a:r>
            <a:r>
              <a:rPr lang="en-GB" dirty="0">
                <a:solidFill>
                  <a:srgbClr val="1D1D1B"/>
                </a:solidFill>
                <a:latin typeface="&amp;quot"/>
              </a:rPr>
              <a:t> this is a free site and saves your key cards. </a:t>
            </a:r>
          </a:p>
          <a:p>
            <a:endParaRPr lang="en-GB" dirty="0">
              <a:solidFill>
                <a:srgbClr val="1D1D1B"/>
              </a:solidFill>
              <a:latin typeface="&amp;quot"/>
            </a:endParaRPr>
          </a:p>
          <a:p>
            <a:r>
              <a:rPr lang="en-GB" dirty="0">
                <a:solidFill>
                  <a:srgbClr val="1D1D1B"/>
                </a:solidFill>
                <a:latin typeface="&amp;quot"/>
              </a:rPr>
              <a:t>The topics included are:</a:t>
            </a:r>
          </a:p>
          <a:p>
            <a:pPr marL="285750" indent="-285750">
              <a:buFont typeface="Arial" panose="020B0604020202020204" pitchFamily="34" charset="0"/>
              <a:buChar char="•"/>
            </a:pPr>
            <a:r>
              <a:rPr lang="en-GB" dirty="0">
                <a:solidFill>
                  <a:srgbClr val="1D1D1B"/>
                </a:solidFill>
                <a:latin typeface="&amp;quot"/>
              </a:rPr>
              <a:t>Area</a:t>
            </a:r>
          </a:p>
          <a:p>
            <a:pPr marL="285750" indent="-285750">
              <a:buFont typeface="Arial" panose="020B0604020202020204" pitchFamily="34" charset="0"/>
              <a:buChar char="•"/>
            </a:pPr>
            <a:r>
              <a:rPr lang="en-GB" dirty="0">
                <a:solidFill>
                  <a:srgbClr val="1D1D1B"/>
                </a:solidFill>
                <a:latin typeface="&amp;quot"/>
              </a:rPr>
              <a:t>Volume </a:t>
            </a:r>
          </a:p>
          <a:p>
            <a:pPr marL="285750" indent="-285750">
              <a:buFont typeface="Arial" panose="020B0604020202020204" pitchFamily="34" charset="0"/>
              <a:buChar char="•"/>
            </a:pPr>
            <a:r>
              <a:rPr lang="en-GB" dirty="0">
                <a:solidFill>
                  <a:srgbClr val="1D1D1B"/>
                </a:solidFill>
                <a:latin typeface="&amp;quot"/>
              </a:rPr>
              <a:t>Percentages </a:t>
            </a:r>
          </a:p>
          <a:p>
            <a:pPr marL="285750" indent="-285750">
              <a:buFont typeface="Arial" panose="020B0604020202020204" pitchFamily="34" charset="0"/>
              <a:buChar char="•"/>
            </a:pPr>
            <a:r>
              <a:rPr lang="en-GB" dirty="0">
                <a:solidFill>
                  <a:srgbClr val="1D1D1B"/>
                </a:solidFill>
                <a:latin typeface="&amp;quot"/>
              </a:rPr>
              <a:t>Scaling </a:t>
            </a:r>
          </a:p>
          <a:p>
            <a:pPr marL="285750" indent="-285750">
              <a:buFont typeface="Arial" panose="020B0604020202020204" pitchFamily="34" charset="0"/>
              <a:buChar char="•"/>
            </a:pPr>
            <a:r>
              <a:rPr lang="en-GB" dirty="0">
                <a:solidFill>
                  <a:srgbClr val="1D1D1B"/>
                </a:solidFill>
                <a:latin typeface="&amp;quot"/>
              </a:rPr>
              <a:t>Best value</a:t>
            </a:r>
          </a:p>
          <a:p>
            <a:pPr marL="285750" indent="-285750">
              <a:buFont typeface="Arial" panose="020B0604020202020204" pitchFamily="34" charset="0"/>
              <a:buChar char="•"/>
            </a:pPr>
            <a:r>
              <a:rPr lang="en-GB" dirty="0">
                <a:solidFill>
                  <a:srgbClr val="1D1D1B"/>
                </a:solidFill>
                <a:latin typeface="&amp;quot"/>
              </a:rPr>
              <a:t>Tolerances </a:t>
            </a:r>
          </a:p>
          <a:p>
            <a:pPr marL="285750" indent="-285750">
              <a:buFont typeface="Arial" panose="020B0604020202020204" pitchFamily="34" charset="0"/>
              <a:buChar char="•"/>
            </a:pPr>
            <a:r>
              <a:rPr lang="en-GB" dirty="0">
                <a:solidFill>
                  <a:srgbClr val="1D1D1B"/>
                </a:solidFill>
                <a:latin typeface="&amp;quot"/>
              </a:rPr>
              <a:t>VAT </a:t>
            </a:r>
          </a:p>
          <a:p>
            <a:pPr marL="285750" indent="-285750">
              <a:buFont typeface="Arial" panose="020B0604020202020204" pitchFamily="34" charset="0"/>
              <a:buChar char="•"/>
            </a:pPr>
            <a:r>
              <a:rPr lang="en-GB" dirty="0">
                <a:solidFill>
                  <a:srgbClr val="1D1D1B"/>
                </a:solidFill>
                <a:latin typeface="&amp;quot"/>
              </a:rPr>
              <a:t>Tender price </a:t>
            </a:r>
          </a:p>
        </p:txBody>
      </p:sp>
    </p:spTree>
    <p:extLst>
      <p:ext uri="{BB962C8B-B14F-4D97-AF65-F5344CB8AC3E}">
        <p14:creationId xmlns:p14="http://schemas.microsoft.com/office/powerpoint/2010/main" val="21393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18</a:t>
            </a:r>
            <a:r>
              <a:rPr lang="en-GB" sz="3600" baseline="30000" dirty="0"/>
              <a:t>th</a:t>
            </a:r>
            <a:r>
              <a:rPr lang="en-GB" sz="3600" dirty="0"/>
              <a:t> November </a:t>
            </a:r>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5992429"/>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175846" y="806226"/>
            <a:ext cx="11852031" cy="1477328"/>
          </a:xfrm>
          <a:prstGeom prst="rect">
            <a:avLst/>
          </a:prstGeom>
        </p:spPr>
        <p:txBody>
          <a:bodyPr wrap="square">
            <a:spAutoFit/>
          </a:bodyPr>
          <a:lstStyle/>
          <a:p>
            <a:r>
              <a:rPr lang="en-GB" b="1" u="sng" dirty="0"/>
              <a:t>Calculating Best Value </a:t>
            </a:r>
          </a:p>
          <a:p>
            <a:r>
              <a:rPr lang="en-GB" dirty="0"/>
              <a:t>You have been asked to work out which of the following quantities of concrete would be best value, you have been given the following four quotes for cement. For the task you need to have 400kg of cement, which one of the four quotes would be best value and how much would you save compared to the most expensive?</a:t>
            </a:r>
          </a:p>
          <a:p>
            <a:endParaRPr lang="en-GB" dirty="0">
              <a:solidFill>
                <a:srgbClr val="1D1D1B"/>
              </a:solidFill>
              <a:latin typeface="&amp;quot"/>
            </a:endParaRPr>
          </a:p>
        </p:txBody>
      </p:sp>
      <p:pic>
        <p:nvPicPr>
          <p:cNvPr id="14" name="Picture 13">
            <a:extLst>
              <a:ext uri="{FF2B5EF4-FFF2-40B4-BE49-F238E27FC236}">
                <a16:creationId xmlns:a16="http://schemas.microsoft.com/office/drawing/2014/main" id="{304A9D4C-2887-4246-B6FC-90D12E710226}"/>
              </a:ext>
            </a:extLst>
          </p:cNvPr>
          <p:cNvPicPr/>
          <p:nvPr/>
        </p:nvPicPr>
        <p:blipFill rotWithShape="1">
          <a:blip r:embed="rId3" cstate="print">
            <a:extLst>
              <a:ext uri="{28A0092B-C50C-407E-A947-70E740481C1C}">
                <a14:useLocalDpi xmlns:a14="http://schemas.microsoft.com/office/drawing/2010/main" val="0"/>
              </a:ext>
            </a:extLst>
          </a:blip>
          <a:srcRect l="19942" t="16939" r="16907" b="12546"/>
          <a:stretch/>
        </p:blipFill>
        <p:spPr bwMode="auto">
          <a:xfrm>
            <a:off x="545123" y="2101235"/>
            <a:ext cx="2743200" cy="1722755"/>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71B171A5-AAC9-49E2-B752-FB40A788F29A}"/>
              </a:ext>
            </a:extLst>
          </p:cNvPr>
          <p:cNvPicPr/>
          <p:nvPr/>
        </p:nvPicPr>
        <p:blipFill rotWithShape="1">
          <a:blip r:embed="rId4" cstate="print">
            <a:extLst>
              <a:ext uri="{28A0092B-C50C-407E-A947-70E740481C1C}">
                <a14:useLocalDpi xmlns:a14="http://schemas.microsoft.com/office/drawing/2010/main" val="0"/>
              </a:ext>
            </a:extLst>
          </a:blip>
          <a:srcRect l="14625" t="17334" r="12918" b="22788"/>
          <a:stretch/>
        </p:blipFill>
        <p:spPr bwMode="auto">
          <a:xfrm>
            <a:off x="3505200" y="2092983"/>
            <a:ext cx="3403600" cy="1581785"/>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FA6BB461-3D63-467D-A099-9154C544D524}"/>
              </a:ext>
            </a:extLst>
          </p:cNvPr>
          <p:cNvPicPr/>
          <p:nvPr/>
        </p:nvPicPr>
        <p:blipFill rotWithShape="1">
          <a:blip r:embed="rId5" cstate="print">
            <a:extLst>
              <a:ext uri="{28A0092B-C50C-407E-A947-70E740481C1C}">
                <a14:useLocalDpi xmlns:a14="http://schemas.microsoft.com/office/drawing/2010/main" val="0"/>
              </a:ext>
            </a:extLst>
          </a:blip>
          <a:srcRect l="14625" t="25605" r="14691" b="10577"/>
          <a:stretch/>
        </p:blipFill>
        <p:spPr bwMode="auto">
          <a:xfrm>
            <a:off x="600576" y="4028514"/>
            <a:ext cx="3275965" cy="1663700"/>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8143DF65-DCA5-4950-A48D-71308718D110}"/>
              </a:ext>
            </a:extLst>
          </p:cNvPr>
          <p:cNvPicPr>
            <a:picLocks noChangeAspect="1"/>
          </p:cNvPicPr>
          <p:nvPr/>
        </p:nvPicPr>
        <p:blipFill>
          <a:blip r:embed="rId6"/>
          <a:stretch>
            <a:fillRect/>
          </a:stretch>
        </p:blipFill>
        <p:spPr>
          <a:xfrm>
            <a:off x="7486229" y="1870196"/>
            <a:ext cx="2987299" cy="1804572"/>
          </a:xfrm>
          <a:prstGeom prst="rect">
            <a:avLst/>
          </a:prstGeom>
        </p:spPr>
      </p:pic>
      <p:sp>
        <p:nvSpPr>
          <p:cNvPr id="17" name="Rectangle 16">
            <a:extLst>
              <a:ext uri="{FF2B5EF4-FFF2-40B4-BE49-F238E27FC236}">
                <a16:creationId xmlns:a16="http://schemas.microsoft.com/office/drawing/2014/main" id="{582FF7D7-1713-4E2E-9EBB-EC666AE9DF38}"/>
              </a:ext>
            </a:extLst>
          </p:cNvPr>
          <p:cNvSpPr/>
          <p:nvPr/>
        </p:nvSpPr>
        <p:spPr>
          <a:xfrm>
            <a:off x="4178237" y="4138573"/>
            <a:ext cx="7849640" cy="1200329"/>
          </a:xfrm>
          <a:prstGeom prst="rect">
            <a:avLst/>
          </a:prstGeom>
        </p:spPr>
        <p:txBody>
          <a:bodyPr wrap="square">
            <a:spAutoFit/>
          </a:bodyPr>
          <a:lstStyle/>
          <a:p>
            <a:r>
              <a:rPr lang="en-GB" b="1" u="sng" dirty="0">
                <a:solidFill>
                  <a:srgbClr val="1D1D1B"/>
                </a:solidFill>
                <a:latin typeface="&amp;quot"/>
              </a:rPr>
              <a:t>Extension Task</a:t>
            </a:r>
          </a:p>
          <a:p>
            <a:r>
              <a:rPr lang="en-GB" dirty="0">
                <a:solidFill>
                  <a:srgbClr val="1D1D1B"/>
                </a:solidFill>
                <a:latin typeface="&amp;quot"/>
              </a:rPr>
              <a:t>Using the laptops, can you find a better deal online that would be cheaper than your answer?</a:t>
            </a:r>
          </a:p>
          <a:p>
            <a:r>
              <a:rPr lang="en-GB" dirty="0">
                <a:solidFill>
                  <a:srgbClr val="1D1D1B"/>
                </a:solidFill>
                <a:latin typeface="&amp;quot"/>
              </a:rPr>
              <a:t>Try </a:t>
            </a:r>
            <a:r>
              <a:rPr lang="en-GB" dirty="0" err="1">
                <a:solidFill>
                  <a:srgbClr val="1D1D1B"/>
                </a:solidFill>
                <a:latin typeface="&amp;quot"/>
              </a:rPr>
              <a:t>Jewsons</a:t>
            </a:r>
            <a:r>
              <a:rPr lang="en-GB" dirty="0">
                <a:solidFill>
                  <a:srgbClr val="1D1D1B"/>
                </a:solidFill>
                <a:latin typeface="&amp;quot"/>
              </a:rPr>
              <a:t>, Wickes, Homebase or any other company you can think of. </a:t>
            </a:r>
          </a:p>
        </p:txBody>
      </p:sp>
    </p:spTree>
    <p:extLst>
      <p:ext uri="{BB962C8B-B14F-4D97-AF65-F5344CB8AC3E}">
        <p14:creationId xmlns:p14="http://schemas.microsoft.com/office/powerpoint/2010/main" val="3963680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18</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4524315"/>
          </a:xfrm>
          <a:prstGeom prst="rect">
            <a:avLst/>
          </a:prstGeom>
        </p:spPr>
        <p:txBody>
          <a:bodyPr wrap="square">
            <a:spAutoFit/>
          </a:bodyPr>
          <a:lstStyle/>
          <a:p>
            <a:r>
              <a:rPr lang="en-GB" b="1" u="sng" dirty="0">
                <a:solidFill>
                  <a:srgbClr val="1D1D1B"/>
                </a:solidFill>
                <a:latin typeface="&amp;quot"/>
              </a:rPr>
              <a:t>Assessing Potential Factors that could affect Project Success</a:t>
            </a:r>
          </a:p>
          <a:p>
            <a:r>
              <a:rPr lang="en-GB" dirty="0">
                <a:solidFill>
                  <a:srgbClr val="1D1D1B"/>
                </a:solidFill>
                <a:latin typeface="&amp;quot"/>
              </a:rPr>
              <a:t>There are two types of factors that can affect project success, they are </a:t>
            </a:r>
            <a:r>
              <a:rPr lang="en-GB" b="1" dirty="0">
                <a:solidFill>
                  <a:srgbClr val="1D1D1B"/>
                </a:solidFill>
                <a:latin typeface="&amp;quot"/>
              </a:rPr>
              <a:t>internal </a:t>
            </a:r>
            <a:r>
              <a:rPr lang="en-GB" dirty="0">
                <a:solidFill>
                  <a:srgbClr val="1D1D1B"/>
                </a:solidFill>
                <a:latin typeface="&amp;quot"/>
              </a:rPr>
              <a:t>and </a:t>
            </a:r>
            <a:r>
              <a:rPr lang="en-GB" b="1" dirty="0">
                <a:solidFill>
                  <a:srgbClr val="1D1D1B"/>
                </a:solidFill>
                <a:latin typeface="&amp;quot"/>
              </a:rPr>
              <a:t>external </a:t>
            </a:r>
            <a:r>
              <a:rPr lang="en-GB" dirty="0">
                <a:solidFill>
                  <a:srgbClr val="1D1D1B"/>
                </a:solidFill>
                <a:latin typeface="&amp;quot"/>
              </a:rPr>
              <a:t>factors.</a:t>
            </a:r>
          </a:p>
          <a:p>
            <a:endParaRPr lang="en-GB" dirty="0">
              <a:solidFill>
                <a:srgbClr val="1D1D1B"/>
              </a:solidFill>
              <a:latin typeface="&amp;quot"/>
            </a:endParaRPr>
          </a:p>
          <a:p>
            <a:r>
              <a:rPr lang="en-GB" b="1" dirty="0">
                <a:solidFill>
                  <a:srgbClr val="1D1D1B"/>
                </a:solidFill>
                <a:latin typeface="&amp;quot"/>
              </a:rPr>
              <a:t>Internal Factors </a:t>
            </a:r>
            <a:endParaRPr lang="en-GB" dirty="0">
              <a:solidFill>
                <a:srgbClr val="1D1D1B"/>
              </a:solidFill>
              <a:latin typeface="&amp;quot"/>
            </a:endParaRPr>
          </a:p>
          <a:p>
            <a:r>
              <a:rPr lang="en-GB" dirty="0">
                <a:solidFill>
                  <a:srgbClr val="1D1D1B"/>
                </a:solidFill>
                <a:latin typeface="&amp;quot"/>
              </a:rPr>
              <a:t>Lack of qualified and certified key personnel, sourcing of finance and security</a:t>
            </a:r>
          </a:p>
          <a:p>
            <a:endParaRPr lang="en-GB" b="1" dirty="0">
              <a:solidFill>
                <a:srgbClr val="1D1D1B"/>
              </a:solidFill>
              <a:latin typeface="&amp;quot"/>
            </a:endParaRPr>
          </a:p>
          <a:p>
            <a:r>
              <a:rPr lang="en-GB" b="1" dirty="0">
                <a:solidFill>
                  <a:srgbClr val="1D1D1B"/>
                </a:solidFill>
                <a:latin typeface="&amp;quot"/>
              </a:rPr>
              <a:t>External Factors </a:t>
            </a:r>
          </a:p>
          <a:p>
            <a:r>
              <a:rPr lang="en-GB" dirty="0">
                <a:solidFill>
                  <a:srgbClr val="1D1D1B"/>
                </a:solidFill>
                <a:latin typeface="&amp;quot"/>
              </a:rPr>
              <a:t>Penalty clauses and weather conditions </a:t>
            </a:r>
          </a:p>
          <a:p>
            <a:endParaRPr lang="en-GB" dirty="0">
              <a:solidFill>
                <a:srgbClr val="1D1D1B"/>
              </a:solidFill>
              <a:latin typeface="&amp;quot"/>
            </a:endParaRPr>
          </a:p>
          <a:p>
            <a:endParaRPr lang="en-GB" dirty="0">
              <a:solidFill>
                <a:srgbClr val="1D1D1B"/>
              </a:solidFill>
              <a:latin typeface="&amp;quot"/>
            </a:endParaRPr>
          </a:p>
          <a:p>
            <a:r>
              <a:rPr lang="en-GB" b="1" u="sng" dirty="0">
                <a:solidFill>
                  <a:srgbClr val="1D1D1B"/>
                </a:solidFill>
                <a:latin typeface="&amp;quot"/>
              </a:rPr>
              <a:t>Task 1</a:t>
            </a:r>
          </a:p>
          <a:p>
            <a:r>
              <a:rPr lang="en-GB" dirty="0">
                <a:solidFill>
                  <a:srgbClr val="1D1D1B"/>
                </a:solidFill>
                <a:latin typeface="&amp;quot"/>
              </a:rPr>
              <a:t>Go through each of these factors and bullet point how they will affect the success of the project. </a:t>
            </a:r>
          </a:p>
          <a:p>
            <a:endParaRPr lang="en-GB" dirty="0">
              <a:solidFill>
                <a:srgbClr val="1D1D1B"/>
              </a:solidFill>
              <a:latin typeface="&amp;quot"/>
            </a:endParaRPr>
          </a:p>
          <a:p>
            <a:r>
              <a:rPr lang="en-GB" dirty="0">
                <a:solidFill>
                  <a:srgbClr val="1D1D1B"/>
                </a:solidFill>
                <a:latin typeface="&amp;quot"/>
              </a:rPr>
              <a:t>Once you have done this think about how you would overcome each of these factors </a:t>
            </a:r>
          </a:p>
        </p:txBody>
      </p:sp>
    </p:spTree>
    <p:extLst>
      <p:ext uri="{BB962C8B-B14F-4D97-AF65-F5344CB8AC3E}">
        <p14:creationId xmlns:p14="http://schemas.microsoft.com/office/powerpoint/2010/main" val="226147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0" end="10"/>
                                            </p:txEl>
                                          </p:spTgt>
                                        </p:tgtEl>
                                        <p:attrNameLst>
                                          <p:attrName>style.visibility</p:attrName>
                                        </p:attrNameLst>
                                      </p:cBhvr>
                                      <p:to>
                                        <p:strVal val="visible"/>
                                      </p:to>
                                    </p:set>
                                    <p:anim calcmode="lin" valueType="num">
                                      <p:cBhvr additive="base">
                                        <p:cTn id="7"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1" end="11"/>
                                            </p:txEl>
                                          </p:spTgt>
                                        </p:tgtEl>
                                        <p:attrNameLst>
                                          <p:attrName>style.visibility</p:attrName>
                                        </p:attrNameLst>
                                      </p:cBhvr>
                                      <p:to>
                                        <p:strVal val="visible"/>
                                      </p:to>
                                    </p:set>
                                    <p:anim calcmode="lin" valueType="num">
                                      <p:cBhvr additive="base">
                                        <p:cTn id="11"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1" end="1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13" end="13"/>
                                            </p:txEl>
                                          </p:spTgt>
                                        </p:tgtEl>
                                        <p:attrNameLst>
                                          <p:attrName>style.visibility</p:attrName>
                                        </p:attrNameLst>
                                      </p:cBhvr>
                                      <p:to>
                                        <p:strVal val="visible"/>
                                      </p:to>
                                    </p:set>
                                    <p:anim calcmode="lin" valueType="num">
                                      <p:cBhvr additive="base">
                                        <p:cTn id="15" dur="500" fill="hold"/>
                                        <p:tgtEl>
                                          <p:spTgt spid="13">
                                            <p:txEl>
                                              <p:pRg st="13" end="1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18</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2031325"/>
          </a:xfrm>
          <a:prstGeom prst="rect">
            <a:avLst/>
          </a:prstGeom>
        </p:spPr>
        <p:txBody>
          <a:bodyPr wrap="square">
            <a:spAutoFit/>
          </a:bodyPr>
          <a:lstStyle/>
          <a:p>
            <a:r>
              <a:rPr lang="en-GB" b="1" u="sng" dirty="0">
                <a:solidFill>
                  <a:srgbClr val="1D1D1B"/>
                </a:solidFill>
                <a:latin typeface="&amp;quot"/>
              </a:rPr>
              <a:t>Assessing Potential Factors that could affect Project Success</a:t>
            </a:r>
          </a:p>
          <a:p>
            <a:r>
              <a:rPr lang="en-GB" dirty="0">
                <a:solidFill>
                  <a:srgbClr val="1D1D1B"/>
                </a:solidFill>
                <a:latin typeface="&amp;quot"/>
              </a:rPr>
              <a:t>You have been asked by the project manager to write a report on why the project ran over by 2 months, pick two of the reasons that affected it from the table you have completed and explain how they affected the project. </a:t>
            </a:r>
          </a:p>
          <a:p>
            <a:endParaRPr lang="en-GB" dirty="0">
              <a:solidFill>
                <a:srgbClr val="1D1D1B"/>
              </a:solidFill>
              <a:latin typeface="&amp;quot"/>
            </a:endParaRPr>
          </a:p>
          <a:p>
            <a:r>
              <a:rPr lang="en-GB" dirty="0">
                <a:solidFill>
                  <a:srgbClr val="1D1D1B"/>
                </a:solidFill>
                <a:latin typeface="&amp;quot"/>
              </a:rPr>
              <a:t>This needs to be in the form of a letter, think about the layout and the information you will need to make it look professional. </a:t>
            </a:r>
          </a:p>
        </p:txBody>
      </p:sp>
      <p:pic>
        <p:nvPicPr>
          <p:cNvPr id="2" name="Picture 2" descr="Image result for kier logo">
            <a:extLst>
              <a:ext uri="{FF2B5EF4-FFF2-40B4-BE49-F238E27FC236}">
                <a16:creationId xmlns:a16="http://schemas.microsoft.com/office/drawing/2014/main" id="{DEBE9DF8-1A84-4AEF-BF92-4D638C0BA0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684" y="5515879"/>
            <a:ext cx="2095500" cy="7893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5AA7F44-9D0F-4986-BAD9-310277E31C3B}"/>
              </a:ext>
            </a:extLst>
          </p:cNvPr>
          <p:cNvSpPr/>
          <p:nvPr/>
        </p:nvSpPr>
        <p:spPr>
          <a:xfrm>
            <a:off x="6823182" y="5527773"/>
            <a:ext cx="4946290" cy="646331"/>
          </a:xfrm>
          <a:prstGeom prst="rect">
            <a:avLst/>
          </a:prstGeom>
        </p:spPr>
        <p:txBody>
          <a:bodyPr wrap="none">
            <a:spAutoFit/>
          </a:bodyPr>
          <a:lstStyle/>
          <a:p>
            <a:r>
              <a:rPr lang="en-GB" b="1" dirty="0"/>
              <a:t>Their Address</a:t>
            </a:r>
            <a:r>
              <a:rPr lang="en-GB" dirty="0"/>
              <a:t> </a:t>
            </a:r>
          </a:p>
          <a:p>
            <a:r>
              <a:rPr lang="en-GB" dirty="0" err="1"/>
              <a:t>Dowrglann</a:t>
            </a:r>
            <a:r>
              <a:rPr lang="en-GB" dirty="0"/>
              <a:t>, </a:t>
            </a:r>
            <a:r>
              <a:rPr lang="en-GB" dirty="0" err="1"/>
              <a:t>Stennack</a:t>
            </a:r>
            <a:r>
              <a:rPr lang="en-GB" dirty="0"/>
              <a:t> Road, Saint Austell PL25 3SW</a:t>
            </a:r>
          </a:p>
        </p:txBody>
      </p:sp>
      <p:sp>
        <p:nvSpPr>
          <p:cNvPr id="6" name="Rectangle 5">
            <a:extLst>
              <a:ext uri="{FF2B5EF4-FFF2-40B4-BE49-F238E27FC236}">
                <a16:creationId xmlns:a16="http://schemas.microsoft.com/office/drawing/2014/main" id="{2EA3E835-A617-4BB4-A630-7D453A870ED0}"/>
              </a:ext>
            </a:extLst>
          </p:cNvPr>
          <p:cNvSpPr/>
          <p:nvPr/>
        </p:nvSpPr>
        <p:spPr>
          <a:xfrm>
            <a:off x="4246684" y="4536475"/>
            <a:ext cx="5519460" cy="646331"/>
          </a:xfrm>
          <a:prstGeom prst="rect">
            <a:avLst/>
          </a:prstGeom>
        </p:spPr>
        <p:txBody>
          <a:bodyPr wrap="none">
            <a:spAutoFit/>
          </a:bodyPr>
          <a:lstStyle/>
          <a:p>
            <a:r>
              <a:rPr lang="en-GB" b="1" dirty="0">
                <a:solidFill>
                  <a:srgbClr val="222222"/>
                </a:solidFill>
                <a:latin typeface="arial" panose="020B0604020202020204" pitchFamily="34" charset="0"/>
              </a:rPr>
              <a:t>Your Address</a:t>
            </a:r>
          </a:p>
          <a:p>
            <a:r>
              <a:rPr lang="en-GB" dirty="0" err="1">
                <a:solidFill>
                  <a:srgbClr val="222222"/>
                </a:solidFill>
                <a:latin typeface="arial" panose="020B0604020202020204" pitchFamily="34" charset="0"/>
              </a:rPr>
              <a:t>Brannel</a:t>
            </a:r>
            <a:r>
              <a:rPr lang="en-GB" dirty="0">
                <a:solidFill>
                  <a:srgbClr val="222222"/>
                </a:solidFill>
                <a:latin typeface="arial" panose="020B0604020202020204" pitchFamily="34" charset="0"/>
              </a:rPr>
              <a:t> School, Rectory Road, </a:t>
            </a:r>
            <a:r>
              <a:rPr lang="en-GB" dirty="0" err="1">
                <a:solidFill>
                  <a:srgbClr val="222222"/>
                </a:solidFill>
                <a:latin typeface="arial" panose="020B0604020202020204" pitchFamily="34" charset="0"/>
              </a:rPr>
              <a:t>St.Austell</a:t>
            </a:r>
            <a:r>
              <a:rPr lang="en-GB" dirty="0">
                <a:solidFill>
                  <a:srgbClr val="222222"/>
                </a:solidFill>
                <a:latin typeface="arial" panose="020B0604020202020204" pitchFamily="34" charset="0"/>
              </a:rPr>
              <a:t> PL26 7RN</a:t>
            </a:r>
            <a:endParaRPr lang="en-GB" dirty="0"/>
          </a:p>
        </p:txBody>
      </p:sp>
    </p:spTree>
    <p:extLst>
      <p:ext uri="{BB962C8B-B14F-4D97-AF65-F5344CB8AC3E}">
        <p14:creationId xmlns:p14="http://schemas.microsoft.com/office/powerpoint/2010/main" val="19501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Thursday 21</a:t>
            </a:r>
            <a:r>
              <a:rPr lang="en-GB" sz="3600" baseline="30000" dirty="0"/>
              <a:t>st</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3139321"/>
          </a:xfrm>
          <a:prstGeom prst="rect">
            <a:avLst/>
          </a:prstGeom>
        </p:spPr>
        <p:txBody>
          <a:bodyPr wrap="square">
            <a:spAutoFit/>
          </a:bodyPr>
          <a:lstStyle/>
          <a:p>
            <a:r>
              <a:rPr lang="en-GB" b="1" u="sng" dirty="0">
                <a:solidFill>
                  <a:srgbClr val="1D1D1B"/>
                </a:solidFill>
                <a:latin typeface="&amp;quot"/>
              </a:rPr>
              <a:t>Being able to interpret different sources of Information</a:t>
            </a:r>
          </a:p>
          <a:p>
            <a:r>
              <a:rPr lang="en-GB" dirty="0">
                <a:solidFill>
                  <a:srgbClr val="1D1D1B"/>
                </a:solidFill>
                <a:latin typeface="&amp;quot"/>
              </a:rPr>
              <a:t>You will need to be able to interpret different sources of information from the list below:</a:t>
            </a:r>
          </a:p>
          <a:p>
            <a:pPr marL="285750" indent="-285750">
              <a:buFont typeface="Arial" panose="020B0604020202020204" pitchFamily="34" charset="0"/>
              <a:buChar char="•"/>
            </a:pPr>
            <a:r>
              <a:rPr lang="en-GB" dirty="0">
                <a:solidFill>
                  <a:srgbClr val="1D1D1B"/>
                </a:solidFill>
                <a:latin typeface="&amp;quot"/>
              </a:rPr>
              <a:t>Drawings </a:t>
            </a:r>
          </a:p>
          <a:p>
            <a:pPr marL="285750" indent="-285750">
              <a:buFont typeface="Arial" panose="020B0604020202020204" pitchFamily="34" charset="0"/>
              <a:buChar char="•"/>
            </a:pPr>
            <a:r>
              <a:rPr lang="en-GB" dirty="0">
                <a:solidFill>
                  <a:srgbClr val="1D1D1B"/>
                </a:solidFill>
                <a:latin typeface="&amp;quot"/>
              </a:rPr>
              <a:t>Catalogues </a:t>
            </a:r>
          </a:p>
          <a:p>
            <a:pPr marL="285750" indent="-285750">
              <a:buFont typeface="Arial" panose="020B0604020202020204" pitchFamily="34" charset="0"/>
              <a:buChar char="•"/>
            </a:pPr>
            <a:r>
              <a:rPr lang="en-GB" dirty="0">
                <a:solidFill>
                  <a:srgbClr val="1D1D1B"/>
                </a:solidFill>
                <a:latin typeface="&amp;quot"/>
              </a:rPr>
              <a:t>Spreadsheets </a:t>
            </a:r>
          </a:p>
          <a:p>
            <a:pPr marL="285750" indent="-285750">
              <a:buFont typeface="Arial" panose="020B0604020202020204" pitchFamily="34" charset="0"/>
              <a:buChar char="•"/>
            </a:pPr>
            <a:r>
              <a:rPr lang="en-GB" dirty="0">
                <a:solidFill>
                  <a:srgbClr val="1D1D1B"/>
                </a:solidFill>
                <a:latin typeface="&amp;quot"/>
              </a:rPr>
              <a:t>Supplies material lists </a:t>
            </a:r>
          </a:p>
          <a:p>
            <a:pPr marL="285750" indent="-285750">
              <a:buFont typeface="Arial" panose="020B0604020202020204" pitchFamily="34" charset="0"/>
              <a:buChar char="•"/>
            </a:pPr>
            <a:r>
              <a:rPr lang="en-GB" dirty="0">
                <a:solidFill>
                  <a:srgbClr val="1D1D1B"/>
                </a:solidFill>
                <a:latin typeface="&amp;quot"/>
              </a:rPr>
              <a:t>Specifications </a:t>
            </a:r>
          </a:p>
          <a:p>
            <a:endParaRPr lang="en-GB" dirty="0">
              <a:solidFill>
                <a:srgbClr val="1D1D1B"/>
              </a:solidFill>
              <a:latin typeface="&amp;quot"/>
            </a:endParaRPr>
          </a:p>
          <a:p>
            <a:r>
              <a:rPr lang="en-GB" b="1" u="sng" dirty="0">
                <a:solidFill>
                  <a:srgbClr val="1D1D1B"/>
                </a:solidFill>
                <a:latin typeface="&amp;quot"/>
              </a:rPr>
              <a:t>Task One </a:t>
            </a:r>
          </a:p>
          <a:p>
            <a:r>
              <a:rPr lang="en-GB" dirty="0">
                <a:solidFill>
                  <a:srgbClr val="1D1D1B"/>
                </a:solidFill>
                <a:latin typeface="&amp;quot"/>
              </a:rPr>
              <a:t>Interpreting a specification and creating relevant drawings. </a:t>
            </a:r>
          </a:p>
        </p:txBody>
      </p:sp>
    </p:spTree>
    <p:extLst>
      <p:ext uri="{BB962C8B-B14F-4D97-AF65-F5344CB8AC3E}">
        <p14:creationId xmlns:p14="http://schemas.microsoft.com/office/powerpoint/2010/main" val="4020344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25</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2862322"/>
          </a:xfrm>
          <a:prstGeom prst="rect">
            <a:avLst/>
          </a:prstGeom>
        </p:spPr>
        <p:txBody>
          <a:bodyPr wrap="square">
            <a:spAutoFit/>
          </a:bodyPr>
          <a:lstStyle/>
          <a:p>
            <a:r>
              <a:rPr lang="en-US" b="1" u="sng" dirty="0">
                <a:solidFill>
                  <a:srgbClr val="1D1D1B"/>
                </a:solidFill>
                <a:latin typeface="&amp;quot"/>
              </a:rPr>
              <a:t>Interpreting Resources - Catalogues</a:t>
            </a:r>
          </a:p>
          <a:p>
            <a:r>
              <a:rPr lang="en-GB" dirty="0">
                <a:solidFill>
                  <a:srgbClr val="1D1D1B"/>
                </a:solidFill>
                <a:latin typeface="&amp;quot"/>
              </a:rPr>
              <a:t>You are going to work in teams of 4, you have been given a range of catalogues from different businesses/company's and you will need to come up with a price for a list of materials.</a:t>
            </a:r>
          </a:p>
          <a:p>
            <a:endParaRPr lang="en-GB" dirty="0">
              <a:solidFill>
                <a:srgbClr val="1D1D1B"/>
              </a:solidFill>
              <a:latin typeface="&amp;quot"/>
            </a:endParaRPr>
          </a:p>
          <a:p>
            <a:r>
              <a:rPr lang="en-GB" dirty="0">
                <a:solidFill>
                  <a:srgbClr val="1D1D1B"/>
                </a:solidFill>
                <a:latin typeface="&amp;quot"/>
              </a:rPr>
              <a:t>Think about the stock size you are buying in; does it offer a discount for bulk purchases? Do you get a discount because you are a school?</a:t>
            </a:r>
          </a:p>
          <a:p>
            <a:endParaRPr lang="en-GB" dirty="0">
              <a:solidFill>
                <a:srgbClr val="1D1D1B"/>
              </a:solidFill>
              <a:latin typeface="&amp;quot"/>
            </a:endParaRPr>
          </a:p>
          <a:p>
            <a:r>
              <a:rPr lang="en-GB" dirty="0">
                <a:solidFill>
                  <a:srgbClr val="1D1D1B"/>
                </a:solidFill>
                <a:latin typeface="&amp;quot"/>
              </a:rPr>
              <a:t>There is a prize for the team of four that come up with the lowest price possible for the resources needed. </a:t>
            </a:r>
          </a:p>
        </p:txBody>
      </p:sp>
    </p:spTree>
    <p:extLst>
      <p:ext uri="{BB962C8B-B14F-4D97-AF65-F5344CB8AC3E}">
        <p14:creationId xmlns:p14="http://schemas.microsoft.com/office/powerpoint/2010/main" val="77686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Understanding Unit 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1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831" t="2944" r="60084" b="65897"/>
          <a:stretch/>
        </p:blipFill>
        <p:spPr>
          <a:xfrm>
            <a:off x="10113162" y="3557846"/>
            <a:ext cx="2078838" cy="3300153"/>
          </a:xfrm>
        </p:spPr>
      </p:pic>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28</a:t>
            </a:r>
            <a:r>
              <a:rPr lang="en-GB" sz="3600" baseline="30000" dirty="0"/>
              <a:t>th</a:t>
            </a:r>
            <a:r>
              <a:rPr lang="en-GB" sz="3600" dirty="0"/>
              <a:t> October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a:extLst>
              <a:ext uri="{FF2B5EF4-FFF2-40B4-BE49-F238E27FC236}">
                <a16:creationId xmlns:a16="http://schemas.microsoft.com/office/drawing/2014/main" id="{D77833DE-ADD4-4774-A60C-DACC95138972}"/>
              </a:ext>
            </a:extLst>
          </p:cNvPr>
          <p:cNvSpPr txBox="1"/>
          <p:nvPr/>
        </p:nvSpPr>
        <p:spPr>
          <a:xfrm>
            <a:off x="4001549" y="872455"/>
            <a:ext cx="6505738" cy="6740307"/>
          </a:xfrm>
          <a:prstGeom prst="rect">
            <a:avLst/>
          </a:prstGeom>
          <a:noFill/>
        </p:spPr>
        <p:txBody>
          <a:bodyPr wrap="square" rtlCol="0">
            <a:spAutoFit/>
          </a:bodyPr>
          <a:lstStyle/>
          <a:p>
            <a:r>
              <a:rPr lang="en-GB" b="1" u="sng" dirty="0"/>
              <a:t>LO2 </a:t>
            </a:r>
            <a:r>
              <a:rPr lang="en-GB" dirty="0"/>
              <a:t>– Understand how built environment development projects are realised</a:t>
            </a:r>
          </a:p>
          <a:p>
            <a:endParaRPr lang="en-GB" dirty="0"/>
          </a:p>
          <a:p>
            <a:r>
              <a:rPr lang="en-GB" b="1" u="sng" dirty="0"/>
              <a:t>What does this include?</a:t>
            </a:r>
          </a:p>
          <a:p>
            <a:pPr marL="285750" indent="-285750">
              <a:buFont typeface="Arial" panose="020B0604020202020204" pitchFamily="34" charset="0"/>
              <a:buChar char="•"/>
            </a:pPr>
            <a:r>
              <a:rPr lang="en-GB" dirty="0"/>
              <a:t>Describe processes used in built environment development projects</a:t>
            </a:r>
          </a:p>
          <a:p>
            <a:pPr marL="742950" lvl="1" indent="-285750">
              <a:buFont typeface="Arial" panose="020B0604020202020204" pitchFamily="34" charset="0"/>
              <a:buChar char="•"/>
            </a:pPr>
            <a:r>
              <a:rPr lang="en-GB" dirty="0"/>
              <a:t>Different processes include: planning, construction, handover to client and maintenance </a:t>
            </a:r>
          </a:p>
          <a:p>
            <a:pPr marL="285750" indent="-285750">
              <a:buFont typeface="Arial" panose="020B0604020202020204" pitchFamily="34" charset="0"/>
              <a:buChar char="•"/>
            </a:pPr>
            <a:r>
              <a:rPr lang="en-GB" dirty="0"/>
              <a:t>Calculate resources to meet requirements for built environment development projects </a:t>
            </a:r>
          </a:p>
          <a:p>
            <a:pPr marL="742950" lvl="1" indent="-285750">
              <a:buFont typeface="Arial" panose="020B0604020202020204" pitchFamily="34" charset="0"/>
              <a:buChar char="•"/>
            </a:pPr>
            <a:r>
              <a:rPr lang="en-GB" dirty="0"/>
              <a:t>Calculations you need to be able to do: area, volume, percentages, scaling, best value, tolerances, VAT, tender price</a:t>
            </a:r>
          </a:p>
          <a:p>
            <a:pPr marL="285750" indent="-285750">
              <a:buFont typeface="Arial" panose="020B0604020202020204" pitchFamily="34" charset="0"/>
              <a:buChar char="•"/>
            </a:pPr>
            <a:r>
              <a:rPr lang="en-GB" dirty="0"/>
              <a:t>Assess potential effects on project success</a:t>
            </a:r>
          </a:p>
          <a:p>
            <a:pPr marL="742950" lvl="1" indent="-285750">
              <a:buFont typeface="Arial" panose="020B0604020202020204" pitchFamily="34" charset="0"/>
              <a:buChar char="•"/>
            </a:pPr>
            <a:r>
              <a:rPr lang="en-GB" dirty="0"/>
              <a:t>Internal factors that can effect the project – lack of qualified and certified key personnel, sourcing of finance or security</a:t>
            </a:r>
          </a:p>
          <a:p>
            <a:pPr marL="742950" lvl="1" indent="-285750">
              <a:buFont typeface="Arial" panose="020B0604020202020204" pitchFamily="34" charset="0"/>
              <a:buChar char="•"/>
            </a:pPr>
            <a:r>
              <a:rPr lang="en-GB" dirty="0"/>
              <a:t>External factors that can effect the project – penalty clauses, weather conditions</a:t>
            </a:r>
          </a:p>
          <a:p>
            <a:pPr marL="285750" indent="-285750">
              <a:buFont typeface="Arial" panose="020B0604020202020204" pitchFamily="34" charset="0"/>
              <a:buChar char="•"/>
            </a:pPr>
            <a:r>
              <a:rPr lang="en-GB" dirty="0"/>
              <a:t>Interpret sources of information </a:t>
            </a:r>
          </a:p>
          <a:p>
            <a:pPr marL="742950" lvl="1" indent="-285750">
              <a:buFont typeface="Arial" panose="020B0604020202020204" pitchFamily="34" charset="0"/>
              <a:buChar char="•"/>
            </a:pPr>
            <a:r>
              <a:rPr lang="en-GB" dirty="0"/>
              <a:t>Sources of information – drawings, catalogues, spreadsheets, suppliers material lists and specifications </a:t>
            </a:r>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3767515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25</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5078313"/>
          </a:xfrm>
          <a:prstGeom prst="rect">
            <a:avLst/>
          </a:prstGeom>
        </p:spPr>
        <p:txBody>
          <a:bodyPr wrap="square">
            <a:spAutoFit/>
          </a:bodyPr>
          <a:lstStyle/>
          <a:p>
            <a:r>
              <a:rPr lang="en-GB" b="1" u="sng" dirty="0">
                <a:solidFill>
                  <a:srgbClr val="1D1D1B"/>
                </a:solidFill>
                <a:latin typeface="&amp;quot"/>
              </a:rPr>
              <a:t>The Construction Process</a:t>
            </a:r>
          </a:p>
          <a:p>
            <a:r>
              <a:rPr lang="en-GB" b="1" u="sng" dirty="0">
                <a:solidFill>
                  <a:srgbClr val="1D1D1B"/>
                </a:solidFill>
                <a:latin typeface="&amp;quot"/>
              </a:rPr>
              <a:t>Setting up a Site</a:t>
            </a:r>
          </a:p>
          <a:p>
            <a:r>
              <a:rPr lang="en-GB" dirty="0">
                <a:solidFill>
                  <a:srgbClr val="1D1D1B"/>
                </a:solidFill>
                <a:latin typeface="&amp;quot"/>
              </a:rPr>
              <a:t>First of all </a:t>
            </a:r>
            <a:r>
              <a:rPr lang="en-GB" dirty="0">
                <a:solidFill>
                  <a:srgbClr val="1D1D1B"/>
                </a:solidFill>
                <a:highlight>
                  <a:srgbClr val="FFFF00"/>
                </a:highlight>
                <a:latin typeface="&amp;quot"/>
              </a:rPr>
              <a:t>a construction site needs to be set up before construction can start. This involves making the site safe and creating welfare facilities for the workers like kitchen and toilet facilities</a:t>
            </a:r>
            <a:r>
              <a:rPr lang="en-GB" dirty="0">
                <a:solidFill>
                  <a:srgbClr val="1D1D1B"/>
                </a:solidFill>
                <a:latin typeface="&amp;quot"/>
              </a:rPr>
              <a:t>. A well planned site means that work can progress smoothly and safely.</a:t>
            </a:r>
          </a:p>
          <a:p>
            <a:endParaRPr lang="en-GB" dirty="0">
              <a:solidFill>
                <a:srgbClr val="1D1D1B"/>
              </a:solidFill>
              <a:latin typeface="&amp;quot"/>
            </a:endParaRPr>
          </a:p>
          <a:p>
            <a:r>
              <a:rPr lang="en-GB" dirty="0">
                <a:solidFill>
                  <a:srgbClr val="1D1D1B"/>
                </a:solidFill>
                <a:highlight>
                  <a:srgbClr val="FFFF00"/>
                </a:highlight>
                <a:latin typeface="&amp;quot"/>
              </a:rPr>
              <a:t>When planning you should consider</a:t>
            </a:r>
          </a:p>
          <a:p>
            <a:pPr marL="285750" indent="-285750">
              <a:buFont typeface="Arial" panose="020B0604020202020204" pitchFamily="34" charset="0"/>
              <a:buChar char="•"/>
            </a:pPr>
            <a:r>
              <a:rPr lang="en-GB" dirty="0">
                <a:solidFill>
                  <a:srgbClr val="1D1D1B"/>
                </a:solidFill>
                <a:highlight>
                  <a:srgbClr val="FFFF00"/>
                </a:highlight>
                <a:latin typeface="&amp;quot"/>
              </a:rPr>
              <a:t>Accommodation </a:t>
            </a:r>
            <a:r>
              <a:rPr lang="en-GB" dirty="0">
                <a:solidFill>
                  <a:srgbClr val="1D1D1B"/>
                </a:solidFill>
                <a:latin typeface="&amp;quot"/>
              </a:rPr>
              <a:t>– such as offices, welfare facilities and plant rooms</a:t>
            </a:r>
          </a:p>
          <a:p>
            <a:pPr marL="285750" indent="-285750">
              <a:buFont typeface="Arial" panose="020B0604020202020204" pitchFamily="34" charset="0"/>
              <a:buChar char="•"/>
            </a:pPr>
            <a:r>
              <a:rPr lang="en-GB" dirty="0">
                <a:solidFill>
                  <a:srgbClr val="1D1D1B"/>
                </a:solidFill>
                <a:highlight>
                  <a:srgbClr val="FFFF00"/>
                </a:highlight>
                <a:latin typeface="&amp;quot"/>
              </a:rPr>
              <a:t>Storage of materials </a:t>
            </a:r>
            <a:r>
              <a:rPr lang="en-GB" dirty="0">
                <a:solidFill>
                  <a:srgbClr val="1D1D1B"/>
                </a:solidFill>
                <a:latin typeface="&amp;quot"/>
              </a:rPr>
              <a:t>– in open areas or in sheds? How much material will you have on site at one time and does it need to be covered?</a:t>
            </a:r>
          </a:p>
          <a:p>
            <a:pPr marL="285750" indent="-285750">
              <a:buFont typeface="Arial" panose="020B0604020202020204" pitchFamily="34" charset="0"/>
              <a:buChar char="•"/>
            </a:pPr>
            <a:r>
              <a:rPr lang="en-GB" dirty="0">
                <a:solidFill>
                  <a:srgbClr val="1D1D1B"/>
                </a:solidFill>
                <a:highlight>
                  <a:srgbClr val="FFFF00"/>
                </a:highlight>
                <a:latin typeface="&amp;quot"/>
              </a:rPr>
              <a:t>Car parking </a:t>
            </a:r>
            <a:r>
              <a:rPr lang="en-GB" dirty="0">
                <a:solidFill>
                  <a:srgbClr val="1D1D1B"/>
                </a:solidFill>
                <a:latin typeface="&amp;quot"/>
              </a:rPr>
              <a:t>– how many people are working on site a day? Could you get visitors like planning officers who will need to park?</a:t>
            </a:r>
          </a:p>
          <a:p>
            <a:pPr marL="285750" indent="-285750">
              <a:buFont typeface="Arial" panose="020B0604020202020204" pitchFamily="34" charset="0"/>
              <a:buChar char="•"/>
            </a:pPr>
            <a:r>
              <a:rPr lang="en-GB" dirty="0">
                <a:solidFill>
                  <a:srgbClr val="1D1D1B"/>
                </a:solidFill>
                <a:highlight>
                  <a:srgbClr val="FFFF00"/>
                </a:highlight>
                <a:latin typeface="&amp;quot"/>
              </a:rPr>
              <a:t>Security of the site </a:t>
            </a:r>
            <a:r>
              <a:rPr lang="en-GB" dirty="0">
                <a:solidFill>
                  <a:srgbClr val="1D1D1B"/>
                </a:solidFill>
                <a:latin typeface="&amp;quot"/>
              </a:rPr>
              <a:t>– what sort of lighting, CCTV, fencing and signs will you need?</a:t>
            </a:r>
          </a:p>
          <a:p>
            <a:pPr marL="285750" indent="-285750">
              <a:buFont typeface="Arial" panose="020B0604020202020204" pitchFamily="34" charset="0"/>
              <a:buChar char="•"/>
            </a:pPr>
            <a:r>
              <a:rPr lang="en-GB" dirty="0">
                <a:solidFill>
                  <a:srgbClr val="1D1D1B"/>
                </a:solidFill>
                <a:highlight>
                  <a:srgbClr val="FFFF00"/>
                </a:highlight>
                <a:latin typeface="&amp;quot"/>
              </a:rPr>
              <a:t>Temporary services </a:t>
            </a:r>
            <a:r>
              <a:rPr lang="en-GB" dirty="0">
                <a:solidFill>
                  <a:srgbClr val="1D1D1B"/>
                </a:solidFill>
                <a:latin typeface="&amp;quot"/>
              </a:rPr>
              <a:t>– such as water, electricity and communication links. Will you need a generator?</a:t>
            </a:r>
          </a:p>
          <a:p>
            <a:pPr marL="285750" indent="-285750">
              <a:buFont typeface="Arial" panose="020B0604020202020204" pitchFamily="34" charset="0"/>
              <a:buChar char="•"/>
            </a:pPr>
            <a:r>
              <a:rPr lang="en-GB" dirty="0">
                <a:solidFill>
                  <a:srgbClr val="1D1D1B"/>
                </a:solidFill>
                <a:highlight>
                  <a:srgbClr val="FFFF00"/>
                </a:highlight>
                <a:latin typeface="&amp;quot"/>
              </a:rPr>
              <a:t>Disposal of waste </a:t>
            </a:r>
            <a:r>
              <a:rPr lang="en-GB" dirty="0">
                <a:solidFill>
                  <a:srgbClr val="1D1D1B"/>
                </a:solidFill>
                <a:latin typeface="&amp;quot"/>
              </a:rPr>
              <a:t>– how much waste do you think you might have and how will you remove it?</a:t>
            </a:r>
          </a:p>
        </p:txBody>
      </p:sp>
    </p:spTree>
    <p:extLst>
      <p:ext uri="{BB962C8B-B14F-4D97-AF65-F5344CB8AC3E}">
        <p14:creationId xmlns:p14="http://schemas.microsoft.com/office/powerpoint/2010/main" val="15048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 calcmode="lin" valueType="num">
                                      <p:cBhvr additive="base">
                                        <p:cTn id="1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anim calcmode="lin" valueType="num">
                                      <p:cBhvr additive="base">
                                        <p:cTn id="2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 calcmode="lin" valueType="num">
                                      <p:cBhvr additive="base">
                                        <p:cTn id="2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7" end="7"/>
                                            </p:txEl>
                                          </p:spTgt>
                                        </p:tgtEl>
                                        <p:attrNameLst>
                                          <p:attrName>style.visibility</p:attrName>
                                        </p:attrNameLst>
                                      </p:cBhvr>
                                      <p:to>
                                        <p:strVal val="visible"/>
                                      </p:to>
                                    </p:set>
                                    <p:anim calcmode="lin" valueType="num">
                                      <p:cBhvr additive="base">
                                        <p:cTn id="2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8" end="8"/>
                                            </p:txEl>
                                          </p:spTgt>
                                        </p:tgtEl>
                                        <p:attrNameLst>
                                          <p:attrName>style.visibility</p:attrName>
                                        </p:attrNameLst>
                                      </p:cBhvr>
                                      <p:to>
                                        <p:strVal val="visible"/>
                                      </p:to>
                                    </p:set>
                                    <p:anim calcmode="lin" valueType="num">
                                      <p:cBhvr additive="base">
                                        <p:cTn id="3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9" end="9"/>
                                            </p:txEl>
                                          </p:spTgt>
                                        </p:tgtEl>
                                        <p:attrNameLst>
                                          <p:attrName>style.visibility</p:attrName>
                                        </p:attrNameLst>
                                      </p:cBhvr>
                                      <p:to>
                                        <p:strVal val="visible"/>
                                      </p:to>
                                    </p:set>
                                    <p:anim calcmode="lin" valueType="num">
                                      <p:cBhvr additive="base">
                                        <p:cTn id="3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xEl>
                                              <p:pRg st="10" end="10"/>
                                            </p:txEl>
                                          </p:spTgt>
                                        </p:tgtEl>
                                        <p:attrNameLst>
                                          <p:attrName>style.visibility</p:attrName>
                                        </p:attrNameLst>
                                      </p:cBhvr>
                                      <p:to>
                                        <p:strVal val="visible"/>
                                      </p:to>
                                    </p:set>
                                    <p:anim calcmode="lin" valueType="num">
                                      <p:cBhvr additive="base">
                                        <p:cTn id="41"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25</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3943970" y="806226"/>
            <a:ext cx="8183880" cy="6063198"/>
          </a:xfrm>
          <a:prstGeom prst="rect">
            <a:avLst/>
          </a:prstGeom>
        </p:spPr>
        <p:txBody>
          <a:bodyPr wrap="square">
            <a:spAutoFit/>
          </a:bodyPr>
          <a:lstStyle/>
          <a:p>
            <a:r>
              <a:rPr lang="en-GB" b="1" u="sng" dirty="0">
                <a:solidFill>
                  <a:srgbClr val="1D1D1B"/>
                </a:solidFill>
                <a:latin typeface="&amp;quot"/>
              </a:rPr>
              <a:t>The Construction Process</a:t>
            </a:r>
          </a:p>
          <a:p>
            <a:r>
              <a:rPr lang="en-GB" b="1" u="sng" dirty="0">
                <a:solidFill>
                  <a:srgbClr val="1D1D1B"/>
                </a:solidFill>
                <a:highlight>
                  <a:srgbClr val="FFFF00"/>
                </a:highlight>
                <a:latin typeface="&amp;quot"/>
              </a:rPr>
              <a:t>Groundworks</a:t>
            </a:r>
          </a:p>
          <a:p>
            <a:r>
              <a:rPr lang="en-GB" sz="1600" dirty="0">
                <a:solidFill>
                  <a:srgbClr val="1D1D1B"/>
                </a:solidFill>
                <a:highlight>
                  <a:srgbClr val="FFFF00"/>
                </a:highlight>
                <a:latin typeface="&amp;quot"/>
              </a:rPr>
              <a:t>This involves clearing the site, removing topsoil and digging up the bushes and trees so that work can start, including demolishing existing buildings on the site. The topsoil is then removed so that the construction work starts on firm level ground.</a:t>
            </a:r>
          </a:p>
          <a:p>
            <a:endParaRPr lang="en-GB" b="1" u="sng" dirty="0">
              <a:solidFill>
                <a:srgbClr val="1D1D1B"/>
              </a:solidFill>
              <a:latin typeface="&amp;quot"/>
            </a:endParaRPr>
          </a:p>
          <a:p>
            <a:r>
              <a:rPr lang="en-GB" b="1" u="sng" dirty="0">
                <a:solidFill>
                  <a:srgbClr val="1D1D1B"/>
                </a:solidFill>
                <a:highlight>
                  <a:srgbClr val="FFFF00"/>
                </a:highlight>
                <a:latin typeface="&amp;quot"/>
              </a:rPr>
              <a:t>Sub-structure </a:t>
            </a:r>
          </a:p>
          <a:p>
            <a:r>
              <a:rPr lang="en-GB" sz="1600" dirty="0">
                <a:solidFill>
                  <a:srgbClr val="1D1D1B"/>
                </a:solidFill>
                <a:latin typeface="&amp;quot"/>
              </a:rPr>
              <a:t>Is the underlying structure of the building, this includes </a:t>
            </a:r>
            <a:r>
              <a:rPr lang="en-GB" sz="1600" dirty="0">
                <a:solidFill>
                  <a:srgbClr val="1D1D1B"/>
                </a:solidFill>
                <a:highlight>
                  <a:srgbClr val="FFFF00"/>
                </a:highlight>
                <a:latin typeface="&amp;quot"/>
              </a:rPr>
              <a:t>all work below ground level such as foundations and drainage. . An important stage during this process is the excavation and construction of the foundations.</a:t>
            </a:r>
          </a:p>
          <a:p>
            <a:endParaRPr lang="en-GB" b="1" u="sng" dirty="0">
              <a:solidFill>
                <a:srgbClr val="1D1D1B"/>
              </a:solidFill>
              <a:latin typeface="&amp;quot"/>
            </a:endParaRPr>
          </a:p>
          <a:p>
            <a:r>
              <a:rPr lang="en-GB" b="1" u="sng" dirty="0">
                <a:solidFill>
                  <a:srgbClr val="1D1D1B"/>
                </a:solidFill>
                <a:highlight>
                  <a:srgbClr val="FFFF00"/>
                </a:highlight>
                <a:latin typeface="&amp;quot"/>
              </a:rPr>
              <a:t>Superstructure </a:t>
            </a:r>
          </a:p>
          <a:p>
            <a:r>
              <a:rPr lang="en-GB" sz="1600" dirty="0">
                <a:solidFill>
                  <a:srgbClr val="1D1D1B"/>
                </a:solidFill>
                <a:latin typeface="&amp;quot"/>
              </a:rPr>
              <a:t>Is all parts of the building above the ground level. </a:t>
            </a:r>
            <a:r>
              <a:rPr lang="en-GB" sz="1600" dirty="0">
                <a:solidFill>
                  <a:srgbClr val="1D1D1B"/>
                </a:solidFill>
                <a:highlight>
                  <a:srgbClr val="FFFF00"/>
                </a:highlight>
                <a:latin typeface="&amp;quot"/>
              </a:rPr>
              <a:t>Internal services such as gas, electricity, telecommunications, drainage, hot and cold water are added during this stage. </a:t>
            </a:r>
          </a:p>
          <a:p>
            <a:endParaRPr lang="en-GB" b="1" u="sng" dirty="0">
              <a:solidFill>
                <a:srgbClr val="1D1D1B"/>
              </a:solidFill>
              <a:latin typeface="&amp;quot"/>
            </a:endParaRPr>
          </a:p>
          <a:p>
            <a:r>
              <a:rPr lang="en-GB" b="1" u="sng" dirty="0">
                <a:solidFill>
                  <a:srgbClr val="1D1D1B"/>
                </a:solidFill>
                <a:highlight>
                  <a:srgbClr val="FFFF00"/>
                </a:highlight>
                <a:latin typeface="&amp;quot"/>
              </a:rPr>
              <a:t>External works</a:t>
            </a:r>
          </a:p>
          <a:p>
            <a:r>
              <a:rPr lang="en-GB" sz="1600" dirty="0">
                <a:solidFill>
                  <a:srgbClr val="1D1D1B"/>
                </a:solidFill>
                <a:latin typeface="&amp;quot"/>
              </a:rPr>
              <a:t>This is additional work done to the building. It </a:t>
            </a:r>
            <a:r>
              <a:rPr lang="en-GB" sz="1600" dirty="0">
                <a:solidFill>
                  <a:srgbClr val="1D1D1B"/>
                </a:solidFill>
                <a:highlight>
                  <a:srgbClr val="FFFF00"/>
                </a:highlight>
                <a:latin typeface="&amp;quot"/>
              </a:rPr>
              <a:t>includes the construction of paved areas, driveways and garden landscaping. It also includes routing utilities</a:t>
            </a:r>
            <a:r>
              <a:rPr lang="en-GB" sz="1600" dirty="0">
                <a:solidFill>
                  <a:srgbClr val="1D1D1B"/>
                </a:solidFill>
                <a:latin typeface="&amp;quot"/>
              </a:rPr>
              <a:t> such as gas, electricity, drainage, telecommunications and water. </a:t>
            </a:r>
          </a:p>
          <a:p>
            <a:endParaRPr lang="en-GB" b="1" u="sng" dirty="0">
              <a:solidFill>
                <a:srgbClr val="1D1D1B"/>
              </a:solidFill>
              <a:latin typeface="&amp;quot"/>
            </a:endParaRPr>
          </a:p>
          <a:p>
            <a:r>
              <a:rPr lang="en-GB" b="1" u="sng" dirty="0">
                <a:solidFill>
                  <a:srgbClr val="1D1D1B"/>
                </a:solidFill>
                <a:highlight>
                  <a:srgbClr val="FFFF00"/>
                </a:highlight>
                <a:latin typeface="&amp;quot"/>
              </a:rPr>
              <a:t>Finishes </a:t>
            </a:r>
          </a:p>
          <a:p>
            <a:r>
              <a:rPr lang="en-GB" sz="1600" dirty="0">
                <a:solidFill>
                  <a:srgbClr val="1D1D1B"/>
                </a:solidFill>
                <a:latin typeface="&amp;quot"/>
              </a:rPr>
              <a:t>These finishes are the final works that finish a building. </a:t>
            </a:r>
            <a:r>
              <a:rPr lang="en-GB" sz="1600" dirty="0">
                <a:solidFill>
                  <a:srgbClr val="1D1D1B"/>
                </a:solidFill>
                <a:highlight>
                  <a:srgbClr val="FFFF00"/>
                </a:highlight>
                <a:latin typeface="&amp;quot"/>
              </a:rPr>
              <a:t>This includes the installation of suspended ceilings and the flooring, as well as painting, decorating and tiling</a:t>
            </a:r>
            <a:r>
              <a:rPr lang="en-GB" sz="1600" dirty="0">
                <a:solidFill>
                  <a:srgbClr val="1D1D1B"/>
                </a:solidFill>
                <a:latin typeface="&amp;quot"/>
              </a:rPr>
              <a:t>. </a:t>
            </a:r>
          </a:p>
        </p:txBody>
      </p:sp>
    </p:spTree>
    <p:extLst>
      <p:ext uri="{BB962C8B-B14F-4D97-AF65-F5344CB8AC3E}">
        <p14:creationId xmlns:p14="http://schemas.microsoft.com/office/powerpoint/2010/main" val="51562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 calcmode="lin" valueType="num">
                                      <p:cBhvr additive="base">
                                        <p:cTn id="1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anim calcmode="lin" valueType="num">
                                      <p:cBhvr additive="base">
                                        <p:cTn id="2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 calcmode="lin" valueType="num">
                                      <p:cBhvr additive="base">
                                        <p:cTn id="27"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 calcmode="lin" valueType="num">
                                      <p:cBhvr additive="base">
                                        <p:cTn id="3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10" end="10"/>
                                            </p:txEl>
                                          </p:spTgt>
                                        </p:tgtEl>
                                        <p:attrNameLst>
                                          <p:attrName>style.visibility</p:attrName>
                                        </p:attrNameLst>
                                      </p:cBhvr>
                                      <p:to>
                                        <p:strVal val="visible"/>
                                      </p:to>
                                    </p:set>
                                    <p:anim calcmode="lin" valueType="num">
                                      <p:cBhvr additive="base">
                                        <p:cTn id="37"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xEl>
                                              <p:pRg st="11" end="11"/>
                                            </p:txEl>
                                          </p:spTgt>
                                        </p:tgtEl>
                                        <p:attrNameLst>
                                          <p:attrName>style.visibility</p:attrName>
                                        </p:attrNameLst>
                                      </p:cBhvr>
                                      <p:to>
                                        <p:strVal val="visible"/>
                                      </p:to>
                                    </p:set>
                                    <p:anim calcmode="lin" valueType="num">
                                      <p:cBhvr additive="base">
                                        <p:cTn id="41"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xEl>
                                              <p:pRg st="13" end="13"/>
                                            </p:txEl>
                                          </p:spTgt>
                                        </p:tgtEl>
                                        <p:attrNameLst>
                                          <p:attrName>style.visibility</p:attrName>
                                        </p:attrNameLst>
                                      </p:cBhvr>
                                      <p:to>
                                        <p:strVal val="visible"/>
                                      </p:to>
                                    </p:set>
                                    <p:anim calcmode="lin" valueType="num">
                                      <p:cBhvr additive="base">
                                        <p:cTn id="47" dur="500" fill="hold"/>
                                        <p:tgtEl>
                                          <p:spTgt spid="1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anim calcmode="lin" valueType="num">
                                      <p:cBhvr additive="base">
                                        <p:cTn id="51" dur="500" fill="hold"/>
                                        <p:tgtEl>
                                          <p:spTgt spid="13">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25</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3970318"/>
          </a:xfrm>
          <a:prstGeom prst="rect">
            <a:avLst/>
          </a:prstGeom>
        </p:spPr>
        <p:txBody>
          <a:bodyPr wrap="square">
            <a:spAutoFit/>
          </a:bodyPr>
          <a:lstStyle/>
          <a:p>
            <a:r>
              <a:rPr lang="en-GB" b="1" u="sng" dirty="0">
                <a:solidFill>
                  <a:srgbClr val="1D1D1B"/>
                </a:solidFill>
                <a:latin typeface="&amp;quot"/>
              </a:rPr>
              <a:t>The Construction Process</a:t>
            </a:r>
          </a:p>
          <a:p>
            <a:r>
              <a:rPr lang="en-GB" b="1" u="sng" dirty="0">
                <a:solidFill>
                  <a:srgbClr val="1D1D1B"/>
                </a:solidFill>
                <a:latin typeface="&amp;quot"/>
              </a:rPr>
              <a:t>Gantt Charts </a:t>
            </a:r>
          </a:p>
          <a:p>
            <a:r>
              <a:rPr lang="en-GB" dirty="0">
                <a:solidFill>
                  <a:srgbClr val="1D1D1B"/>
                </a:solidFill>
                <a:latin typeface="&amp;quot"/>
              </a:rPr>
              <a:t>Look at the print out of the </a:t>
            </a:r>
            <a:r>
              <a:rPr lang="en-GB" dirty="0" err="1">
                <a:solidFill>
                  <a:srgbClr val="1D1D1B"/>
                </a:solidFill>
                <a:latin typeface="&amp;quot"/>
              </a:rPr>
              <a:t>gantt</a:t>
            </a:r>
            <a:r>
              <a:rPr lang="en-GB" dirty="0">
                <a:solidFill>
                  <a:srgbClr val="1D1D1B"/>
                </a:solidFill>
                <a:latin typeface="&amp;quot"/>
              </a:rPr>
              <a:t> chart, make sure this is stuck into your book. </a:t>
            </a:r>
          </a:p>
          <a:p>
            <a:endParaRPr lang="en-GB" dirty="0">
              <a:solidFill>
                <a:srgbClr val="1D1D1B"/>
              </a:solidFill>
              <a:latin typeface="&amp;quot"/>
            </a:endParaRPr>
          </a:p>
          <a:p>
            <a:r>
              <a:rPr lang="en-GB" dirty="0">
                <a:solidFill>
                  <a:srgbClr val="1D1D1B"/>
                </a:solidFill>
                <a:latin typeface="&amp;quot"/>
              </a:rPr>
              <a:t>A </a:t>
            </a:r>
            <a:r>
              <a:rPr lang="en-GB" dirty="0" err="1">
                <a:solidFill>
                  <a:srgbClr val="1D1D1B"/>
                </a:solidFill>
                <a:latin typeface="&amp;quot"/>
              </a:rPr>
              <a:t>gantt</a:t>
            </a:r>
            <a:r>
              <a:rPr lang="en-GB" dirty="0">
                <a:solidFill>
                  <a:srgbClr val="1D1D1B"/>
                </a:solidFill>
                <a:latin typeface="&amp;quot"/>
              </a:rPr>
              <a:t> chart shows the time allocated for each task or activity in the construction process. The time can be given in days, hours or weeks.</a:t>
            </a:r>
          </a:p>
          <a:p>
            <a:endParaRPr lang="en-GB" dirty="0">
              <a:solidFill>
                <a:srgbClr val="1D1D1B"/>
              </a:solidFill>
              <a:latin typeface="&amp;quot"/>
            </a:endParaRPr>
          </a:p>
          <a:p>
            <a:r>
              <a:rPr lang="en-GB" dirty="0">
                <a:solidFill>
                  <a:srgbClr val="1D1D1B"/>
                </a:solidFill>
                <a:latin typeface="&amp;quot"/>
              </a:rPr>
              <a:t>Gantt chart give the order of activities so it is obvious which tasks need to be done before the next task can be started. Gantt charts also show which </a:t>
            </a:r>
            <a:r>
              <a:rPr lang="en-GB" dirty="0" err="1">
                <a:solidFill>
                  <a:srgbClr val="1D1D1B"/>
                </a:solidFill>
                <a:latin typeface="&amp;quot"/>
              </a:rPr>
              <a:t>acitivites</a:t>
            </a:r>
            <a:r>
              <a:rPr lang="en-GB" dirty="0">
                <a:solidFill>
                  <a:srgbClr val="1D1D1B"/>
                </a:solidFill>
                <a:latin typeface="&amp;quot"/>
              </a:rPr>
              <a:t> can be done at the same time, this means that they can be used as the schedule and the order of work. </a:t>
            </a:r>
          </a:p>
          <a:p>
            <a:endParaRPr lang="en-GB" dirty="0">
              <a:solidFill>
                <a:srgbClr val="1D1D1B"/>
              </a:solidFill>
              <a:latin typeface="&amp;quot"/>
            </a:endParaRPr>
          </a:p>
          <a:p>
            <a:r>
              <a:rPr lang="en-GB" dirty="0">
                <a:solidFill>
                  <a:srgbClr val="1D1D1B"/>
                </a:solidFill>
                <a:latin typeface="&amp;quot"/>
              </a:rPr>
              <a:t>Interpreting </a:t>
            </a:r>
            <a:r>
              <a:rPr lang="en-GB" dirty="0" err="1">
                <a:solidFill>
                  <a:srgbClr val="1D1D1B"/>
                </a:solidFill>
                <a:latin typeface="&amp;quot"/>
              </a:rPr>
              <a:t>gantt</a:t>
            </a:r>
            <a:r>
              <a:rPr lang="en-GB" dirty="0">
                <a:solidFill>
                  <a:srgbClr val="1D1D1B"/>
                </a:solidFill>
                <a:latin typeface="&amp;quot"/>
              </a:rPr>
              <a:t> charts is an important skill for anyone working on a project. You need to know the sequence of activities as well as the time allocation. </a:t>
            </a:r>
          </a:p>
        </p:txBody>
      </p:sp>
    </p:spTree>
    <p:extLst>
      <p:ext uri="{BB962C8B-B14F-4D97-AF65-F5344CB8AC3E}">
        <p14:creationId xmlns:p14="http://schemas.microsoft.com/office/powerpoint/2010/main" val="2584650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25</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806226"/>
            <a:ext cx="8183880" cy="3693319"/>
          </a:xfrm>
          <a:prstGeom prst="rect">
            <a:avLst/>
          </a:prstGeom>
        </p:spPr>
        <p:txBody>
          <a:bodyPr wrap="square">
            <a:spAutoFit/>
          </a:bodyPr>
          <a:lstStyle/>
          <a:p>
            <a:r>
              <a:rPr lang="en-GB" b="1" u="sng" dirty="0">
                <a:solidFill>
                  <a:srgbClr val="1D1D1B"/>
                </a:solidFill>
                <a:latin typeface="&amp;quot"/>
              </a:rPr>
              <a:t>The Construction Process</a:t>
            </a:r>
          </a:p>
          <a:p>
            <a:r>
              <a:rPr lang="en-GB" b="1" u="sng" dirty="0">
                <a:solidFill>
                  <a:srgbClr val="1D1D1B"/>
                </a:solidFill>
                <a:latin typeface="&amp;quot"/>
              </a:rPr>
              <a:t>Gantt Charts </a:t>
            </a:r>
          </a:p>
          <a:p>
            <a:r>
              <a:rPr lang="en-GB" dirty="0">
                <a:solidFill>
                  <a:srgbClr val="1D1D1B"/>
                </a:solidFill>
                <a:latin typeface="&amp;quot"/>
              </a:rPr>
              <a:t>Look at the print out of the </a:t>
            </a:r>
            <a:r>
              <a:rPr lang="en-GB" dirty="0" err="1">
                <a:solidFill>
                  <a:srgbClr val="1D1D1B"/>
                </a:solidFill>
                <a:latin typeface="&amp;quot"/>
              </a:rPr>
              <a:t>gantt</a:t>
            </a:r>
            <a:r>
              <a:rPr lang="en-GB" dirty="0">
                <a:solidFill>
                  <a:srgbClr val="1D1D1B"/>
                </a:solidFill>
                <a:latin typeface="&amp;quot"/>
              </a:rPr>
              <a:t> chart, make sure this is stuck into your book. </a:t>
            </a:r>
          </a:p>
          <a:p>
            <a:endParaRPr lang="en-GB" dirty="0">
              <a:solidFill>
                <a:srgbClr val="1D1D1B"/>
              </a:solidFill>
              <a:latin typeface="&amp;quot"/>
            </a:endParaRPr>
          </a:p>
          <a:p>
            <a:r>
              <a:rPr lang="en-GB" dirty="0">
                <a:solidFill>
                  <a:srgbClr val="1D1D1B"/>
                </a:solidFill>
                <a:latin typeface="&amp;quot"/>
              </a:rPr>
              <a:t>The </a:t>
            </a:r>
            <a:r>
              <a:rPr lang="en-GB" dirty="0" err="1">
                <a:solidFill>
                  <a:srgbClr val="1D1D1B"/>
                </a:solidFill>
                <a:latin typeface="&amp;quot"/>
              </a:rPr>
              <a:t>gantt</a:t>
            </a:r>
            <a:r>
              <a:rPr lang="en-GB" dirty="0">
                <a:solidFill>
                  <a:srgbClr val="1D1D1B"/>
                </a:solidFill>
                <a:latin typeface="&amp;quot"/>
              </a:rPr>
              <a:t> chart is for the construction of a bungalow. Use it to answer the following questions in your book:</a:t>
            </a:r>
          </a:p>
          <a:p>
            <a:endParaRPr lang="en-GB" dirty="0">
              <a:solidFill>
                <a:srgbClr val="1D1D1B"/>
              </a:solidFill>
              <a:latin typeface="&amp;quot"/>
            </a:endParaRPr>
          </a:p>
          <a:p>
            <a:pPr marL="342900" indent="-342900">
              <a:buFont typeface="+mj-lt"/>
              <a:buAutoNum type="arabicPeriod"/>
            </a:pPr>
            <a:r>
              <a:rPr lang="en-GB" dirty="0">
                <a:solidFill>
                  <a:srgbClr val="1D1D1B"/>
                </a:solidFill>
                <a:latin typeface="&amp;quot"/>
              </a:rPr>
              <a:t>When will the painting start?</a:t>
            </a:r>
          </a:p>
          <a:p>
            <a:pPr marL="342900" indent="-342900">
              <a:buFont typeface="+mj-lt"/>
              <a:buAutoNum type="arabicPeriod"/>
            </a:pPr>
            <a:r>
              <a:rPr lang="en-GB" dirty="0">
                <a:solidFill>
                  <a:srgbClr val="1D1D1B"/>
                </a:solidFill>
                <a:latin typeface="&amp;quot"/>
              </a:rPr>
              <a:t>How long will electrical installation take to complete?</a:t>
            </a:r>
          </a:p>
          <a:p>
            <a:pPr marL="342900" indent="-342900">
              <a:buFont typeface="+mj-lt"/>
              <a:buAutoNum type="arabicPeriod"/>
            </a:pPr>
            <a:r>
              <a:rPr lang="en-GB" dirty="0">
                <a:solidFill>
                  <a:srgbClr val="1D1D1B"/>
                </a:solidFill>
                <a:latin typeface="&amp;quot"/>
              </a:rPr>
              <a:t>When will the drainage be completed?</a:t>
            </a:r>
          </a:p>
          <a:p>
            <a:pPr marL="342900" indent="-342900">
              <a:buFont typeface="+mj-lt"/>
              <a:buAutoNum type="arabicPeriod"/>
            </a:pPr>
            <a:r>
              <a:rPr lang="en-GB" dirty="0">
                <a:solidFill>
                  <a:srgbClr val="1D1D1B"/>
                </a:solidFill>
                <a:latin typeface="&amp;quot"/>
              </a:rPr>
              <a:t>What other activities will happen at the same time as heating installation?</a:t>
            </a:r>
          </a:p>
          <a:p>
            <a:pPr marL="342900" indent="-342900">
              <a:buFont typeface="+mj-lt"/>
              <a:buAutoNum type="arabicPeriod"/>
            </a:pPr>
            <a:r>
              <a:rPr lang="en-GB" dirty="0">
                <a:solidFill>
                  <a:srgbClr val="1D1D1B"/>
                </a:solidFill>
                <a:latin typeface="&amp;quot"/>
              </a:rPr>
              <a:t>Why do you think drainage starts so early and happens in two phases?</a:t>
            </a:r>
          </a:p>
          <a:p>
            <a:pPr marL="342900" indent="-342900">
              <a:buFont typeface="+mj-lt"/>
              <a:buAutoNum type="arabicPeriod"/>
            </a:pPr>
            <a:r>
              <a:rPr lang="en-GB" dirty="0">
                <a:solidFill>
                  <a:srgbClr val="1D1D1B"/>
                </a:solidFill>
                <a:latin typeface="&amp;quot"/>
              </a:rPr>
              <a:t>How many weeks will it take before painting is completed?</a:t>
            </a:r>
          </a:p>
        </p:txBody>
      </p:sp>
    </p:spTree>
    <p:extLst>
      <p:ext uri="{BB962C8B-B14F-4D97-AF65-F5344CB8AC3E}">
        <p14:creationId xmlns:p14="http://schemas.microsoft.com/office/powerpoint/2010/main" val="3638685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25</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53A5B431-52BF-418C-A505-25919E99235C}"/>
              </a:ext>
            </a:extLst>
          </p:cNvPr>
          <p:cNvSpPr/>
          <p:nvPr/>
        </p:nvSpPr>
        <p:spPr>
          <a:xfrm>
            <a:off x="4008120" y="783132"/>
            <a:ext cx="8183880" cy="4801314"/>
          </a:xfrm>
          <a:prstGeom prst="rect">
            <a:avLst/>
          </a:prstGeom>
        </p:spPr>
        <p:txBody>
          <a:bodyPr wrap="square">
            <a:spAutoFit/>
          </a:bodyPr>
          <a:lstStyle/>
          <a:p>
            <a:r>
              <a:rPr lang="en-GB" b="1" u="sng" dirty="0">
                <a:solidFill>
                  <a:srgbClr val="1D1D1B"/>
                </a:solidFill>
                <a:latin typeface="&amp;quot"/>
              </a:rPr>
              <a:t>Advantages and disadvantages of Gantt Charts </a:t>
            </a:r>
          </a:p>
          <a:p>
            <a:r>
              <a:rPr lang="en-GB" dirty="0">
                <a:solidFill>
                  <a:srgbClr val="1D1D1B"/>
                </a:solidFill>
                <a:latin typeface="&amp;quot"/>
              </a:rPr>
              <a:t>This type of chart is popular with construction professionals because:</a:t>
            </a:r>
          </a:p>
          <a:p>
            <a:pPr marL="285750" indent="-285750">
              <a:buFont typeface="Arial" panose="020B0604020202020204" pitchFamily="34" charset="0"/>
              <a:buChar char="•"/>
            </a:pPr>
            <a:r>
              <a:rPr lang="en-GB" dirty="0">
                <a:solidFill>
                  <a:srgbClr val="1D1D1B"/>
                </a:solidFill>
                <a:highlight>
                  <a:srgbClr val="FFFF00"/>
                </a:highlight>
                <a:latin typeface="&amp;quot"/>
              </a:rPr>
              <a:t>They are easy to use</a:t>
            </a:r>
          </a:p>
          <a:p>
            <a:pPr marL="285750" indent="-285750">
              <a:buFont typeface="Arial" panose="020B0604020202020204" pitchFamily="34" charset="0"/>
              <a:buChar char="•"/>
            </a:pPr>
            <a:r>
              <a:rPr lang="en-GB" dirty="0">
                <a:solidFill>
                  <a:srgbClr val="1D1D1B"/>
                </a:solidFill>
                <a:highlight>
                  <a:srgbClr val="FFFF00"/>
                </a:highlight>
                <a:latin typeface="&amp;quot"/>
              </a:rPr>
              <a:t>Give a visual understanding of the project activities</a:t>
            </a:r>
          </a:p>
          <a:p>
            <a:pPr marL="285750" indent="-285750">
              <a:buFont typeface="Arial" panose="020B0604020202020204" pitchFamily="34" charset="0"/>
              <a:buChar char="•"/>
            </a:pPr>
            <a:r>
              <a:rPr lang="en-GB" dirty="0">
                <a:solidFill>
                  <a:srgbClr val="1D1D1B"/>
                </a:solidFill>
                <a:highlight>
                  <a:srgbClr val="FFFF00"/>
                </a:highlight>
                <a:latin typeface="&amp;quot"/>
              </a:rPr>
              <a:t>Show the sequence of events </a:t>
            </a:r>
          </a:p>
          <a:p>
            <a:pPr marL="285750" indent="-285750">
              <a:buFont typeface="Arial" panose="020B0604020202020204" pitchFamily="34" charset="0"/>
              <a:buChar char="•"/>
            </a:pPr>
            <a:r>
              <a:rPr lang="en-GB" dirty="0">
                <a:solidFill>
                  <a:srgbClr val="1D1D1B"/>
                </a:solidFill>
                <a:highlight>
                  <a:srgbClr val="FFFF00"/>
                </a:highlight>
                <a:latin typeface="&amp;quot"/>
              </a:rPr>
              <a:t>Are helpful when planning to arrange labour, plant and materials</a:t>
            </a:r>
          </a:p>
          <a:p>
            <a:pPr marL="285750" indent="-285750">
              <a:buFont typeface="Arial" panose="020B0604020202020204" pitchFamily="34" charset="0"/>
              <a:buChar char="•"/>
            </a:pPr>
            <a:r>
              <a:rPr lang="en-GB" dirty="0">
                <a:solidFill>
                  <a:srgbClr val="1D1D1B"/>
                </a:solidFill>
                <a:highlight>
                  <a:srgbClr val="FFFF00"/>
                </a:highlight>
                <a:latin typeface="&amp;quot"/>
              </a:rPr>
              <a:t>Help monitor progress</a:t>
            </a:r>
          </a:p>
          <a:p>
            <a:endParaRPr lang="en-GB" dirty="0">
              <a:solidFill>
                <a:srgbClr val="1D1D1B"/>
              </a:solidFill>
              <a:latin typeface="&amp;quot"/>
            </a:endParaRPr>
          </a:p>
          <a:p>
            <a:r>
              <a:rPr lang="en-GB" dirty="0">
                <a:solidFill>
                  <a:srgbClr val="1D1D1B"/>
                </a:solidFill>
                <a:latin typeface="&amp;quot"/>
              </a:rPr>
              <a:t>However for larger projects they </a:t>
            </a:r>
            <a:r>
              <a:rPr lang="en-GB" dirty="0">
                <a:solidFill>
                  <a:srgbClr val="1D1D1B"/>
                </a:solidFill>
                <a:highlight>
                  <a:srgbClr val="FFFF00"/>
                </a:highlight>
                <a:latin typeface="&amp;quot"/>
              </a:rPr>
              <a:t>can be confusing as all the activities do not fit on one page.</a:t>
            </a:r>
          </a:p>
          <a:p>
            <a:endParaRPr lang="en-GB" dirty="0">
              <a:solidFill>
                <a:srgbClr val="1D1D1B"/>
              </a:solidFill>
              <a:highlight>
                <a:srgbClr val="FFFF00"/>
              </a:highlight>
              <a:latin typeface="&amp;quot"/>
            </a:endParaRPr>
          </a:p>
          <a:p>
            <a:r>
              <a:rPr lang="en-GB" b="1" u="sng" dirty="0">
                <a:solidFill>
                  <a:srgbClr val="1D1D1B"/>
                </a:solidFill>
                <a:latin typeface="&amp;quot"/>
              </a:rPr>
              <a:t>Task One</a:t>
            </a:r>
          </a:p>
          <a:p>
            <a:r>
              <a:rPr lang="en-GB" dirty="0">
                <a:solidFill>
                  <a:srgbClr val="1D1D1B"/>
                </a:solidFill>
                <a:latin typeface="&amp;quot"/>
              </a:rPr>
              <a:t>Answer the following questions in your books:</a:t>
            </a:r>
          </a:p>
          <a:p>
            <a:pPr marL="342900" indent="-342900">
              <a:buAutoNum type="arabicPeriod"/>
            </a:pPr>
            <a:r>
              <a:rPr lang="en-GB" dirty="0">
                <a:solidFill>
                  <a:srgbClr val="1D1D1B"/>
                </a:solidFill>
                <a:latin typeface="&amp;quot"/>
              </a:rPr>
              <a:t>Why is planning so important when preparing for a construction project?</a:t>
            </a:r>
          </a:p>
          <a:p>
            <a:pPr marL="342900" indent="-342900">
              <a:buAutoNum type="arabicPeriod"/>
            </a:pPr>
            <a:r>
              <a:rPr lang="en-GB" dirty="0">
                <a:solidFill>
                  <a:srgbClr val="1D1D1B"/>
                </a:solidFill>
                <a:latin typeface="&amp;quot"/>
              </a:rPr>
              <a:t>How does a </a:t>
            </a:r>
            <a:r>
              <a:rPr lang="en-GB" dirty="0" err="1">
                <a:solidFill>
                  <a:srgbClr val="1D1D1B"/>
                </a:solidFill>
                <a:latin typeface="&amp;quot"/>
              </a:rPr>
              <a:t>gantt</a:t>
            </a:r>
            <a:r>
              <a:rPr lang="en-GB" dirty="0">
                <a:solidFill>
                  <a:srgbClr val="1D1D1B"/>
                </a:solidFill>
                <a:latin typeface="&amp;quot"/>
              </a:rPr>
              <a:t> chart represent time against a particular activity?</a:t>
            </a:r>
          </a:p>
          <a:p>
            <a:pPr marL="342900" indent="-342900">
              <a:buAutoNum type="arabicPeriod"/>
            </a:pPr>
            <a:r>
              <a:rPr lang="en-GB" dirty="0">
                <a:solidFill>
                  <a:srgbClr val="1D1D1B"/>
                </a:solidFill>
                <a:latin typeface="&amp;quot"/>
              </a:rPr>
              <a:t>When do you think a </a:t>
            </a:r>
            <a:r>
              <a:rPr lang="en-GB" dirty="0" err="1">
                <a:solidFill>
                  <a:srgbClr val="1D1D1B"/>
                </a:solidFill>
                <a:latin typeface="&amp;quot"/>
              </a:rPr>
              <a:t>gantt</a:t>
            </a:r>
            <a:r>
              <a:rPr lang="en-GB" dirty="0">
                <a:solidFill>
                  <a:srgbClr val="1D1D1B"/>
                </a:solidFill>
                <a:latin typeface="&amp;quot"/>
              </a:rPr>
              <a:t> chart would not be suitable?</a:t>
            </a:r>
          </a:p>
          <a:p>
            <a:endParaRPr lang="en-GB" b="1" u="sng" dirty="0">
              <a:solidFill>
                <a:srgbClr val="1D1D1B"/>
              </a:solidFill>
              <a:highlight>
                <a:srgbClr val="FFFF00"/>
              </a:highlight>
              <a:latin typeface="&amp;quot"/>
            </a:endParaRPr>
          </a:p>
        </p:txBody>
      </p:sp>
    </p:spTree>
    <p:extLst>
      <p:ext uri="{BB962C8B-B14F-4D97-AF65-F5344CB8AC3E}">
        <p14:creationId xmlns:p14="http://schemas.microsoft.com/office/powerpoint/2010/main" val="295615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25</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a:extLst>
              <a:ext uri="{FF2B5EF4-FFF2-40B4-BE49-F238E27FC236}">
                <a16:creationId xmlns:a16="http://schemas.microsoft.com/office/drawing/2014/main" id="{E7390B23-BABC-4AE7-B8FE-E536A37E2388}"/>
              </a:ext>
            </a:extLst>
          </p:cNvPr>
          <p:cNvSpPr/>
          <p:nvPr/>
        </p:nvSpPr>
        <p:spPr>
          <a:xfrm>
            <a:off x="4008120" y="783132"/>
            <a:ext cx="8183880" cy="2031325"/>
          </a:xfrm>
          <a:prstGeom prst="rect">
            <a:avLst/>
          </a:prstGeom>
        </p:spPr>
        <p:txBody>
          <a:bodyPr wrap="square">
            <a:spAutoFit/>
          </a:bodyPr>
          <a:lstStyle/>
          <a:p>
            <a:r>
              <a:rPr lang="en-GB" b="1" u="sng" dirty="0">
                <a:solidFill>
                  <a:srgbClr val="1D1D1B"/>
                </a:solidFill>
                <a:latin typeface="&amp;quot"/>
              </a:rPr>
              <a:t>Task Two</a:t>
            </a:r>
          </a:p>
          <a:p>
            <a:r>
              <a:rPr lang="en-GB" dirty="0">
                <a:solidFill>
                  <a:srgbClr val="1D1D1B"/>
                </a:solidFill>
                <a:latin typeface="&amp;quot"/>
              </a:rPr>
              <a:t>Complete assessment activity 4.1 in your books. For the first task right the letter and the task on each line (this can be used a revision), these will be marked so you have the correct answers in your books. </a:t>
            </a:r>
          </a:p>
          <a:p>
            <a:endParaRPr lang="en-GB" dirty="0">
              <a:solidFill>
                <a:srgbClr val="1D1D1B"/>
              </a:solidFill>
              <a:latin typeface="&amp;quot"/>
            </a:endParaRPr>
          </a:p>
          <a:p>
            <a:r>
              <a:rPr lang="en-GB" dirty="0">
                <a:solidFill>
                  <a:srgbClr val="1D1D1B"/>
                </a:solidFill>
                <a:latin typeface="&amp;quot"/>
              </a:rPr>
              <a:t>D – excavate and lay foundations</a:t>
            </a:r>
          </a:p>
          <a:p>
            <a:endParaRPr lang="en-GB" dirty="0">
              <a:solidFill>
                <a:srgbClr val="1D1D1B"/>
              </a:solidFill>
              <a:latin typeface="&amp;quot"/>
            </a:endParaRPr>
          </a:p>
        </p:txBody>
      </p:sp>
    </p:spTree>
    <p:extLst>
      <p:ext uri="{BB962C8B-B14F-4D97-AF65-F5344CB8AC3E}">
        <p14:creationId xmlns:p14="http://schemas.microsoft.com/office/powerpoint/2010/main" val="246599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a:t>
            </a:r>
            <a:r>
              <a:rPr lang="en-GB" sz="3600" baseline="30000" dirty="0"/>
              <a:t>nd</a:t>
            </a:r>
            <a:r>
              <a:rPr lang="en-GB" sz="3600" dirty="0"/>
              <a:t> December</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a:extLst>
              <a:ext uri="{FF2B5EF4-FFF2-40B4-BE49-F238E27FC236}">
                <a16:creationId xmlns:a16="http://schemas.microsoft.com/office/drawing/2014/main" id="{E7390B23-BABC-4AE7-B8FE-E536A37E2388}"/>
              </a:ext>
            </a:extLst>
          </p:cNvPr>
          <p:cNvSpPr/>
          <p:nvPr/>
        </p:nvSpPr>
        <p:spPr>
          <a:xfrm>
            <a:off x="4008120" y="783132"/>
            <a:ext cx="8183880" cy="5632311"/>
          </a:xfrm>
          <a:prstGeom prst="rect">
            <a:avLst/>
          </a:prstGeom>
        </p:spPr>
        <p:txBody>
          <a:bodyPr wrap="square">
            <a:spAutoFit/>
          </a:bodyPr>
          <a:lstStyle/>
          <a:p>
            <a:r>
              <a:rPr lang="en-GB" b="1" u="sng" dirty="0">
                <a:solidFill>
                  <a:srgbClr val="1D1D1B"/>
                </a:solidFill>
                <a:latin typeface="&amp;quot"/>
              </a:rPr>
              <a:t>Types </a:t>
            </a:r>
            <a:r>
              <a:rPr lang="en-GB" b="1" u="sng">
                <a:solidFill>
                  <a:srgbClr val="1D1D1B"/>
                </a:solidFill>
                <a:latin typeface="&amp;quot"/>
              </a:rPr>
              <a:t>of foundations</a:t>
            </a:r>
            <a:endParaRPr lang="en-GB" b="1" u="sng" dirty="0">
              <a:solidFill>
                <a:srgbClr val="1D1D1B"/>
              </a:solidFill>
              <a:latin typeface="&amp;quot"/>
            </a:endParaRPr>
          </a:p>
          <a:p>
            <a:r>
              <a:rPr lang="en-GB" b="1" u="sng" dirty="0">
                <a:solidFill>
                  <a:srgbClr val="1D1D1B"/>
                </a:solidFill>
                <a:latin typeface="&amp;quot"/>
              </a:rPr>
              <a:t>Strip foundations </a:t>
            </a:r>
          </a:p>
          <a:p>
            <a:r>
              <a:rPr lang="en-GB" dirty="0">
                <a:solidFill>
                  <a:srgbClr val="1D1D1B"/>
                </a:solidFill>
                <a:latin typeface="&amp;quot"/>
              </a:rPr>
              <a:t>These are shaped like a strip, these are the most common types used in low rise construction like the construction of a house. These are designed to support the loads of continuous walls and transmit it to the ground.</a:t>
            </a:r>
          </a:p>
          <a:p>
            <a:r>
              <a:rPr lang="en-GB" b="1" u="sng" dirty="0">
                <a:solidFill>
                  <a:srgbClr val="1D1D1B"/>
                </a:solidFill>
                <a:latin typeface="&amp;quot"/>
              </a:rPr>
              <a:t>Pad foundations</a:t>
            </a:r>
          </a:p>
          <a:p>
            <a:r>
              <a:rPr lang="en-GB" dirty="0">
                <a:solidFill>
                  <a:srgbClr val="1D1D1B"/>
                </a:solidFill>
                <a:latin typeface="&amp;quot"/>
              </a:rPr>
              <a:t>These support loads from columns and piers and transmit these loads to the ground. This sort of foundation is like a concrete pad or slab supporting a column, normally in the middle of a pad.</a:t>
            </a:r>
          </a:p>
          <a:p>
            <a:r>
              <a:rPr lang="en-GB" b="1" u="sng" dirty="0">
                <a:solidFill>
                  <a:srgbClr val="1D1D1B"/>
                </a:solidFill>
                <a:latin typeface="&amp;quot"/>
              </a:rPr>
              <a:t>Raft foundations</a:t>
            </a:r>
          </a:p>
          <a:p>
            <a:r>
              <a:rPr lang="en-GB" dirty="0">
                <a:solidFill>
                  <a:srgbClr val="1D1D1B"/>
                </a:solidFill>
                <a:latin typeface="&amp;quot"/>
              </a:rPr>
              <a:t>These take the load from the whole building and transfer it to the ground. These are more expensive than strip or pad foundations. These are used when soil conditions are poor or variable.</a:t>
            </a:r>
          </a:p>
          <a:p>
            <a:r>
              <a:rPr lang="en-GB" b="1" u="sng" dirty="0">
                <a:solidFill>
                  <a:srgbClr val="1D1D1B"/>
                </a:solidFill>
                <a:latin typeface="&amp;quot"/>
              </a:rPr>
              <a:t>Pile foundations</a:t>
            </a:r>
          </a:p>
          <a:p>
            <a:r>
              <a:rPr lang="en-GB" dirty="0">
                <a:solidFill>
                  <a:srgbClr val="1D1D1B"/>
                </a:solidFill>
                <a:latin typeface="&amp;quot"/>
              </a:rPr>
              <a:t>These are constructed when soil is very weak to support the load. Through piles, load is transferred deeper into the ground to a stronger base.</a:t>
            </a:r>
          </a:p>
          <a:p>
            <a:endParaRPr lang="en-GB" dirty="0">
              <a:solidFill>
                <a:srgbClr val="1D1D1B"/>
              </a:solidFill>
              <a:latin typeface="&amp;quot"/>
            </a:endParaRPr>
          </a:p>
          <a:p>
            <a:r>
              <a:rPr lang="en-GB" b="1" u="sng" dirty="0">
                <a:solidFill>
                  <a:srgbClr val="1D1D1B"/>
                </a:solidFill>
                <a:latin typeface="&amp;quot"/>
              </a:rPr>
              <a:t>Task One </a:t>
            </a:r>
          </a:p>
          <a:p>
            <a:r>
              <a:rPr lang="en-GB" dirty="0">
                <a:solidFill>
                  <a:srgbClr val="1D1D1B"/>
                </a:solidFill>
                <a:latin typeface="&amp;quot"/>
              </a:rPr>
              <a:t>Using the internet, find out what sort of buildings might use each of these four types of foundations.</a:t>
            </a:r>
          </a:p>
        </p:txBody>
      </p:sp>
    </p:spTree>
    <p:extLst>
      <p:ext uri="{BB962C8B-B14F-4D97-AF65-F5344CB8AC3E}">
        <p14:creationId xmlns:p14="http://schemas.microsoft.com/office/powerpoint/2010/main" val="1510899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a:t>
            </a:r>
            <a:r>
              <a:rPr lang="en-GB" sz="3600" baseline="30000" dirty="0"/>
              <a:t>nd</a:t>
            </a:r>
            <a:r>
              <a:rPr lang="en-GB" sz="3600" dirty="0"/>
              <a:t> December</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a:extLst>
              <a:ext uri="{FF2B5EF4-FFF2-40B4-BE49-F238E27FC236}">
                <a16:creationId xmlns:a16="http://schemas.microsoft.com/office/drawing/2014/main" id="{E7390B23-BABC-4AE7-B8FE-E536A37E2388}"/>
              </a:ext>
            </a:extLst>
          </p:cNvPr>
          <p:cNvSpPr/>
          <p:nvPr/>
        </p:nvSpPr>
        <p:spPr>
          <a:xfrm>
            <a:off x="4008120" y="783132"/>
            <a:ext cx="8183880" cy="4801314"/>
          </a:xfrm>
          <a:prstGeom prst="rect">
            <a:avLst/>
          </a:prstGeom>
        </p:spPr>
        <p:txBody>
          <a:bodyPr wrap="square">
            <a:spAutoFit/>
          </a:bodyPr>
          <a:lstStyle/>
          <a:p>
            <a:r>
              <a:rPr lang="en-GB" b="1" u="sng" dirty="0">
                <a:solidFill>
                  <a:srgbClr val="1D1D1B"/>
                </a:solidFill>
                <a:latin typeface="&amp;quot"/>
              </a:rPr>
              <a:t>Floors</a:t>
            </a:r>
          </a:p>
          <a:p>
            <a:r>
              <a:rPr lang="en-GB" dirty="0">
                <a:solidFill>
                  <a:srgbClr val="1D1D1B"/>
                </a:solidFill>
                <a:latin typeface="&amp;quot"/>
              </a:rPr>
              <a:t>Floors make the building functional, allowing people to move around inside it. They also make it habitable, supporting any interior features and furniture. They are usually horizontal surfaces designed to:</a:t>
            </a:r>
          </a:p>
          <a:p>
            <a:pPr marL="285750" indent="-285750">
              <a:buFont typeface="Arial" panose="020B0604020202020204" pitchFamily="34" charset="0"/>
              <a:buChar char="•"/>
            </a:pPr>
            <a:r>
              <a:rPr lang="en-GB" dirty="0">
                <a:solidFill>
                  <a:srgbClr val="1D1D1B"/>
                </a:solidFill>
                <a:latin typeface="&amp;quot"/>
              </a:rPr>
              <a:t>Support both live loads and dead loads </a:t>
            </a:r>
          </a:p>
          <a:p>
            <a:pPr marL="285750" indent="-285750">
              <a:buFont typeface="Arial" panose="020B0604020202020204" pitchFamily="34" charset="0"/>
              <a:buChar char="•"/>
            </a:pPr>
            <a:r>
              <a:rPr lang="en-GB" dirty="0">
                <a:solidFill>
                  <a:srgbClr val="1D1D1B"/>
                </a:solidFill>
                <a:latin typeface="&amp;quot"/>
              </a:rPr>
              <a:t>Safely transfer these loads to either beams, columns or directly to the ground</a:t>
            </a:r>
          </a:p>
          <a:p>
            <a:pPr marL="285750" indent="-285750">
              <a:buFont typeface="Arial" panose="020B0604020202020204" pitchFamily="34" charset="0"/>
              <a:buChar char="•"/>
            </a:pPr>
            <a:r>
              <a:rPr lang="en-GB" dirty="0">
                <a:solidFill>
                  <a:srgbClr val="1D1D1B"/>
                </a:solidFill>
                <a:latin typeface="&amp;quot"/>
              </a:rPr>
              <a:t>Stop moisture from coming into the building from the ground</a:t>
            </a:r>
          </a:p>
          <a:p>
            <a:pPr marL="285750" indent="-285750">
              <a:buFont typeface="Arial" panose="020B0604020202020204" pitchFamily="34" charset="0"/>
              <a:buChar char="•"/>
            </a:pPr>
            <a:r>
              <a:rPr lang="en-GB" dirty="0">
                <a:solidFill>
                  <a:srgbClr val="1D1D1B"/>
                </a:solidFill>
                <a:latin typeface="&amp;quot"/>
              </a:rPr>
              <a:t>Fit in runs of mechanical and electrical lines</a:t>
            </a:r>
          </a:p>
          <a:p>
            <a:pPr marL="285750" indent="-285750">
              <a:buFont typeface="Arial" panose="020B0604020202020204" pitchFamily="34" charset="0"/>
              <a:buChar char="•"/>
            </a:pPr>
            <a:r>
              <a:rPr lang="en-GB" dirty="0">
                <a:solidFill>
                  <a:srgbClr val="1D1D1B"/>
                </a:solidFill>
                <a:latin typeface="&amp;quot"/>
              </a:rPr>
              <a:t>Give sound and thermal insulation</a:t>
            </a:r>
          </a:p>
          <a:p>
            <a:pPr marL="285750" indent="-285750">
              <a:buFont typeface="Arial" panose="020B0604020202020204" pitchFamily="34" charset="0"/>
              <a:buChar char="•"/>
            </a:pPr>
            <a:r>
              <a:rPr lang="en-GB" dirty="0">
                <a:solidFill>
                  <a:srgbClr val="1D1D1B"/>
                </a:solidFill>
                <a:latin typeface="&amp;quot"/>
              </a:rPr>
              <a:t>Be safe against fire </a:t>
            </a:r>
          </a:p>
          <a:p>
            <a:endParaRPr lang="en-GB" dirty="0">
              <a:solidFill>
                <a:srgbClr val="1D1D1B"/>
              </a:solidFill>
              <a:latin typeface="&amp;quot"/>
            </a:endParaRPr>
          </a:p>
          <a:p>
            <a:endParaRPr lang="en-GB" dirty="0">
              <a:solidFill>
                <a:srgbClr val="1D1D1B"/>
              </a:solidFill>
              <a:latin typeface="&amp;quot"/>
            </a:endParaRPr>
          </a:p>
          <a:p>
            <a:r>
              <a:rPr lang="en-GB" dirty="0">
                <a:solidFill>
                  <a:srgbClr val="1D1D1B"/>
                </a:solidFill>
                <a:latin typeface="&amp;quot"/>
              </a:rPr>
              <a:t>A </a:t>
            </a:r>
            <a:r>
              <a:rPr lang="en-GB" b="1" dirty="0">
                <a:solidFill>
                  <a:srgbClr val="1D1D1B"/>
                </a:solidFill>
                <a:latin typeface="&amp;quot"/>
              </a:rPr>
              <a:t>solid floor </a:t>
            </a:r>
            <a:r>
              <a:rPr lang="en-GB" dirty="0">
                <a:solidFill>
                  <a:srgbClr val="1D1D1B"/>
                </a:solidFill>
                <a:latin typeface="&amp;quot"/>
              </a:rPr>
              <a:t>is a solid concrete slab resting directly on the ground.</a:t>
            </a:r>
          </a:p>
          <a:p>
            <a:endParaRPr lang="en-GB" dirty="0">
              <a:solidFill>
                <a:srgbClr val="1D1D1B"/>
              </a:solidFill>
              <a:latin typeface="&amp;quot"/>
            </a:endParaRPr>
          </a:p>
          <a:p>
            <a:r>
              <a:rPr lang="en-GB" dirty="0">
                <a:solidFill>
                  <a:srgbClr val="1D1D1B"/>
                </a:solidFill>
                <a:latin typeface="&amp;quot"/>
              </a:rPr>
              <a:t>A </a:t>
            </a:r>
            <a:r>
              <a:rPr lang="en-GB" b="1" dirty="0">
                <a:solidFill>
                  <a:srgbClr val="1D1D1B"/>
                </a:solidFill>
                <a:latin typeface="&amp;quot"/>
              </a:rPr>
              <a:t>suspended floor </a:t>
            </a:r>
            <a:r>
              <a:rPr lang="en-GB" dirty="0">
                <a:solidFill>
                  <a:srgbClr val="1D1D1B"/>
                </a:solidFill>
                <a:latin typeface="&amp;quot"/>
              </a:rPr>
              <a:t>does not rest directly on the ground, but are supported by beams or joists. These can be constructed using a variety of materials, including concrete and timber. </a:t>
            </a:r>
          </a:p>
        </p:txBody>
      </p:sp>
    </p:spTree>
    <p:extLst>
      <p:ext uri="{BB962C8B-B14F-4D97-AF65-F5344CB8AC3E}">
        <p14:creationId xmlns:p14="http://schemas.microsoft.com/office/powerpoint/2010/main" val="3045531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a:t>
            </a:r>
            <a:r>
              <a:rPr lang="en-GB" sz="3600" baseline="30000" dirty="0"/>
              <a:t>nd</a:t>
            </a:r>
            <a:r>
              <a:rPr lang="en-GB" sz="3600" dirty="0"/>
              <a:t> December</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a:extLst>
              <a:ext uri="{FF2B5EF4-FFF2-40B4-BE49-F238E27FC236}">
                <a16:creationId xmlns:a16="http://schemas.microsoft.com/office/drawing/2014/main" id="{E7390B23-BABC-4AE7-B8FE-E536A37E2388}"/>
              </a:ext>
            </a:extLst>
          </p:cNvPr>
          <p:cNvSpPr/>
          <p:nvPr/>
        </p:nvSpPr>
        <p:spPr>
          <a:xfrm>
            <a:off x="4008120" y="783132"/>
            <a:ext cx="8183880" cy="2031325"/>
          </a:xfrm>
          <a:prstGeom prst="rect">
            <a:avLst/>
          </a:prstGeom>
        </p:spPr>
        <p:txBody>
          <a:bodyPr wrap="square">
            <a:spAutoFit/>
          </a:bodyPr>
          <a:lstStyle/>
          <a:p>
            <a:r>
              <a:rPr lang="en-GB" b="1" u="sng" dirty="0">
                <a:solidFill>
                  <a:srgbClr val="1D1D1B"/>
                </a:solidFill>
                <a:latin typeface="&amp;quot"/>
              </a:rPr>
              <a:t>Floors</a:t>
            </a:r>
          </a:p>
          <a:p>
            <a:r>
              <a:rPr lang="en-GB" b="1" u="sng" dirty="0"/>
              <a:t>Task One </a:t>
            </a:r>
          </a:p>
          <a:p>
            <a:r>
              <a:rPr lang="en-GB" dirty="0"/>
              <a:t>Answer the two following questions on your work sheet.</a:t>
            </a:r>
          </a:p>
          <a:p>
            <a:pPr lvl="0"/>
            <a:r>
              <a:rPr lang="en-GB" dirty="0"/>
              <a:t>Why do floors have to give sound insulation?</a:t>
            </a:r>
          </a:p>
          <a:p>
            <a:r>
              <a:rPr lang="en-GB" dirty="0"/>
              <a:t> </a:t>
            </a:r>
          </a:p>
          <a:p>
            <a:pPr lvl="0"/>
            <a:r>
              <a:rPr lang="en-GB" dirty="0"/>
              <a:t>What kind of building would need this most?</a:t>
            </a:r>
          </a:p>
          <a:p>
            <a:endParaRPr lang="en-GB" b="1" u="sng" dirty="0">
              <a:solidFill>
                <a:srgbClr val="1D1D1B"/>
              </a:solidFill>
              <a:latin typeface="&amp;quot"/>
            </a:endParaRPr>
          </a:p>
        </p:txBody>
      </p:sp>
    </p:spTree>
    <p:extLst>
      <p:ext uri="{BB962C8B-B14F-4D97-AF65-F5344CB8AC3E}">
        <p14:creationId xmlns:p14="http://schemas.microsoft.com/office/powerpoint/2010/main" val="607236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a:t>
            </a:r>
            <a:r>
              <a:rPr lang="en-GB" sz="3600" baseline="30000" dirty="0"/>
              <a:t>nd</a:t>
            </a:r>
            <a:r>
              <a:rPr lang="en-GB" sz="3600" dirty="0"/>
              <a:t> December</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a:extLst>
              <a:ext uri="{FF2B5EF4-FFF2-40B4-BE49-F238E27FC236}">
                <a16:creationId xmlns:a16="http://schemas.microsoft.com/office/drawing/2014/main" id="{E7390B23-BABC-4AE7-B8FE-E536A37E2388}"/>
              </a:ext>
            </a:extLst>
          </p:cNvPr>
          <p:cNvSpPr/>
          <p:nvPr/>
        </p:nvSpPr>
        <p:spPr>
          <a:xfrm>
            <a:off x="4008120" y="783132"/>
            <a:ext cx="8183880" cy="4247317"/>
          </a:xfrm>
          <a:prstGeom prst="rect">
            <a:avLst/>
          </a:prstGeom>
        </p:spPr>
        <p:txBody>
          <a:bodyPr wrap="square">
            <a:spAutoFit/>
          </a:bodyPr>
          <a:lstStyle/>
          <a:p>
            <a:r>
              <a:rPr lang="en-GB" b="1" u="sng" dirty="0">
                <a:solidFill>
                  <a:srgbClr val="1D1D1B"/>
                </a:solidFill>
                <a:latin typeface="&amp;quot"/>
              </a:rPr>
              <a:t>Walls</a:t>
            </a:r>
          </a:p>
          <a:p>
            <a:endParaRPr lang="en-GB" dirty="0">
              <a:solidFill>
                <a:srgbClr val="1D1D1B"/>
              </a:solidFill>
              <a:latin typeface="&amp;quot"/>
            </a:endParaRPr>
          </a:p>
          <a:p>
            <a:r>
              <a:rPr lang="en-GB" b="1" u="sng" dirty="0">
                <a:solidFill>
                  <a:srgbClr val="1D1D1B"/>
                </a:solidFill>
                <a:latin typeface="&amp;quot"/>
              </a:rPr>
              <a:t>Load-bearing walls</a:t>
            </a:r>
          </a:p>
          <a:p>
            <a:r>
              <a:rPr lang="en-GB" dirty="0">
                <a:solidFill>
                  <a:srgbClr val="1D1D1B"/>
                </a:solidFill>
                <a:latin typeface="&amp;quot"/>
              </a:rPr>
              <a:t>These are designed to take the load from other parts of the building. Usually, the external walls and some of the internal walls are load-bearing walls.</a:t>
            </a:r>
          </a:p>
          <a:p>
            <a:endParaRPr lang="en-GB" dirty="0">
              <a:solidFill>
                <a:srgbClr val="1D1D1B"/>
              </a:solidFill>
              <a:latin typeface="&amp;quot"/>
            </a:endParaRPr>
          </a:p>
          <a:p>
            <a:r>
              <a:rPr lang="en-GB" b="1" u="sng" dirty="0">
                <a:solidFill>
                  <a:srgbClr val="1D1D1B"/>
                </a:solidFill>
                <a:latin typeface="&amp;quot"/>
              </a:rPr>
              <a:t>Non-load-bearing walls </a:t>
            </a:r>
          </a:p>
          <a:p>
            <a:r>
              <a:rPr lang="en-GB" dirty="0">
                <a:solidFill>
                  <a:srgbClr val="1D1D1B"/>
                </a:solidFill>
                <a:latin typeface="&amp;quot"/>
              </a:rPr>
              <a:t>These are only designed to enclose the space and are not capable of taking any load from other parts of the building.</a:t>
            </a:r>
          </a:p>
          <a:p>
            <a:endParaRPr lang="en-GB" dirty="0">
              <a:solidFill>
                <a:srgbClr val="1D1D1B"/>
              </a:solidFill>
              <a:latin typeface="&amp;quot"/>
            </a:endParaRPr>
          </a:p>
          <a:p>
            <a:r>
              <a:rPr lang="en-GB" b="1" u="sng" dirty="0">
                <a:solidFill>
                  <a:srgbClr val="1D1D1B"/>
                </a:solidFill>
                <a:latin typeface="&amp;quot"/>
              </a:rPr>
              <a:t>Cavity walls </a:t>
            </a:r>
          </a:p>
          <a:p>
            <a:r>
              <a:rPr lang="en-GB" dirty="0">
                <a:solidFill>
                  <a:srgbClr val="1D1D1B"/>
                </a:solidFill>
                <a:latin typeface="&amp;quot"/>
              </a:rPr>
              <a:t>These are made up of two halves called leaves or skins, with a gap or cavity between them. External walls are generally constructed as cavity walls. The cavity stops moisture from travelling into the building and is usually filled with insulating materials that keep the building warm. </a:t>
            </a:r>
          </a:p>
        </p:txBody>
      </p:sp>
    </p:spTree>
    <p:extLst>
      <p:ext uri="{BB962C8B-B14F-4D97-AF65-F5344CB8AC3E}">
        <p14:creationId xmlns:p14="http://schemas.microsoft.com/office/powerpoint/2010/main" val="364171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Understanding Unit 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1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831" t="2944" r="60084" b="65897"/>
          <a:stretch/>
        </p:blipFill>
        <p:spPr>
          <a:xfrm>
            <a:off x="9826388" y="3102594"/>
            <a:ext cx="2365612" cy="3755406"/>
          </a:xfrm>
        </p:spPr>
      </p:pic>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28</a:t>
            </a:r>
            <a:r>
              <a:rPr lang="en-GB" sz="3600" baseline="30000" dirty="0"/>
              <a:t>th</a:t>
            </a:r>
            <a:r>
              <a:rPr lang="en-GB" sz="3600" dirty="0"/>
              <a:t> October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a:extLst>
              <a:ext uri="{FF2B5EF4-FFF2-40B4-BE49-F238E27FC236}">
                <a16:creationId xmlns:a16="http://schemas.microsoft.com/office/drawing/2014/main" id="{D77833DE-ADD4-4774-A60C-DACC95138972}"/>
              </a:ext>
            </a:extLst>
          </p:cNvPr>
          <p:cNvSpPr txBox="1"/>
          <p:nvPr/>
        </p:nvSpPr>
        <p:spPr>
          <a:xfrm>
            <a:off x="4001549" y="872455"/>
            <a:ext cx="6107185" cy="2585323"/>
          </a:xfrm>
          <a:prstGeom prst="rect">
            <a:avLst/>
          </a:prstGeom>
          <a:noFill/>
        </p:spPr>
        <p:txBody>
          <a:bodyPr wrap="square" rtlCol="0">
            <a:spAutoFit/>
          </a:bodyPr>
          <a:lstStyle/>
          <a:p>
            <a:r>
              <a:rPr lang="en-GB" b="1" u="sng" dirty="0"/>
              <a:t>LO3 </a:t>
            </a:r>
            <a:r>
              <a:rPr lang="en-GB" dirty="0"/>
              <a:t>– Be able to plan built environment development projects</a:t>
            </a:r>
            <a:endParaRPr lang="en-GB" b="1" u="sng" dirty="0"/>
          </a:p>
          <a:p>
            <a:endParaRPr lang="en-GB" dirty="0"/>
          </a:p>
          <a:p>
            <a:r>
              <a:rPr lang="en-GB" b="1" u="sng" dirty="0"/>
              <a:t>What does this include?</a:t>
            </a:r>
          </a:p>
          <a:p>
            <a:pPr marL="285750" indent="-285750">
              <a:buFont typeface="Arial" panose="020B0604020202020204" pitchFamily="34" charset="0"/>
              <a:buChar char="•"/>
            </a:pPr>
            <a:r>
              <a:rPr lang="en-GB" dirty="0"/>
              <a:t>Sequence processes to be followed </a:t>
            </a:r>
          </a:p>
          <a:p>
            <a:pPr marL="742950" lvl="1" indent="-285750">
              <a:buFont typeface="Arial" panose="020B0604020202020204" pitchFamily="34" charset="0"/>
              <a:buChar char="•"/>
            </a:pPr>
            <a:r>
              <a:rPr lang="en-GB" dirty="0"/>
              <a:t>Processes used in projects – planning, construction and handover</a:t>
            </a:r>
          </a:p>
          <a:p>
            <a:pPr marL="285750" indent="-285750">
              <a:buFont typeface="Arial" panose="020B0604020202020204" pitchFamily="34" charset="0"/>
              <a:buChar char="•"/>
            </a:pPr>
            <a:r>
              <a:rPr lang="en-GB" dirty="0"/>
              <a:t>Apportion time to processes </a:t>
            </a:r>
          </a:p>
          <a:p>
            <a:pPr marL="285750" indent="-285750">
              <a:buFont typeface="Arial" panose="020B0604020202020204" pitchFamily="34" charset="0"/>
              <a:buChar char="•"/>
            </a:pPr>
            <a:r>
              <a:rPr lang="en-GB" dirty="0"/>
              <a:t>Set project tolerances </a:t>
            </a:r>
          </a:p>
          <a:p>
            <a:pPr marL="742950" lvl="1" indent="-285750">
              <a:buFont typeface="Arial" panose="020B0604020202020204" pitchFamily="34" charset="0"/>
              <a:buChar char="•"/>
            </a:pPr>
            <a:r>
              <a:rPr lang="en-GB" dirty="0"/>
              <a:t>Project tolerances are time and cost</a:t>
            </a:r>
          </a:p>
        </p:txBody>
      </p:sp>
    </p:spTree>
    <p:extLst>
      <p:ext uri="{BB962C8B-B14F-4D97-AF65-F5344CB8AC3E}">
        <p14:creationId xmlns:p14="http://schemas.microsoft.com/office/powerpoint/2010/main" val="1176787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a:t>
            </a:r>
            <a:r>
              <a:rPr lang="en-GB" sz="3600" baseline="30000" dirty="0"/>
              <a:t>nd</a:t>
            </a:r>
            <a:r>
              <a:rPr lang="en-GB" sz="3600" dirty="0"/>
              <a:t> December</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a:extLst>
              <a:ext uri="{FF2B5EF4-FFF2-40B4-BE49-F238E27FC236}">
                <a16:creationId xmlns:a16="http://schemas.microsoft.com/office/drawing/2014/main" id="{E7390B23-BABC-4AE7-B8FE-E536A37E2388}"/>
              </a:ext>
            </a:extLst>
          </p:cNvPr>
          <p:cNvSpPr/>
          <p:nvPr/>
        </p:nvSpPr>
        <p:spPr>
          <a:xfrm>
            <a:off x="4008120" y="783132"/>
            <a:ext cx="8183880" cy="3416320"/>
          </a:xfrm>
          <a:prstGeom prst="rect">
            <a:avLst/>
          </a:prstGeom>
        </p:spPr>
        <p:txBody>
          <a:bodyPr wrap="square">
            <a:spAutoFit/>
          </a:bodyPr>
          <a:lstStyle/>
          <a:p>
            <a:r>
              <a:rPr lang="en-GB" b="1" u="sng" dirty="0">
                <a:solidFill>
                  <a:srgbClr val="1D1D1B"/>
                </a:solidFill>
                <a:latin typeface="&amp;quot"/>
              </a:rPr>
              <a:t>Roofs</a:t>
            </a:r>
          </a:p>
          <a:p>
            <a:r>
              <a:rPr lang="en-GB" dirty="0">
                <a:solidFill>
                  <a:srgbClr val="1D1D1B"/>
                </a:solidFill>
                <a:latin typeface="&amp;quot"/>
              </a:rPr>
              <a:t>Like walls, roofs make buildings comfortable and weatherproof. Roofs need a system of drains, gutters and downpipes to drain rainwater and melting snow. Roofs can either be constructed as flat or sloping.</a:t>
            </a:r>
          </a:p>
          <a:p>
            <a:endParaRPr lang="en-GB" dirty="0">
              <a:solidFill>
                <a:srgbClr val="1D1D1B"/>
              </a:solidFill>
              <a:latin typeface="&amp;quot"/>
            </a:endParaRPr>
          </a:p>
          <a:p>
            <a:r>
              <a:rPr lang="en-GB" dirty="0">
                <a:solidFill>
                  <a:srgbClr val="1D1D1B"/>
                </a:solidFill>
                <a:latin typeface="&amp;quot"/>
              </a:rPr>
              <a:t>Roofs are designed to:</a:t>
            </a:r>
          </a:p>
          <a:p>
            <a:pPr marL="285750" indent="-285750">
              <a:buFont typeface="Arial" panose="020B0604020202020204" pitchFamily="34" charset="0"/>
              <a:buChar char="•"/>
            </a:pPr>
            <a:r>
              <a:rPr lang="en-GB" dirty="0">
                <a:solidFill>
                  <a:srgbClr val="1D1D1B"/>
                </a:solidFill>
                <a:latin typeface="&amp;quot"/>
              </a:rPr>
              <a:t>Cover the internal space of a building, making it weather proof</a:t>
            </a:r>
          </a:p>
          <a:p>
            <a:pPr marL="285750" indent="-285750">
              <a:buFont typeface="Arial" panose="020B0604020202020204" pitchFamily="34" charset="0"/>
              <a:buChar char="•"/>
            </a:pPr>
            <a:r>
              <a:rPr lang="en-GB" dirty="0">
                <a:solidFill>
                  <a:srgbClr val="1D1D1B"/>
                </a:solidFill>
                <a:latin typeface="&amp;quot"/>
              </a:rPr>
              <a:t>Look attractive</a:t>
            </a:r>
          </a:p>
          <a:p>
            <a:pPr marL="285750" indent="-285750">
              <a:buFont typeface="Arial" panose="020B0604020202020204" pitchFamily="34" charset="0"/>
              <a:buChar char="•"/>
            </a:pPr>
            <a:r>
              <a:rPr lang="en-GB" dirty="0">
                <a:solidFill>
                  <a:srgbClr val="1D1D1B"/>
                </a:solidFill>
                <a:latin typeface="&amp;quot"/>
              </a:rPr>
              <a:t>Resist the force of wind and other weather </a:t>
            </a:r>
          </a:p>
          <a:p>
            <a:pPr marL="285750" indent="-285750">
              <a:buFont typeface="Arial" panose="020B0604020202020204" pitchFamily="34" charset="0"/>
              <a:buChar char="•"/>
            </a:pPr>
            <a:r>
              <a:rPr lang="en-GB" dirty="0">
                <a:solidFill>
                  <a:srgbClr val="1D1D1B"/>
                </a:solidFill>
                <a:latin typeface="&amp;quot"/>
              </a:rPr>
              <a:t>Take both dead loads, such as its own weight, and live loads, such as people moving over it</a:t>
            </a:r>
          </a:p>
          <a:p>
            <a:pPr marL="285750" indent="-285750">
              <a:buFont typeface="Arial" panose="020B0604020202020204" pitchFamily="34" charset="0"/>
              <a:buChar char="•"/>
            </a:pPr>
            <a:r>
              <a:rPr lang="en-GB" dirty="0">
                <a:solidFill>
                  <a:srgbClr val="1D1D1B"/>
                </a:solidFill>
                <a:latin typeface="&amp;quot"/>
              </a:rPr>
              <a:t>Protect against heat and cold  </a:t>
            </a:r>
          </a:p>
        </p:txBody>
      </p:sp>
    </p:spTree>
    <p:extLst>
      <p:ext uri="{BB962C8B-B14F-4D97-AF65-F5344CB8AC3E}">
        <p14:creationId xmlns:p14="http://schemas.microsoft.com/office/powerpoint/2010/main" val="182736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Understanding Unit 3</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1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831" t="2944" r="60084" b="65897"/>
          <a:stretch/>
        </p:blipFill>
        <p:spPr>
          <a:xfrm>
            <a:off x="9826388" y="3102594"/>
            <a:ext cx="2365612" cy="3755406"/>
          </a:xfrm>
        </p:spPr>
      </p:pic>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28</a:t>
            </a:r>
            <a:r>
              <a:rPr lang="en-GB" sz="3600" baseline="30000" dirty="0"/>
              <a:t>th</a:t>
            </a:r>
            <a:r>
              <a:rPr lang="en-GB" sz="3600" dirty="0"/>
              <a:t> October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a:extLst>
              <a:ext uri="{FF2B5EF4-FFF2-40B4-BE49-F238E27FC236}">
                <a16:creationId xmlns:a16="http://schemas.microsoft.com/office/drawing/2014/main" id="{D77833DE-ADD4-4774-A60C-DACC95138972}"/>
              </a:ext>
            </a:extLst>
          </p:cNvPr>
          <p:cNvSpPr txBox="1"/>
          <p:nvPr/>
        </p:nvSpPr>
        <p:spPr>
          <a:xfrm>
            <a:off x="4001549" y="872455"/>
            <a:ext cx="6107185" cy="4247317"/>
          </a:xfrm>
          <a:prstGeom prst="rect">
            <a:avLst/>
          </a:prstGeom>
          <a:noFill/>
        </p:spPr>
        <p:txBody>
          <a:bodyPr wrap="square" rtlCol="0">
            <a:spAutoFit/>
          </a:bodyPr>
          <a:lstStyle/>
          <a:p>
            <a:r>
              <a:rPr lang="en-GB" b="1" u="sng" dirty="0"/>
              <a:t>How will this Unit be tested?</a:t>
            </a:r>
          </a:p>
          <a:p>
            <a:endParaRPr lang="en-GB" b="1" u="sng" dirty="0"/>
          </a:p>
          <a:p>
            <a:r>
              <a:rPr lang="en-GB" dirty="0"/>
              <a:t>This unit is a 2 hour exam with a total of 60 marks available in the paper. </a:t>
            </a:r>
          </a:p>
          <a:p>
            <a:endParaRPr lang="en-GB" dirty="0"/>
          </a:p>
          <a:p>
            <a:r>
              <a:rPr lang="en-GB" dirty="0"/>
              <a:t>It is an on screen assessment with a selection of short and extended answer questions based around applied situations.</a:t>
            </a:r>
          </a:p>
          <a:p>
            <a:endParaRPr lang="en-GB" dirty="0"/>
          </a:p>
          <a:p>
            <a:r>
              <a:rPr lang="en-GB" i="1" dirty="0"/>
              <a:t>If you would prefer a paper assessment please speak to me today.</a:t>
            </a:r>
            <a:r>
              <a:rPr lang="en-GB" dirty="0"/>
              <a:t> </a:t>
            </a:r>
          </a:p>
          <a:p>
            <a:endParaRPr lang="en-GB" dirty="0"/>
          </a:p>
          <a:p>
            <a:r>
              <a:rPr lang="en-GB" b="1" i="1" dirty="0"/>
              <a:t>You will need to take a calculator to this exam!</a:t>
            </a:r>
          </a:p>
          <a:p>
            <a:endParaRPr lang="en-GB" dirty="0"/>
          </a:p>
          <a:p>
            <a:r>
              <a:rPr lang="en-GB" b="1" u="sng" dirty="0"/>
              <a:t>How are the marks broken down?</a:t>
            </a:r>
          </a:p>
          <a:p>
            <a:endParaRPr lang="en-GB" b="1" u="sng" dirty="0"/>
          </a:p>
        </p:txBody>
      </p:sp>
      <p:pic>
        <p:nvPicPr>
          <p:cNvPr id="3" name="Picture 2">
            <a:extLst>
              <a:ext uri="{FF2B5EF4-FFF2-40B4-BE49-F238E27FC236}">
                <a16:creationId xmlns:a16="http://schemas.microsoft.com/office/drawing/2014/main" id="{F214F300-0DA1-44B8-B033-743657FB1C53}"/>
              </a:ext>
            </a:extLst>
          </p:cNvPr>
          <p:cNvPicPr>
            <a:picLocks noChangeAspect="1"/>
          </p:cNvPicPr>
          <p:nvPr/>
        </p:nvPicPr>
        <p:blipFill rotWithShape="1">
          <a:blip r:embed="rId4"/>
          <a:srcRect l="58624" t="54458" r="19908" b="38227"/>
          <a:stretch/>
        </p:blipFill>
        <p:spPr>
          <a:xfrm>
            <a:off x="3882619" y="4846318"/>
            <a:ext cx="5943765" cy="1139227"/>
          </a:xfrm>
          <a:prstGeom prst="rect">
            <a:avLst/>
          </a:prstGeom>
        </p:spPr>
      </p:pic>
    </p:spTree>
    <p:extLst>
      <p:ext uri="{BB962C8B-B14F-4D97-AF65-F5344CB8AC3E}">
        <p14:creationId xmlns:p14="http://schemas.microsoft.com/office/powerpoint/2010/main" val="179295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LO1 – Job Roles and Responsibilities</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1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831" t="2944" r="60084" b="65897"/>
          <a:stretch/>
        </p:blipFill>
        <p:spPr>
          <a:xfrm>
            <a:off x="11354422" y="5528345"/>
            <a:ext cx="837578" cy="1329654"/>
          </a:xfrm>
        </p:spPr>
      </p:pic>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28</a:t>
            </a:r>
            <a:r>
              <a:rPr lang="en-GB" sz="3600" baseline="30000" dirty="0"/>
              <a:t>th</a:t>
            </a:r>
            <a:r>
              <a:rPr lang="en-GB" sz="3600" dirty="0"/>
              <a:t> October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a:extLst>
              <a:ext uri="{FF2B5EF4-FFF2-40B4-BE49-F238E27FC236}">
                <a16:creationId xmlns:a16="http://schemas.microsoft.com/office/drawing/2014/main" id="{BDE17EA8-F4F9-45DE-97C1-050ACC4616F4}"/>
              </a:ext>
            </a:extLst>
          </p:cNvPr>
          <p:cNvSpPr txBox="1"/>
          <p:nvPr/>
        </p:nvSpPr>
        <p:spPr>
          <a:xfrm>
            <a:off x="4001549" y="872455"/>
            <a:ext cx="7902276" cy="5170646"/>
          </a:xfrm>
          <a:prstGeom prst="rect">
            <a:avLst/>
          </a:prstGeom>
          <a:noFill/>
        </p:spPr>
        <p:txBody>
          <a:bodyPr wrap="square" rtlCol="0">
            <a:spAutoFit/>
          </a:bodyPr>
          <a:lstStyle/>
          <a:p>
            <a:pPr lvl="1"/>
            <a:r>
              <a:rPr lang="en-GB" b="1" u="sng" dirty="0"/>
              <a:t>Job Roles in Construction</a:t>
            </a:r>
          </a:p>
          <a:p>
            <a:pPr marL="742950" lvl="1" indent="-285750">
              <a:buFont typeface="Arial" panose="020B0604020202020204" pitchFamily="34" charset="0"/>
              <a:buChar char="•"/>
            </a:pPr>
            <a:r>
              <a:rPr lang="en-GB" sz="1600" dirty="0"/>
              <a:t>Client, architect, engineer, quantity surveyor, project manager and designer.</a:t>
            </a:r>
          </a:p>
          <a:p>
            <a:pPr marL="742950" lvl="1" indent="-285750">
              <a:buFont typeface="Arial" panose="020B0604020202020204" pitchFamily="34" charset="0"/>
              <a:buChar char="•"/>
            </a:pPr>
            <a:r>
              <a:rPr lang="en-GB" sz="1600" dirty="0"/>
              <a:t>Builder/site engineer, site supervisor, safety officer, trades person and specialist sub contractors.</a:t>
            </a:r>
          </a:p>
          <a:p>
            <a:pPr marL="742950" lvl="1" indent="-285750">
              <a:buFont typeface="Arial" panose="020B0604020202020204" pitchFamily="34" charset="0"/>
              <a:buChar char="•"/>
            </a:pPr>
            <a:r>
              <a:rPr lang="en-GB" sz="1600" dirty="0"/>
              <a:t>Building inspector, town planner, public health inspector.</a:t>
            </a:r>
          </a:p>
          <a:p>
            <a:pPr marL="742950" lvl="1" indent="-285750">
              <a:buFont typeface="Arial" panose="020B0604020202020204" pitchFamily="34" charset="0"/>
              <a:buChar char="•"/>
            </a:pPr>
            <a:r>
              <a:rPr lang="en-GB" sz="1600" dirty="0"/>
              <a:t>Administrator, finance officer, public liaison officer, purchasing/procurement officer, catering and security.</a:t>
            </a:r>
            <a:endParaRPr lang="en-GB" b="1" u="sng" dirty="0"/>
          </a:p>
          <a:p>
            <a:endParaRPr lang="en-GB" b="1" u="sng" dirty="0"/>
          </a:p>
          <a:p>
            <a:r>
              <a:rPr lang="en-GB" b="1" u="sng" dirty="0"/>
              <a:t>Task 1 </a:t>
            </a:r>
          </a:p>
          <a:p>
            <a:r>
              <a:rPr lang="en-GB" dirty="0"/>
              <a:t>From the list of job roles you need to pick one from each category and answer the following questions about the job roles:</a:t>
            </a:r>
          </a:p>
          <a:p>
            <a:pPr marL="342900" indent="-342900">
              <a:buFont typeface="+mj-lt"/>
              <a:buAutoNum type="arabicPeriod"/>
            </a:pPr>
            <a:r>
              <a:rPr lang="en-GB" dirty="0"/>
              <a:t>Describe what their job role includes</a:t>
            </a:r>
          </a:p>
          <a:p>
            <a:pPr marL="342900" indent="-342900">
              <a:buFont typeface="+mj-lt"/>
              <a:buAutoNum type="arabicPeriod"/>
            </a:pPr>
            <a:r>
              <a:rPr lang="en-GB" dirty="0"/>
              <a:t>What is this person responsibly for when on a construction site?</a:t>
            </a:r>
          </a:p>
          <a:p>
            <a:pPr marL="342900" indent="-342900">
              <a:buFont typeface="+mj-lt"/>
              <a:buAutoNum type="arabicPeriod"/>
            </a:pPr>
            <a:r>
              <a:rPr lang="en-GB" dirty="0"/>
              <a:t>What is the outcome of this persons work?</a:t>
            </a:r>
          </a:p>
          <a:p>
            <a:pPr marL="342900" indent="-342900">
              <a:buFont typeface="+mj-lt"/>
              <a:buAutoNum type="arabicPeriod"/>
            </a:pPr>
            <a:endParaRPr lang="en-GB" dirty="0"/>
          </a:p>
          <a:p>
            <a:r>
              <a:rPr lang="en-GB" b="1" u="sng" dirty="0"/>
              <a:t>Extension </a:t>
            </a:r>
          </a:p>
          <a:p>
            <a:r>
              <a:rPr lang="en-GB" dirty="0"/>
              <a:t>From the jobs above pick one that you are most interested in and research what qualifications you would need to complete this job, what is the salary of this job role?</a:t>
            </a:r>
          </a:p>
        </p:txBody>
      </p:sp>
    </p:spTree>
    <p:extLst>
      <p:ext uri="{BB962C8B-B14F-4D97-AF65-F5344CB8AC3E}">
        <p14:creationId xmlns:p14="http://schemas.microsoft.com/office/powerpoint/2010/main" val="356027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LO1</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1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831" t="2944" r="60084" b="65897"/>
          <a:stretch/>
        </p:blipFill>
        <p:spPr>
          <a:xfrm>
            <a:off x="9826388" y="3102594"/>
            <a:ext cx="2365612" cy="3755406"/>
          </a:xfrm>
        </p:spPr>
      </p:pic>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4</a:t>
            </a:r>
            <a:r>
              <a:rPr lang="en-GB" sz="3600" baseline="30000" dirty="0"/>
              <a:t>th</a:t>
            </a:r>
            <a:r>
              <a:rPr lang="en-GB" sz="3600" dirty="0"/>
              <a:t> November</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a:extLst>
              <a:ext uri="{FF2B5EF4-FFF2-40B4-BE49-F238E27FC236}">
                <a16:creationId xmlns:a16="http://schemas.microsoft.com/office/drawing/2014/main" id="{BF84D324-FE37-4F0A-BDD5-C320058E8E82}"/>
              </a:ext>
            </a:extLst>
          </p:cNvPr>
          <p:cNvSpPr txBox="1"/>
          <p:nvPr/>
        </p:nvSpPr>
        <p:spPr>
          <a:xfrm>
            <a:off x="4001549" y="872455"/>
            <a:ext cx="6107185" cy="3693319"/>
          </a:xfrm>
          <a:prstGeom prst="rect">
            <a:avLst/>
          </a:prstGeom>
          <a:noFill/>
        </p:spPr>
        <p:txBody>
          <a:bodyPr wrap="square" rtlCol="0">
            <a:spAutoFit/>
          </a:bodyPr>
          <a:lstStyle/>
          <a:p>
            <a:r>
              <a:rPr lang="en-GB" b="1" u="sng" dirty="0"/>
              <a:t>To be able to explain the types of construction projects</a:t>
            </a:r>
          </a:p>
          <a:p>
            <a:r>
              <a:rPr lang="en-GB" dirty="0"/>
              <a:t>Create a definition for the two following types of construction projects:</a:t>
            </a:r>
          </a:p>
          <a:p>
            <a:pPr marL="285750" indent="-285750">
              <a:buFontTx/>
              <a:buChar char="-"/>
            </a:pPr>
            <a:r>
              <a:rPr lang="en-GB" dirty="0"/>
              <a:t>Refurbishment</a:t>
            </a:r>
          </a:p>
          <a:p>
            <a:pPr marL="285750" indent="-285750">
              <a:buFontTx/>
              <a:buChar char="-"/>
            </a:pPr>
            <a:r>
              <a:rPr lang="en-GB" dirty="0"/>
              <a:t>Extension </a:t>
            </a:r>
          </a:p>
          <a:p>
            <a:pPr marL="285750" indent="-285750">
              <a:buFontTx/>
              <a:buChar char="-"/>
            </a:pPr>
            <a:endParaRPr lang="en-GB" dirty="0"/>
          </a:p>
          <a:p>
            <a:r>
              <a:rPr lang="en-GB" dirty="0"/>
              <a:t>Refurbishment </a:t>
            </a:r>
          </a:p>
          <a:p>
            <a:r>
              <a:rPr lang="en-GB" dirty="0"/>
              <a:t>he renovation and redecoration of something, especially a building.</a:t>
            </a:r>
          </a:p>
          <a:p>
            <a:endParaRPr lang="en-GB" dirty="0"/>
          </a:p>
          <a:p>
            <a:r>
              <a:rPr lang="en-GB" dirty="0"/>
              <a:t>Extension </a:t>
            </a:r>
          </a:p>
          <a:p>
            <a:r>
              <a:rPr lang="en-GB" dirty="0"/>
              <a:t>a part that is added to something to enlarge or prolong it.</a:t>
            </a:r>
          </a:p>
          <a:p>
            <a:endParaRPr lang="en-GB" dirty="0"/>
          </a:p>
        </p:txBody>
      </p:sp>
    </p:spTree>
    <p:extLst>
      <p:ext uri="{BB962C8B-B14F-4D97-AF65-F5344CB8AC3E}">
        <p14:creationId xmlns:p14="http://schemas.microsoft.com/office/powerpoint/2010/main" val="295257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anim calcmode="lin" valueType="num">
                                      <p:cBhvr additive="base">
                                        <p:cTn id="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anim calcmode="lin" valueType="num">
                                      <p:cBhvr additive="base">
                                        <p:cTn id="1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xEl>
                                              <p:pRg st="8" end="8"/>
                                            </p:txEl>
                                          </p:spTgt>
                                        </p:tgtEl>
                                        <p:attrNameLst>
                                          <p:attrName>style.visibility</p:attrName>
                                        </p:attrNameLst>
                                      </p:cBhvr>
                                      <p:to>
                                        <p:strVal val="visible"/>
                                      </p:to>
                                    </p:set>
                                    <p:anim calcmode="lin" valueType="num">
                                      <p:cBhvr additive="base">
                                        <p:cTn id="15"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xEl>
                                              <p:pRg st="9" end="9"/>
                                            </p:txEl>
                                          </p:spTgt>
                                        </p:tgtEl>
                                        <p:attrNameLst>
                                          <p:attrName>style.visibility</p:attrName>
                                        </p:attrNameLst>
                                      </p:cBhvr>
                                      <p:to>
                                        <p:strVal val="visible"/>
                                      </p:to>
                                    </p:set>
                                    <p:anim calcmode="lin" valueType="num">
                                      <p:cBhvr additive="base">
                                        <p:cTn id="19"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LO1</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4</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DD8598FE-58B6-4DF8-8D54-A1092364055A}"/>
              </a:ext>
            </a:extLst>
          </p:cNvPr>
          <p:cNvSpPr/>
          <p:nvPr/>
        </p:nvSpPr>
        <p:spPr>
          <a:xfrm>
            <a:off x="3962399" y="806226"/>
            <a:ext cx="8074269" cy="1754326"/>
          </a:xfrm>
          <a:prstGeom prst="rect">
            <a:avLst/>
          </a:prstGeom>
        </p:spPr>
        <p:txBody>
          <a:bodyPr wrap="square">
            <a:spAutoFit/>
          </a:bodyPr>
          <a:lstStyle/>
          <a:p>
            <a:r>
              <a:rPr lang="en-GB" b="1" u="sng" dirty="0"/>
              <a:t>Task 1</a:t>
            </a:r>
          </a:p>
          <a:p>
            <a:r>
              <a:rPr lang="en-GB" dirty="0"/>
              <a:t>In teams (tables) you have been asked to refurbish the ground floor of a house. They have asked that you include an entertainment area for the family.</a:t>
            </a:r>
          </a:p>
          <a:p>
            <a:endParaRPr lang="en-GB" dirty="0"/>
          </a:p>
          <a:p>
            <a:r>
              <a:rPr lang="en-GB" dirty="0"/>
              <a:t>Below is the current floor plan of the house, you can remove and rebuild how you wish to improve the house. </a:t>
            </a:r>
          </a:p>
        </p:txBody>
      </p:sp>
      <p:pic>
        <p:nvPicPr>
          <p:cNvPr id="6" name="Picture 5" descr="A close up of text on a white background&#10;&#10;Description automatically generated">
            <a:extLst>
              <a:ext uri="{FF2B5EF4-FFF2-40B4-BE49-F238E27FC236}">
                <a16:creationId xmlns:a16="http://schemas.microsoft.com/office/drawing/2014/main" id="{D051D90A-AB38-470E-B388-88F8C069F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244" y="2837551"/>
            <a:ext cx="7055093" cy="3959187"/>
          </a:xfrm>
          <a:prstGeom prst="rect">
            <a:avLst/>
          </a:prstGeom>
        </p:spPr>
      </p:pic>
    </p:spTree>
    <p:extLst>
      <p:ext uri="{BB962C8B-B14F-4D97-AF65-F5344CB8AC3E}">
        <p14:creationId xmlns:p14="http://schemas.microsoft.com/office/powerpoint/2010/main" val="63576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 y="2770497"/>
            <a:ext cx="3848669" cy="163773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1132765"/>
            <a:ext cx="3848669" cy="16377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0" y="1"/>
            <a:ext cx="7753082" cy="669700"/>
          </a:xfrm>
          <a:solidFill>
            <a:schemeClr val="accent1">
              <a:lumMod val="40000"/>
              <a:lumOff val="60000"/>
            </a:schemeClr>
          </a:solidFill>
        </p:spPr>
        <p:txBody>
          <a:bodyPr>
            <a:noAutofit/>
          </a:bodyPr>
          <a:lstStyle/>
          <a:p>
            <a:r>
              <a:rPr lang="en-GB" sz="2800" dirty="0"/>
              <a:t>Title: LO2</a:t>
            </a:r>
          </a:p>
        </p:txBody>
      </p:sp>
      <p:sp>
        <p:nvSpPr>
          <p:cNvPr id="11" name="Rectangle 10"/>
          <p:cNvSpPr/>
          <p:nvPr/>
        </p:nvSpPr>
        <p:spPr>
          <a:xfrm>
            <a:off x="-4" y="4408229"/>
            <a:ext cx="3848669" cy="1637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p:cNvSpPr txBox="1">
            <a:spLocks/>
          </p:cNvSpPr>
          <p:nvPr/>
        </p:nvSpPr>
        <p:spPr>
          <a:xfrm>
            <a:off x="7753082" y="0"/>
            <a:ext cx="4438918" cy="669700"/>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Date: Monday 4</a:t>
            </a:r>
            <a:r>
              <a:rPr lang="en-GB" sz="3600" baseline="30000" dirty="0"/>
              <a:t>th</a:t>
            </a:r>
            <a:r>
              <a:rPr lang="en-GB" sz="3600" dirty="0"/>
              <a:t> November </a:t>
            </a:r>
          </a:p>
        </p:txBody>
      </p:sp>
      <p:sp>
        <p:nvSpPr>
          <p:cNvPr id="5" name="Content Placeholder 4"/>
          <p:cNvSpPr>
            <a:spLocks noGrp="1"/>
          </p:cNvSpPr>
          <p:nvPr>
            <p:ph sz="half" idx="1"/>
          </p:nvPr>
        </p:nvSpPr>
        <p:spPr>
          <a:xfrm>
            <a:off x="0" y="669700"/>
            <a:ext cx="3848669" cy="6188300"/>
          </a:xfrm>
        </p:spPr>
        <p:txBody>
          <a:bodyPr/>
          <a:lstStyle/>
          <a:p>
            <a:pPr marL="0" indent="0">
              <a:buNone/>
            </a:pPr>
            <a:r>
              <a:rPr lang="en-GB" dirty="0"/>
              <a:t>Lesson Objectives:</a:t>
            </a:r>
          </a:p>
          <a:p>
            <a:pPr marL="0" indent="0">
              <a:buNone/>
            </a:pPr>
            <a:r>
              <a:rPr lang="en-GB" sz="2000" dirty="0"/>
              <a:t>Bronze:</a:t>
            </a:r>
            <a:br>
              <a:rPr lang="en-GB" sz="2000" dirty="0"/>
            </a:br>
            <a:r>
              <a:rPr lang="en-GB" sz="2000" dirty="0"/>
              <a:t>L2P</a:t>
            </a:r>
          </a:p>
          <a:p>
            <a:pPr marL="0" indent="0">
              <a:buNone/>
            </a:pPr>
            <a:endParaRPr lang="en-US" sz="2000" dirty="0"/>
          </a:p>
          <a:p>
            <a:pPr marL="0" indent="0">
              <a:buNone/>
            </a:pPr>
            <a:br>
              <a:rPr lang="en-GB" sz="2000" dirty="0"/>
            </a:br>
            <a:br>
              <a:rPr lang="en-GB" sz="2000" dirty="0"/>
            </a:br>
            <a:r>
              <a:rPr lang="en-GB" sz="2000" dirty="0"/>
              <a:t>Silver:</a:t>
            </a:r>
            <a:br>
              <a:rPr lang="en-GB" sz="2000" dirty="0"/>
            </a:br>
            <a:r>
              <a:rPr lang="en-GB" sz="2000" dirty="0"/>
              <a:t>L2M</a:t>
            </a:r>
          </a:p>
          <a:p>
            <a:pPr marL="0" indent="0">
              <a:buNone/>
            </a:pPr>
            <a:br>
              <a:rPr lang="en-US" sz="2000" dirty="0"/>
            </a:br>
            <a:br>
              <a:rPr lang="en-US" sz="2000" dirty="0"/>
            </a:br>
            <a:endParaRPr lang="en-GB" sz="2000" dirty="0"/>
          </a:p>
          <a:p>
            <a:pPr marL="0" indent="0">
              <a:buNone/>
            </a:pPr>
            <a:r>
              <a:rPr lang="en-GB" sz="2000" dirty="0"/>
              <a:t>Gold: </a:t>
            </a:r>
            <a:br>
              <a:rPr lang="en-GB" sz="2000" dirty="0"/>
            </a:br>
            <a:r>
              <a:rPr lang="en-GB" sz="2000" dirty="0"/>
              <a:t>L2D</a:t>
            </a:r>
          </a:p>
          <a:p>
            <a:pPr marL="0" indent="0">
              <a:buNone/>
            </a:pPr>
            <a:endParaRPr lang="en-GB"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50" t="57827" r="11396" b="12062"/>
          <a:stretch/>
        </p:blipFill>
        <p:spPr bwMode="auto">
          <a:xfrm>
            <a:off x="0" y="6045961"/>
            <a:ext cx="3848660" cy="86557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87F6015B-A75B-48A2-BFAD-D8699CC1B76F}"/>
              </a:ext>
            </a:extLst>
          </p:cNvPr>
          <p:cNvSpPr txBox="1"/>
          <p:nvPr/>
        </p:nvSpPr>
        <p:spPr>
          <a:xfrm>
            <a:off x="4009292" y="923192"/>
            <a:ext cx="7974623" cy="5909310"/>
          </a:xfrm>
          <a:prstGeom prst="rect">
            <a:avLst/>
          </a:prstGeom>
          <a:noFill/>
        </p:spPr>
        <p:txBody>
          <a:bodyPr wrap="square" rtlCol="0">
            <a:spAutoFit/>
          </a:bodyPr>
          <a:lstStyle/>
          <a:p>
            <a:r>
              <a:rPr lang="en-GB" b="1" u="sng" dirty="0"/>
              <a:t>Describe processes used in built environment development projects</a:t>
            </a:r>
          </a:p>
          <a:p>
            <a:r>
              <a:rPr lang="en-GB" b="1" u="sng" dirty="0"/>
              <a:t>Area 1: Planning</a:t>
            </a:r>
          </a:p>
          <a:p>
            <a:r>
              <a:rPr lang="en-GB" dirty="0"/>
              <a:t>The planning process of construction starts with </a:t>
            </a:r>
            <a:r>
              <a:rPr lang="en-GB" b="1" dirty="0"/>
              <a:t>Design and Project Planning</a:t>
            </a:r>
            <a:r>
              <a:rPr lang="en-GB" dirty="0"/>
              <a:t>. </a:t>
            </a:r>
          </a:p>
          <a:p>
            <a:r>
              <a:rPr lang="en-GB" dirty="0"/>
              <a:t>Use the following link to complete the work sheet.</a:t>
            </a:r>
          </a:p>
          <a:p>
            <a:r>
              <a:rPr lang="en-GB" dirty="0">
                <a:hlinkClick r:id="rId3"/>
              </a:rPr>
              <a:t>https://www.designingbuildings.co.uk/wiki/Building_design_process</a:t>
            </a:r>
            <a:endParaRPr lang="en-GB" dirty="0"/>
          </a:p>
          <a:p>
            <a:endParaRPr lang="en-GB" dirty="0"/>
          </a:p>
          <a:p>
            <a:r>
              <a:rPr lang="en-GB" b="1" u="sng" dirty="0"/>
              <a:t>Extension:</a:t>
            </a:r>
          </a:p>
          <a:p>
            <a:r>
              <a:rPr lang="en-GB" dirty="0"/>
              <a:t>Create a definition of the term procurement in construction</a:t>
            </a:r>
          </a:p>
          <a:p>
            <a:endParaRPr lang="en-GB" dirty="0"/>
          </a:p>
          <a:p>
            <a:endParaRPr lang="en-GB" dirty="0"/>
          </a:p>
          <a:p>
            <a:r>
              <a:rPr lang="en-GB" i="1" dirty="0"/>
              <a:t>Helpful Links:</a:t>
            </a:r>
          </a:p>
          <a:p>
            <a:r>
              <a:rPr lang="en-GB" i="1" dirty="0">
                <a:hlinkClick r:id="rId4"/>
              </a:rPr>
              <a:t>https://www.thenbs.com/knowledge/new-procurement-methods-coming-to-a-project-near-you</a:t>
            </a:r>
            <a:endParaRPr lang="en-GB" i="1" dirty="0"/>
          </a:p>
          <a:p>
            <a:endParaRPr lang="en-GB" i="1" dirty="0"/>
          </a:p>
          <a:p>
            <a:r>
              <a:rPr lang="en-GB" i="1" dirty="0">
                <a:hlinkClick r:id="rId5"/>
              </a:rPr>
              <a:t>https://www.designingbuildings.co.uk/wiki/Procurement_route</a:t>
            </a:r>
            <a:endParaRPr lang="en-GB" i="1" dirty="0"/>
          </a:p>
          <a:p>
            <a:endParaRPr lang="en-GB" dirty="0"/>
          </a:p>
          <a:p>
            <a:r>
              <a:rPr lang="en-GB" dirty="0">
                <a:solidFill>
                  <a:srgbClr val="00B050"/>
                </a:solidFill>
              </a:rPr>
              <a:t>Procurement - Procurement is the process of purchasing goods or services. There are many different routes by which the design and construction of a building can be procured. The selected route should follow a strategy which fits the long-term objectives of the client's business plan. </a:t>
            </a:r>
          </a:p>
          <a:p>
            <a:endParaRPr lang="en-GB" dirty="0"/>
          </a:p>
        </p:txBody>
      </p:sp>
    </p:spTree>
    <p:extLst>
      <p:ext uri="{BB962C8B-B14F-4D97-AF65-F5344CB8AC3E}">
        <p14:creationId xmlns:p14="http://schemas.microsoft.com/office/powerpoint/2010/main" val="4066099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5635</Words>
  <Application>Microsoft Office PowerPoint</Application>
  <PresentationFormat>Widescreen</PresentationFormat>
  <Paragraphs>708</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&amp;quot</vt:lpstr>
      <vt:lpstr>Arial</vt:lpstr>
      <vt:lpstr>Arial</vt:lpstr>
      <vt:lpstr>Calibri</vt:lpstr>
      <vt:lpstr>Calibri Light</vt:lpstr>
      <vt:lpstr>Office Theme</vt:lpstr>
      <vt:lpstr>Title: Understanding Unit 3</vt:lpstr>
      <vt:lpstr>Title: Understanding Unit 3</vt:lpstr>
      <vt:lpstr>Title: Understanding Unit 3</vt:lpstr>
      <vt:lpstr>Title: Understanding Unit 3</vt:lpstr>
      <vt:lpstr>Title: Understanding Unit 3</vt:lpstr>
      <vt:lpstr>Title: LO1 – Job Roles and Responsibilities</vt:lpstr>
      <vt:lpstr>Title: LO1</vt:lpstr>
      <vt:lpstr>Title: LO1</vt:lpstr>
      <vt:lpstr>Title: LO2</vt:lpstr>
      <vt:lpstr>Title: LO2</vt:lpstr>
      <vt:lpstr>Title: LO2</vt:lpstr>
      <vt:lpstr>Title: LO2</vt:lpstr>
      <vt:lpstr>Title: LO2</vt:lpstr>
      <vt:lpstr>Title: LO2</vt:lpstr>
      <vt:lpstr>Title: LO2</vt:lpstr>
      <vt:lpstr>Title: LO2</vt:lpstr>
      <vt:lpstr>PowerPoint Presentation</vt:lpstr>
      <vt:lpstr>Title: LO2</vt:lpstr>
      <vt:lpstr>Title: LO2</vt:lpstr>
      <vt:lpstr>Title: LO2</vt:lpstr>
      <vt:lpstr>Title: LO2</vt:lpstr>
      <vt:lpstr>Title: LO2</vt:lpstr>
      <vt:lpstr>Title: LO2</vt:lpstr>
      <vt:lpstr>Title: LO2</vt:lpstr>
      <vt:lpstr>Title: LO2</vt:lpstr>
      <vt:lpstr>Title: LO2</vt:lpstr>
      <vt:lpstr>Title: LO2</vt:lpstr>
      <vt:lpstr>Title: LO2</vt:lpstr>
      <vt:lpstr>Title: LO2</vt:lpstr>
      <vt:lpstr>Title: LO3</vt:lpstr>
      <vt:lpstr>Title: LO3</vt:lpstr>
      <vt:lpstr>Title: LO3</vt:lpstr>
      <vt:lpstr>Title: LO3</vt:lpstr>
      <vt:lpstr>Title: LO3</vt:lpstr>
      <vt:lpstr>Title: LO3</vt:lpstr>
      <vt:lpstr>Title: LO3</vt:lpstr>
      <vt:lpstr>Title: LO3</vt:lpstr>
      <vt:lpstr>Title: LO3</vt:lpstr>
      <vt:lpstr>Title: LO3</vt:lpstr>
      <vt:lpstr>Title: LO3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Jasmine Gaiety</dc:creator>
  <cp:lastModifiedBy>Charles Murray</cp:lastModifiedBy>
  <cp:revision>56</cp:revision>
  <cp:lastPrinted>2019-11-25T10:05:39Z</cp:lastPrinted>
  <dcterms:created xsi:type="dcterms:W3CDTF">2017-09-02T12:01:09Z</dcterms:created>
  <dcterms:modified xsi:type="dcterms:W3CDTF">2019-11-30T19:04:48Z</dcterms:modified>
</cp:coreProperties>
</file>